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5143500" cx="9144000"/>
  <p:notesSz cx="6858000" cy="9144000"/>
  <p:embeddedFontLst>
    <p:embeddedFont>
      <p:font typeface="Play"/>
      <p:regular r:id="rId60"/>
      <p:bold r:id="rId61"/>
    </p:embeddedFont>
    <p:embeddedFont>
      <p:font typeface="Roboto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828C65-804D-4CF7-A48D-39A662607510}">
  <a:tblStyle styleId="{D9828C65-804D-4CF7-A48D-39A66260751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oboto-regular.fntdata"/><Relationship Id="rId61" Type="http://schemas.openxmlformats.org/officeDocument/2006/relationships/font" Target="fonts/Play-bold.fntdata"/><Relationship Id="rId20" Type="http://schemas.openxmlformats.org/officeDocument/2006/relationships/slide" Target="slides/slide14.xml"/><Relationship Id="rId64" Type="http://schemas.openxmlformats.org/officeDocument/2006/relationships/font" Target="fonts/Roboto-italic.fntdata"/><Relationship Id="rId63" Type="http://schemas.openxmlformats.org/officeDocument/2006/relationships/font" Target="fonts/Roboto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65" Type="http://schemas.openxmlformats.org/officeDocument/2006/relationships/font" Target="fonts/Roboto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Play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7d79e5a2e_0_69:notes"/>
          <p:cNvSpPr/>
          <p:nvPr>
            <p:ph idx="2" type="sldImg"/>
          </p:nvPr>
        </p:nvSpPr>
        <p:spPr>
          <a:xfrm>
            <a:off x="506897" y="686361"/>
            <a:ext cx="5844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2f7d79e5a2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g2f7d79e5a2e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7d79e5a2e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f7d79e5a2e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7d79e5a2e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f7d79e5a2e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7d79e5a2e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f7d79e5a2e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7d79e5a2e_0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2f7d79e5a2e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7d79e5a2e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2f7d79e5a2e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7d79e5a2e_0_9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2f7d79e5a2e_0_9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7d79e5a2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f7d79e5a2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7d79e5a2e_0_1345:notes"/>
          <p:cNvSpPr/>
          <p:nvPr>
            <p:ph idx="2" type="sldImg"/>
          </p:nvPr>
        </p:nvSpPr>
        <p:spPr>
          <a:xfrm>
            <a:off x="694121" y="1142654"/>
            <a:ext cx="5469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g2f7d79e5a2e_0_1345:notes"/>
          <p:cNvSpPr txBox="1"/>
          <p:nvPr>
            <p:ph idx="1" type="body"/>
          </p:nvPr>
        </p:nvSpPr>
        <p:spPr>
          <a:xfrm>
            <a:off x="685950" y="4400608"/>
            <a:ext cx="54855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f7d79e5a2e_0_1345:notes"/>
          <p:cNvSpPr txBox="1"/>
          <p:nvPr/>
        </p:nvSpPr>
        <p:spPr>
          <a:xfrm>
            <a:off x="3884803" y="8685027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7d79e5a2e_0_1412:notes"/>
          <p:cNvSpPr/>
          <p:nvPr>
            <p:ph idx="2" type="sldImg"/>
          </p:nvPr>
        </p:nvSpPr>
        <p:spPr>
          <a:xfrm>
            <a:off x="694121" y="1142654"/>
            <a:ext cx="5469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g2f7d79e5a2e_0_1412:notes"/>
          <p:cNvSpPr txBox="1"/>
          <p:nvPr>
            <p:ph idx="1" type="body"/>
          </p:nvPr>
        </p:nvSpPr>
        <p:spPr>
          <a:xfrm>
            <a:off x="685950" y="4400608"/>
            <a:ext cx="54855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f7d79e5a2e_0_1412:notes"/>
          <p:cNvSpPr txBox="1"/>
          <p:nvPr/>
        </p:nvSpPr>
        <p:spPr>
          <a:xfrm>
            <a:off x="3884803" y="8685027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7d79e5a2e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g2f7d79e5a2e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7d79e5a2e_0_1479:notes"/>
          <p:cNvSpPr/>
          <p:nvPr>
            <p:ph idx="2" type="sldImg"/>
          </p:nvPr>
        </p:nvSpPr>
        <p:spPr>
          <a:xfrm>
            <a:off x="694121" y="1142654"/>
            <a:ext cx="5469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g2f7d79e5a2e_0_1479:notes"/>
          <p:cNvSpPr txBox="1"/>
          <p:nvPr>
            <p:ph idx="1" type="body"/>
          </p:nvPr>
        </p:nvSpPr>
        <p:spPr>
          <a:xfrm>
            <a:off x="685950" y="4400608"/>
            <a:ext cx="54855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f7d79e5a2e_0_1479:notes"/>
          <p:cNvSpPr txBox="1"/>
          <p:nvPr/>
        </p:nvSpPr>
        <p:spPr>
          <a:xfrm>
            <a:off x="3884803" y="8685027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7d79e5a2e_0_1546:notes"/>
          <p:cNvSpPr/>
          <p:nvPr>
            <p:ph idx="2" type="sldImg"/>
          </p:nvPr>
        </p:nvSpPr>
        <p:spPr>
          <a:xfrm>
            <a:off x="694121" y="1142654"/>
            <a:ext cx="5469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2f7d79e5a2e_0_1546:notes"/>
          <p:cNvSpPr txBox="1"/>
          <p:nvPr>
            <p:ph idx="1" type="body"/>
          </p:nvPr>
        </p:nvSpPr>
        <p:spPr>
          <a:xfrm>
            <a:off x="685950" y="4400608"/>
            <a:ext cx="54855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f7d79e5a2e_0_1546:notes"/>
          <p:cNvSpPr txBox="1"/>
          <p:nvPr/>
        </p:nvSpPr>
        <p:spPr>
          <a:xfrm>
            <a:off x="3884803" y="8685027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7d79e5a2e_0_1613:notes"/>
          <p:cNvSpPr/>
          <p:nvPr>
            <p:ph idx="2" type="sldImg"/>
          </p:nvPr>
        </p:nvSpPr>
        <p:spPr>
          <a:xfrm>
            <a:off x="694121" y="1142654"/>
            <a:ext cx="5469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g2f7d79e5a2e_0_1613:notes"/>
          <p:cNvSpPr txBox="1"/>
          <p:nvPr>
            <p:ph idx="1" type="body"/>
          </p:nvPr>
        </p:nvSpPr>
        <p:spPr>
          <a:xfrm>
            <a:off x="685950" y="4400608"/>
            <a:ext cx="54855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f7d79e5a2e_0_1613:notes"/>
          <p:cNvSpPr txBox="1"/>
          <p:nvPr/>
        </p:nvSpPr>
        <p:spPr>
          <a:xfrm>
            <a:off x="3884803" y="8685027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7d79e5a2e_0_1680:notes"/>
          <p:cNvSpPr/>
          <p:nvPr>
            <p:ph idx="2" type="sldImg"/>
          </p:nvPr>
        </p:nvSpPr>
        <p:spPr>
          <a:xfrm>
            <a:off x="694121" y="1142654"/>
            <a:ext cx="5469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g2f7d79e5a2e_0_1680:notes"/>
          <p:cNvSpPr txBox="1"/>
          <p:nvPr>
            <p:ph idx="1" type="body"/>
          </p:nvPr>
        </p:nvSpPr>
        <p:spPr>
          <a:xfrm>
            <a:off x="685950" y="4400608"/>
            <a:ext cx="54855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f7d79e5a2e_0_1680:notes"/>
          <p:cNvSpPr txBox="1"/>
          <p:nvPr/>
        </p:nvSpPr>
        <p:spPr>
          <a:xfrm>
            <a:off x="3884803" y="8685027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7d79e5a2e_0_1747:notes"/>
          <p:cNvSpPr/>
          <p:nvPr>
            <p:ph idx="2" type="sldImg"/>
          </p:nvPr>
        </p:nvSpPr>
        <p:spPr>
          <a:xfrm>
            <a:off x="694121" y="1142654"/>
            <a:ext cx="5469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g2f7d79e5a2e_0_1747:notes"/>
          <p:cNvSpPr txBox="1"/>
          <p:nvPr>
            <p:ph idx="1" type="body"/>
          </p:nvPr>
        </p:nvSpPr>
        <p:spPr>
          <a:xfrm>
            <a:off x="685950" y="4400608"/>
            <a:ext cx="54855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f7d79e5a2e_0_1747:notes"/>
          <p:cNvSpPr txBox="1"/>
          <p:nvPr/>
        </p:nvSpPr>
        <p:spPr>
          <a:xfrm>
            <a:off x="3884803" y="8685027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7d79e5a2e_0_1814:notes"/>
          <p:cNvSpPr/>
          <p:nvPr>
            <p:ph idx="2" type="sldImg"/>
          </p:nvPr>
        </p:nvSpPr>
        <p:spPr>
          <a:xfrm>
            <a:off x="694121" y="1142654"/>
            <a:ext cx="5469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g2f7d79e5a2e_0_1814:notes"/>
          <p:cNvSpPr txBox="1"/>
          <p:nvPr>
            <p:ph idx="1" type="body"/>
          </p:nvPr>
        </p:nvSpPr>
        <p:spPr>
          <a:xfrm>
            <a:off x="685950" y="4400608"/>
            <a:ext cx="54855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f7d79e5a2e_0_1814:notes"/>
          <p:cNvSpPr txBox="1"/>
          <p:nvPr/>
        </p:nvSpPr>
        <p:spPr>
          <a:xfrm>
            <a:off x="3884803" y="8685027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f7d79e5a2e_0_1881:notes"/>
          <p:cNvSpPr/>
          <p:nvPr>
            <p:ph idx="2" type="sldImg"/>
          </p:nvPr>
        </p:nvSpPr>
        <p:spPr>
          <a:xfrm>
            <a:off x="694121" y="1142654"/>
            <a:ext cx="5469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g2f7d79e5a2e_0_1881:notes"/>
          <p:cNvSpPr txBox="1"/>
          <p:nvPr>
            <p:ph idx="1" type="body"/>
          </p:nvPr>
        </p:nvSpPr>
        <p:spPr>
          <a:xfrm>
            <a:off x="685950" y="4400608"/>
            <a:ext cx="54855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f7d79e5a2e_0_1881:notes"/>
          <p:cNvSpPr txBox="1"/>
          <p:nvPr/>
        </p:nvSpPr>
        <p:spPr>
          <a:xfrm>
            <a:off x="3884803" y="8685027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f7d79e5a2e_0_2015:notes"/>
          <p:cNvSpPr/>
          <p:nvPr>
            <p:ph idx="2" type="sldImg"/>
          </p:nvPr>
        </p:nvSpPr>
        <p:spPr>
          <a:xfrm>
            <a:off x="694121" y="1142654"/>
            <a:ext cx="5469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g2f7d79e5a2e_0_2015:notes"/>
          <p:cNvSpPr txBox="1"/>
          <p:nvPr>
            <p:ph idx="1" type="body"/>
          </p:nvPr>
        </p:nvSpPr>
        <p:spPr>
          <a:xfrm>
            <a:off x="685950" y="4400608"/>
            <a:ext cx="54855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2f7d79e5a2e_0_2015:notes"/>
          <p:cNvSpPr txBox="1"/>
          <p:nvPr/>
        </p:nvSpPr>
        <p:spPr>
          <a:xfrm>
            <a:off x="3884803" y="8685027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4df259defb_0_4:notes"/>
          <p:cNvSpPr txBox="1"/>
          <p:nvPr>
            <p:ph idx="1" type="body"/>
          </p:nvPr>
        </p:nvSpPr>
        <p:spPr>
          <a:xfrm>
            <a:off x="685793" y="4343389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34df259defb_0_4:notes"/>
          <p:cNvSpPr/>
          <p:nvPr>
            <p:ph idx="2" type="sldImg"/>
          </p:nvPr>
        </p:nvSpPr>
        <p:spPr>
          <a:xfrm>
            <a:off x="1143226" y="685794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df259defb_0_68:notes"/>
          <p:cNvSpPr txBox="1"/>
          <p:nvPr>
            <p:ph idx="1" type="body"/>
          </p:nvPr>
        </p:nvSpPr>
        <p:spPr>
          <a:xfrm>
            <a:off x="685793" y="4343389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4df259defb_0_68:notes"/>
          <p:cNvSpPr/>
          <p:nvPr>
            <p:ph idx="2" type="sldImg"/>
          </p:nvPr>
        </p:nvSpPr>
        <p:spPr>
          <a:xfrm>
            <a:off x="1143226" y="685794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7d79e5a2e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2f7d79e5a2e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df259defb_0_128:notes"/>
          <p:cNvSpPr txBox="1"/>
          <p:nvPr>
            <p:ph idx="1" type="body"/>
          </p:nvPr>
        </p:nvSpPr>
        <p:spPr>
          <a:xfrm>
            <a:off x="685793" y="4343389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4df259defb_0_128:notes"/>
          <p:cNvSpPr/>
          <p:nvPr>
            <p:ph idx="2" type="sldImg"/>
          </p:nvPr>
        </p:nvSpPr>
        <p:spPr>
          <a:xfrm>
            <a:off x="1143226" y="685794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4df259defb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4df259defb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7d79e5a2e_0_9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2f7d79e5a2e_0_9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f7d79e5a2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f7d79e5a2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f7d79e5a2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f7d79e5a2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f7d79e5a2e_0_10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2f7d79e5a2e_0_10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f7d79e5a2e_0_1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2f7d79e5a2e_0_1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f7d79e5a2e_0_1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g2f7d79e5a2e_0_1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f7d79e5a2e_0_1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g2f7d79e5a2e_0_1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f7d79e5a2e_0_2137:notes"/>
          <p:cNvSpPr/>
          <p:nvPr>
            <p:ph idx="2" type="sldImg"/>
          </p:nvPr>
        </p:nvSpPr>
        <p:spPr>
          <a:xfrm>
            <a:off x="694121" y="1142654"/>
            <a:ext cx="5469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g2f7d79e5a2e_0_2137:notes"/>
          <p:cNvSpPr txBox="1"/>
          <p:nvPr>
            <p:ph idx="1" type="body"/>
          </p:nvPr>
        </p:nvSpPr>
        <p:spPr>
          <a:xfrm>
            <a:off x="685950" y="4400608"/>
            <a:ext cx="54855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2f7d79e5a2e_0_2137:notes"/>
          <p:cNvSpPr txBox="1"/>
          <p:nvPr/>
        </p:nvSpPr>
        <p:spPr>
          <a:xfrm>
            <a:off x="3884803" y="8685027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88900" spcFirstLastPara="1" rIns="889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7d79e5a2e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2f7d79e5a2e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f7d79e5a2e_0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f7d79e5a2e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24497e1ac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24497e1ac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24497e1ac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24497e1ac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24497e1ac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24497e1ac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f7d79e5a2e_0_10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f7d79e5a2e_0_10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f7d79e5a2e_0_1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f7d79e5a2e_0_1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f7d79e5a2e_0_2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f7d79e5a2e_0_2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f7d79e5a2e_0_2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f7d79e5a2e_0_2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f7d79e5a2e_0_2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f7d79e5a2e_0_2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f7d79e5a2e_0_2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f7d79e5a2e_0_2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7d79e5a2e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f7d79e5a2e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24497e1a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24497e1a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24497e1ac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24497e1ac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24497e1ac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24497e1ac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24497e1ac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24497e1ac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7d79e5a2e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2f7d79e5a2e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7d79e5a2e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2f7d79e5a2e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7d79e5a2e_0_1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2f7d79e5a2e_0_1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7d79e5a2e_0_5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2f7d79e5a2e_0_5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23630" y="797040"/>
            <a:ext cx="83769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423630" y="797040"/>
            <a:ext cx="83769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423630" y="2567430"/>
            <a:ext cx="83769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423630" y="797040"/>
            <a:ext cx="4087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4716090" y="797040"/>
            <a:ext cx="4087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3" type="body"/>
          </p:nvPr>
        </p:nvSpPr>
        <p:spPr>
          <a:xfrm>
            <a:off x="423630" y="2567430"/>
            <a:ext cx="4087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4" type="body"/>
          </p:nvPr>
        </p:nvSpPr>
        <p:spPr>
          <a:xfrm>
            <a:off x="4716090" y="2567430"/>
            <a:ext cx="4087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423630" y="797040"/>
            <a:ext cx="26973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3256200" y="797040"/>
            <a:ext cx="26973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3" type="body"/>
          </p:nvPr>
        </p:nvSpPr>
        <p:spPr>
          <a:xfrm>
            <a:off x="6088500" y="797040"/>
            <a:ext cx="26973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4" type="body"/>
          </p:nvPr>
        </p:nvSpPr>
        <p:spPr>
          <a:xfrm>
            <a:off x="423630" y="2567430"/>
            <a:ext cx="26973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5" type="body"/>
          </p:nvPr>
        </p:nvSpPr>
        <p:spPr>
          <a:xfrm>
            <a:off x="3256200" y="2567430"/>
            <a:ext cx="26973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6" type="body"/>
          </p:nvPr>
        </p:nvSpPr>
        <p:spPr>
          <a:xfrm>
            <a:off x="6088500" y="2567430"/>
            <a:ext cx="26973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3750" lIns="67500" spcFirstLastPara="1" rIns="67500" wrap="square" tIns="3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1">
  <p:cSld name="Title and Content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96752" y="8839"/>
            <a:ext cx="83769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96478" y="800971"/>
            <a:ext cx="8377200" cy="3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424170" y="4860"/>
            <a:ext cx="8376600" cy="36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423630" y="797040"/>
            <a:ext cx="83769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423630" y="797040"/>
            <a:ext cx="40878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2" type="body"/>
          </p:nvPr>
        </p:nvSpPr>
        <p:spPr>
          <a:xfrm>
            <a:off x="4716090" y="797040"/>
            <a:ext cx="40878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423630" y="797040"/>
            <a:ext cx="4087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2" type="body"/>
          </p:nvPr>
        </p:nvSpPr>
        <p:spPr>
          <a:xfrm>
            <a:off x="4716090" y="797040"/>
            <a:ext cx="40878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3" type="body"/>
          </p:nvPr>
        </p:nvSpPr>
        <p:spPr>
          <a:xfrm>
            <a:off x="423630" y="2567430"/>
            <a:ext cx="4087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423630" y="797040"/>
            <a:ext cx="40878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4716090" y="797040"/>
            <a:ext cx="4087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4716090" y="2567430"/>
            <a:ext cx="4087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423630" y="797040"/>
            <a:ext cx="4087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4716090" y="797040"/>
            <a:ext cx="40878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423630" y="2567430"/>
            <a:ext cx="83769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643270" y="3306960"/>
            <a:ext cx="3502440" cy="18341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23630" y="797040"/>
            <a:ext cx="83769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jpg"/><Relationship Id="rId4" Type="http://schemas.openxmlformats.org/officeDocument/2006/relationships/image" Target="../media/image26.jpg"/><Relationship Id="rId5" Type="http://schemas.openxmlformats.org/officeDocument/2006/relationships/image" Target="../media/image13.jpg"/><Relationship Id="rId6" Type="http://schemas.openxmlformats.org/officeDocument/2006/relationships/image" Target="../media/image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jpg"/><Relationship Id="rId4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jpg"/><Relationship Id="rId4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jpg"/><Relationship Id="rId4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jpg"/><Relationship Id="rId4" Type="http://schemas.openxmlformats.org/officeDocument/2006/relationships/image" Target="../media/image2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jpg"/><Relationship Id="rId4" Type="http://schemas.openxmlformats.org/officeDocument/2006/relationships/image" Target="../media/image3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jpg"/><Relationship Id="rId4" Type="http://schemas.openxmlformats.org/officeDocument/2006/relationships/image" Target="../media/image3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jpg"/><Relationship Id="rId4" Type="http://schemas.openxmlformats.org/officeDocument/2006/relationships/image" Target="../media/image35.jpg"/><Relationship Id="rId5" Type="http://schemas.openxmlformats.org/officeDocument/2006/relationships/image" Target="../media/image3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jpg"/><Relationship Id="rId4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jpg"/><Relationship Id="rId4" Type="http://schemas.openxmlformats.org/officeDocument/2006/relationships/image" Target="../media/image3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/>
        </p:nvSpPr>
        <p:spPr>
          <a:xfrm>
            <a:off x="1324570" y="279459"/>
            <a:ext cx="64950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WELCOME TO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/>
          <p:nvPr/>
        </p:nvSpPr>
        <p:spPr>
          <a:xfrm>
            <a:off x="75" y="3052951"/>
            <a:ext cx="91440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Mentor Coordinator</a:t>
            </a:r>
            <a:endParaRPr b="1" i="0" sz="4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sz="46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013" y="983609"/>
            <a:ext cx="3554122" cy="1999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idx="4294967295" type="title"/>
          </p:nvPr>
        </p:nvSpPr>
        <p:spPr>
          <a:xfrm>
            <a:off x="417450" y="-268675"/>
            <a:ext cx="80979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4000">
                <a:solidFill>
                  <a:schemeClr val="dk1"/>
                </a:solidFill>
              </a:rPr>
              <a:t>Why Member Success Program</a:t>
            </a:r>
            <a:endParaRPr b="1" sz="4000"/>
          </a:p>
        </p:txBody>
      </p:sp>
      <p:sp>
        <p:nvSpPr>
          <p:cNvPr id="140" name="Google Shape;140;p26"/>
          <p:cNvSpPr txBox="1"/>
          <p:nvPr>
            <p:ph idx="4294967295" type="body"/>
          </p:nvPr>
        </p:nvSpPr>
        <p:spPr>
          <a:xfrm>
            <a:off x="628650" y="1401500"/>
            <a:ext cx="7886700" cy="30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Members Success Program </a:t>
            </a:r>
            <a:r>
              <a:rPr b="1" lang="en" sz="1800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helps</a:t>
            </a: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new members</a:t>
            </a: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800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profit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from their BNI membership</a:t>
            </a: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800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 early as possible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with an introduction to our </a:t>
            </a:r>
            <a:r>
              <a:rPr b="1" lang="en" sz="1800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Key Success Factors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the </a:t>
            </a:r>
            <a:r>
              <a:rPr b="1" lang="en" sz="1800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set of skills required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for maximum referral marketing </a:t>
            </a:r>
            <a:r>
              <a:rPr b="1" lang="en" sz="1800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success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It also provides a forum for </a:t>
            </a:r>
            <a:r>
              <a:rPr b="1" lang="en" sz="1800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cross chapter networking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between new and experienced members.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idx="4294967295" type="title"/>
          </p:nvPr>
        </p:nvSpPr>
        <p:spPr>
          <a:xfrm>
            <a:off x="417450" y="-253750"/>
            <a:ext cx="80979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4000">
                <a:solidFill>
                  <a:schemeClr val="dk1"/>
                </a:solidFill>
              </a:rPr>
              <a:t>What is in Passport To Success</a:t>
            </a:r>
            <a:endParaRPr b="1" sz="4000"/>
          </a:p>
        </p:txBody>
      </p:sp>
      <p:sp>
        <p:nvSpPr>
          <p:cNvPr id="147" name="Google Shape;147;p27"/>
          <p:cNvSpPr txBox="1"/>
          <p:nvPr>
            <p:ph idx="4294967295" type="body"/>
          </p:nvPr>
        </p:nvSpPr>
        <p:spPr>
          <a:xfrm>
            <a:off x="628650" y="1262701"/>
            <a:ext cx="7886700" cy="3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794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My BNI Checklist. </a:t>
            </a:r>
            <a:endParaRPr sz="1800">
              <a:solidFill>
                <a:schemeClr val="dk1"/>
              </a:solidFill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BNI Core Value. </a:t>
            </a:r>
            <a:endParaRPr sz="1800">
              <a:solidFill>
                <a:schemeClr val="dk1"/>
              </a:solidFill>
            </a:endParaRPr>
          </a:p>
          <a:p>
            <a:pPr indent="-2794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BNI Code of Ethics.</a:t>
            </a:r>
            <a:endParaRPr sz="1800">
              <a:solidFill>
                <a:schemeClr val="dk1"/>
              </a:solidFill>
            </a:endParaRPr>
          </a:p>
          <a:p>
            <a:pPr indent="-2794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Essential Website/Apps.</a:t>
            </a:r>
            <a:endParaRPr sz="1800">
              <a:solidFill>
                <a:schemeClr val="dk1"/>
              </a:solidFill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List of mentors and topics to cover in mentor 1-2-1s</a:t>
            </a:r>
            <a:endParaRPr sz="1800">
              <a:solidFill>
                <a:schemeClr val="dk1"/>
              </a:solidFill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How to successfully invite/bring visitors.</a:t>
            </a:r>
            <a:endParaRPr sz="1800">
              <a:solidFill>
                <a:schemeClr val="dk1"/>
              </a:solidFill>
            </a:endParaRPr>
          </a:p>
          <a:p>
            <a:pPr indent="-2794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How to ask for a referral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9822" y="1482787"/>
            <a:ext cx="1852460" cy="237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825" y="294325"/>
            <a:ext cx="5853726" cy="44748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idx="4294967295" type="title"/>
          </p:nvPr>
        </p:nvSpPr>
        <p:spPr>
          <a:xfrm>
            <a:off x="462300" y="-223825"/>
            <a:ext cx="80979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4000">
                <a:solidFill>
                  <a:schemeClr val="dk1"/>
                </a:solidFill>
              </a:rPr>
              <a:t>Mentoring Success Support</a:t>
            </a:r>
            <a:endParaRPr b="1" sz="4000"/>
          </a:p>
        </p:txBody>
      </p:sp>
      <p:sp>
        <p:nvSpPr>
          <p:cNvPr id="161" name="Google Shape;161;p29"/>
          <p:cNvSpPr txBox="1"/>
          <p:nvPr>
            <p:ph idx="4294967295" type="body"/>
          </p:nvPr>
        </p:nvSpPr>
        <p:spPr>
          <a:xfrm>
            <a:off x="628650" y="1394006"/>
            <a:ext cx="78867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Member Success Program 2.0 completion in the first </a:t>
            </a:r>
            <a:r>
              <a:rPr b="1" lang="en" sz="1800">
                <a:solidFill>
                  <a:srgbClr val="CC0000"/>
                </a:solidFill>
              </a:rPr>
              <a:t>30 days</a:t>
            </a:r>
            <a:r>
              <a:rPr lang="en" sz="1800">
                <a:solidFill>
                  <a:schemeClr val="dk1"/>
                </a:solidFill>
              </a:rPr>
              <a:t> or </a:t>
            </a:r>
            <a:r>
              <a:rPr b="1" lang="en" sz="1800">
                <a:solidFill>
                  <a:schemeClr val="dk1"/>
                </a:solidFill>
              </a:rPr>
              <a:t>less</a:t>
            </a:r>
            <a:r>
              <a:rPr lang="en" sz="1800">
                <a:solidFill>
                  <a:schemeClr val="dk1"/>
                </a:solidFill>
              </a:rPr>
              <a:t> of membership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Smart Start Training</a:t>
            </a:r>
            <a:r>
              <a:rPr lang="en" sz="1800">
                <a:solidFill>
                  <a:schemeClr val="dk1"/>
                </a:solidFill>
              </a:rPr>
              <a:t> completed in the first </a:t>
            </a:r>
            <a:r>
              <a:rPr b="1" lang="en" sz="1800">
                <a:solidFill>
                  <a:srgbClr val="CC0000"/>
                </a:solidFill>
              </a:rPr>
              <a:t>60 days</a:t>
            </a:r>
            <a:r>
              <a:rPr lang="en" sz="1800">
                <a:solidFill>
                  <a:schemeClr val="dk1"/>
                </a:solidFill>
              </a:rPr>
              <a:t> or </a:t>
            </a:r>
            <a:r>
              <a:rPr b="1" lang="en" sz="1800">
                <a:solidFill>
                  <a:schemeClr val="dk1"/>
                </a:solidFill>
              </a:rPr>
              <a:t>less</a:t>
            </a:r>
            <a:r>
              <a:rPr lang="en" sz="1800">
                <a:solidFill>
                  <a:schemeClr val="dk1"/>
                </a:solidFill>
              </a:rPr>
              <a:t> of membership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Passport completed in the first </a:t>
            </a:r>
            <a:r>
              <a:rPr b="1" lang="en" sz="1800">
                <a:solidFill>
                  <a:srgbClr val="CC0000"/>
                </a:solidFill>
              </a:rPr>
              <a:t>90 days</a:t>
            </a:r>
            <a:r>
              <a:rPr lang="en" sz="1800">
                <a:solidFill>
                  <a:schemeClr val="dk1"/>
                </a:solidFill>
              </a:rPr>
              <a:t> or </a:t>
            </a:r>
            <a:r>
              <a:rPr b="1" lang="en" sz="1800">
                <a:solidFill>
                  <a:schemeClr val="dk1"/>
                </a:solidFill>
              </a:rPr>
              <a:t>less</a:t>
            </a:r>
            <a:r>
              <a:rPr lang="en" sz="1800">
                <a:solidFill>
                  <a:schemeClr val="dk1"/>
                </a:solidFill>
              </a:rPr>
              <a:t> of membership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</a:rPr>
              <a:t>New member Training: </a:t>
            </a:r>
            <a:endParaRPr b="1" sz="1800" u="sng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Much increased Power of One </a:t>
            </a:r>
            <a:r>
              <a:rPr b="1" lang="en" sz="1800">
                <a:solidFill>
                  <a:schemeClr val="dk1"/>
                </a:solidFill>
              </a:rPr>
              <a:t>activity</a:t>
            </a:r>
            <a:r>
              <a:rPr lang="en" sz="1800">
                <a:solidFill>
                  <a:schemeClr val="dk1"/>
                </a:solidFill>
              </a:rPr>
              <a:t> both </a:t>
            </a:r>
            <a:r>
              <a:rPr b="1" lang="en" sz="1800">
                <a:solidFill>
                  <a:schemeClr val="dk1"/>
                </a:solidFill>
              </a:rPr>
              <a:t>new and existing </a:t>
            </a:r>
            <a:r>
              <a:rPr lang="en" sz="1800">
                <a:solidFill>
                  <a:schemeClr val="dk1"/>
                </a:solidFill>
              </a:rPr>
              <a:t>members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Faster</a:t>
            </a:r>
            <a:r>
              <a:rPr b="1" lang="en" sz="1800">
                <a:solidFill>
                  <a:schemeClr val="dk1"/>
                </a:solidFill>
              </a:rPr>
              <a:t> progress </a:t>
            </a:r>
            <a:r>
              <a:rPr lang="en" sz="1800">
                <a:solidFill>
                  <a:schemeClr val="dk1"/>
                </a:solidFill>
              </a:rPr>
              <a:t>with and </a:t>
            </a:r>
            <a:r>
              <a:rPr b="1" lang="en" sz="1800">
                <a:solidFill>
                  <a:schemeClr val="dk1"/>
                </a:solidFill>
              </a:rPr>
              <a:t>more 1-2-1s</a:t>
            </a:r>
            <a:r>
              <a:rPr lang="en" sz="1800">
                <a:solidFill>
                  <a:schemeClr val="dk1"/>
                </a:solidFill>
              </a:rPr>
              <a:t> for new members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More BNI Business Builder Activity =&gt; </a:t>
            </a:r>
            <a:r>
              <a:rPr b="1" lang="en" sz="1800">
                <a:solidFill>
                  <a:schemeClr val="dk1"/>
                </a:solidFill>
              </a:rPr>
              <a:t>more CEUs</a:t>
            </a:r>
            <a:endParaRPr b="1" sz="18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Better </a:t>
            </a:r>
            <a:r>
              <a:rPr b="1" lang="en" sz="1800">
                <a:solidFill>
                  <a:schemeClr val="dk1"/>
                </a:solidFill>
              </a:rPr>
              <a:t>weekly </a:t>
            </a:r>
            <a:r>
              <a:rPr lang="en" sz="1800">
                <a:solidFill>
                  <a:schemeClr val="dk1"/>
                </a:solidFill>
              </a:rPr>
              <a:t>and </a:t>
            </a:r>
            <a:r>
              <a:rPr b="1" lang="en" sz="1800">
                <a:solidFill>
                  <a:schemeClr val="dk1"/>
                </a:solidFill>
              </a:rPr>
              <a:t>feature </a:t>
            </a:r>
            <a:r>
              <a:rPr lang="en" sz="1800">
                <a:solidFill>
                  <a:schemeClr val="dk1"/>
                </a:solidFill>
              </a:rPr>
              <a:t>presentations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idx="4294967295" type="title"/>
          </p:nvPr>
        </p:nvSpPr>
        <p:spPr>
          <a:xfrm>
            <a:off x="417425" y="67725"/>
            <a:ext cx="80979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Expectations prior to taking the role and in the role</a:t>
            </a:r>
            <a:endParaRPr b="1" sz="3600"/>
          </a:p>
        </p:txBody>
      </p:sp>
      <p:sp>
        <p:nvSpPr>
          <p:cNvPr id="168" name="Google Shape;168;p30"/>
          <p:cNvSpPr txBox="1"/>
          <p:nvPr>
            <p:ph idx="4294967295" type="body"/>
          </p:nvPr>
        </p:nvSpPr>
        <p:spPr>
          <a:xfrm>
            <a:off x="628650" y="1394000"/>
            <a:ext cx="7886700" cy="30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 u="sng">
                <a:solidFill>
                  <a:schemeClr val="dk1"/>
                </a:solidFill>
              </a:rPr>
              <a:t>Complete</a:t>
            </a:r>
            <a:r>
              <a:rPr lang="en" sz="1800">
                <a:solidFill>
                  <a:schemeClr val="dk1"/>
                </a:solidFill>
              </a:rPr>
              <a:t> the Mentor Coordinator in person and online training </a:t>
            </a:r>
            <a:r>
              <a:rPr b="1" lang="en" sz="1800">
                <a:solidFill>
                  <a:schemeClr val="dk1"/>
                </a:solidFill>
              </a:rPr>
              <a:t>prior</a:t>
            </a:r>
            <a:r>
              <a:rPr lang="en" sz="1800">
                <a:solidFill>
                  <a:schemeClr val="dk1"/>
                </a:solidFill>
              </a:rPr>
              <a:t> to officially taking the role.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Show </a:t>
            </a:r>
            <a:r>
              <a:rPr b="1" lang="en" sz="1800" u="sng">
                <a:solidFill>
                  <a:schemeClr val="dk1"/>
                </a:solidFill>
              </a:rPr>
              <a:t>positive attitude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and </a:t>
            </a:r>
            <a:r>
              <a:rPr b="1" lang="en" sz="1800" u="sng">
                <a:solidFill>
                  <a:schemeClr val="dk1"/>
                </a:solidFill>
              </a:rPr>
              <a:t>excitement</a:t>
            </a:r>
            <a:r>
              <a:rPr lang="en" sz="1800">
                <a:solidFill>
                  <a:schemeClr val="dk1"/>
                </a:solidFill>
              </a:rPr>
              <a:t> to engage especially new members. 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Lead by </a:t>
            </a:r>
            <a:r>
              <a:rPr b="1" lang="en" sz="1800" u="sng">
                <a:solidFill>
                  <a:schemeClr val="dk1"/>
                </a:solidFill>
              </a:rPr>
              <a:t>example</a:t>
            </a:r>
            <a:r>
              <a:rPr lang="en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Coordinate with </a:t>
            </a:r>
            <a:r>
              <a:rPr b="1" lang="en" sz="1800" u="sng">
                <a:solidFill>
                  <a:schemeClr val="dk1"/>
                </a:solidFill>
              </a:rPr>
              <a:t>Education Coordinators</a:t>
            </a:r>
            <a:r>
              <a:rPr lang="en" sz="1800">
                <a:solidFill>
                  <a:schemeClr val="dk1"/>
                </a:solidFill>
              </a:rPr>
              <a:t> and other support team members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Have </a:t>
            </a:r>
            <a:r>
              <a:rPr b="1" lang="en" sz="1800" u="sng">
                <a:solidFill>
                  <a:schemeClr val="dk1"/>
                </a:solidFill>
              </a:rPr>
              <a:t>fun</a:t>
            </a:r>
            <a:r>
              <a:rPr lang="en" sz="1800">
                <a:solidFill>
                  <a:schemeClr val="dk1"/>
                </a:solidFill>
              </a:rPr>
              <a:t>.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391650" y="1505550"/>
            <a:ext cx="8534700" cy="1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100">
                <a:solidFill>
                  <a:schemeClr val="dk1"/>
                </a:solidFill>
              </a:rPr>
              <a:t>Any questions?</a:t>
            </a:r>
            <a:endParaRPr sz="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/>
        </p:nvSpPr>
        <p:spPr>
          <a:xfrm>
            <a:off x="1925361" y="111151"/>
            <a:ext cx="52935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 Objectives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ria\Desktop\Tortal _ Crystalle\Contract Position\Images\GOALS 2.jpg" id="181" name="Google Shape;1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5056"/>
            <a:ext cx="3236193" cy="332479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/>
          <p:nvPr/>
        </p:nvSpPr>
        <p:spPr>
          <a:xfrm>
            <a:off x="3464509" y="1501905"/>
            <a:ext cx="5122500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workshop you will: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2530"/>
              </a:buClr>
              <a:buSzPts val="1400"/>
              <a:buFont typeface="Arial"/>
              <a:buChar char="•"/>
            </a:pPr>
            <a:r>
              <a:rPr b="1" i="0" lang="en" sz="1400" u="none" cap="none" strike="noStrike">
                <a:solidFill>
                  <a:srgbClr val="CF2530"/>
                </a:solidFill>
                <a:latin typeface="Arial"/>
                <a:ea typeface="Arial"/>
                <a:cs typeface="Arial"/>
                <a:sym typeface="Arial"/>
              </a:rPr>
              <a:t>Create a mentor list 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your chapter, using the Member Traffic Lights Report and Passport Mentor Roster.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2530"/>
              </a:buClr>
              <a:buSzPts val="1400"/>
              <a:buFont typeface="Arial"/>
              <a:buChar char="•"/>
            </a:pPr>
            <a:r>
              <a:rPr b="1" i="0" lang="en" sz="1400" u="none" cap="none" strike="noStrike">
                <a:solidFill>
                  <a:srgbClr val="CF2530"/>
                </a:solidFill>
                <a:latin typeface="Arial"/>
                <a:ea typeface="Arial"/>
                <a:cs typeface="Arial"/>
                <a:sym typeface="Arial"/>
              </a:rPr>
              <a:t>Match members 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meeting chapter expectations </a:t>
            </a:r>
            <a:r>
              <a:rPr b="1" i="0" lang="en" sz="1400" u="none" cap="none" strike="noStrike">
                <a:solidFill>
                  <a:srgbClr val="CF2530"/>
                </a:solidFill>
                <a:latin typeface="Arial"/>
                <a:ea typeface="Arial"/>
                <a:cs typeface="Arial"/>
                <a:sym typeface="Arial"/>
              </a:rPr>
              <a:t>with a mentor 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Member Traffic Lights Report. 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/>
        </p:nvSpPr>
        <p:spPr>
          <a:xfrm>
            <a:off x="3236200" y="890850"/>
            <a:ext cx="5570700" cy="1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3800">
                <a:solidFill>
                  <a:schemeClr val="dk1"/>
                </a:solidFill>
              </a:rPr>
            </a:br>
            <a:br>
              <a:rPr lang="en" sz="3800">
                <a:solidFill>
                  <a:schemeClr val="dk1"/>
                </a:solidFill>
              </a:rPr>
            </a:br>
            <a:r>
              <a:rPr b="1" lang="en" sz="4300">
                <a:solidFill>
                  <a:schemeClr val="dk1"/>
                </a:solidFill>
              </a:rPr>
              <a:t>Create a Mentor List</a:t>
            </a:r>
            <a:endParaRPr b="1" sz="3800"/>
          </a:p>
        </p:txBody>
      </p:sp>
      <p:pic>
        <p:nvPicPr>
          <p:cNvPr descr="C:\Users\adria\Desktop\Tortal _ Crystalle\Contract Position\Images\GOALS 2.jpg" id="190" name="Google Shape;19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85056"/>
            <a:ext cx="3236193" cy="3324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/>
          <p:nvPr/>
        </p:nvSpPr>
        <p:spPr>
          <a:xfrm>
            <a:off x="-71550" y="4629690"/>
            <a:ext cx="1993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4"/>
          <p:cNvSpPr/>
          <p:nvPr/>
        </p:nvSpPr>
        <p:spPr>
          <a:xfrm>
            <a:off x="0" y="207825"/>
            <a:ext cx="9144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Mentor</a:t>
            </a:r>
            <a:r>
              <a:rPr b="1" lang="en" sz="27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27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#1 – President</a:t>
            </a:r>
            <a:r>
              <a:rPr lang="en" sz="2700"/>
              <a:t> : </a:t>
            </a:r>
            <a:r>
              <a:rPr b="0" lang="en" sz="21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 or former President</a:t>
            </a:r>
            <a:endParaRPr b="0" sz="21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4"/>
          <p:cNvSpPr/>
          <p:nvPr/>
        </p:nvSpPr>
        <p:spPr>
          <a:xfrm>
            <a:off x="743900" y="1533175"/>
            <a:ext cx="78534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2032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the Leadership Team roles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the BNI Weekly Meeting Agenda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the expectation that all members serve on the Leadership Team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weekly commitment that all members make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/>
          <p:nvPr/>
        </p:nvSpPr>
        <p:spPr>
          <a:xfrm>
            <a:off x="-71550" y="4629690"/>
            <a:ext cx="1993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5"/>
          <p:cNvSpPr/>
          <p:nvPr/>
        </p:nvSpPr>
        <p:spPr>
          <a:xfrm>
            <a:off x="0" y="176250"/>
            <a:ext cx="9144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Mentor #2 – Vice-President: </a:t>
            </a:r>
            <a:r>
              <a:rPr b="0" lang="en" sz="17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Vice-President or former Vice-President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5"/>
          <p:cNvSpPr/>
          <p:nvPr/>
        </p:nvSpPr>
        <p:spPr>
          <a:xfrm>
            <a:off x="385026" y="1809800"/>
            <a:ext cx="80703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2032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the BNI Policies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the PALMS Report and the Traffic Light Reports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how to register email address with Reporting2you.com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96752" y="8839"/>
            <a:ext cx="83769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3100"/>
              <a:t>Introductions &amp; Expectations</a:t>
            </a:r>
            <a:endParaRPr b="1" sz="3100"/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024" y="800971"/>
            <a:ext cx="6476328" cy="40067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0" name="Google Shape;80;p18"/>
          <p:cNvGraphicFramePr/>
          <p:nvPr/>
        </p:nvGraphicFramePr>
        <p:xfrm>
          <a:off x="1506414" y="457611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{D9828C65-804D-4CF7-A48D-39A662607510}</a:tableStyleId>
              </a:tblPr>
              <a:tblGrid>
                <a:gridCol w="849450"/>
              </a:tblGrid>
              <a:tr h="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600" u="none" cap="none" strike="noStrike">
                          <a:solidFill>
                            <a:srgbClr val="7F7F7F"/>
                          </a:solidFill>
                        </a:rPr>
                        <a:t>© 2016 Bojangles’, Inc.</a:t>
                      </a:r>
                      <a:endParaRPr sz="8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1" name="Google Shape;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/>
          <p:nvPr/>
        </p:nvSpPr>
        <p:spPr>
          <a:xfrm>
            <a:off x="-71550" y="4629690"/>
            <a:ext cx="1993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6"/>
          <p:cNvSpPr/>
          <p:nvPr/>
        </p:nvSpPr>
        <p:spPr>
          <a:xfrm>
            <a:off x="-4" y="287700"/>
            <a:ext cx="9144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Mentor #3 – Secretary Treasurer</a:t>
            </a:r>
            <a:r>
              <a:rPr lang="en" sz="2200"/>
              <a:t>: </a:t>
            </a:r>
            <a:r>
              <a:rPr b="0" lang="en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or former Secretary Treasurer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6"/>
          <p:cNvSpPr/>
          <p:nvPr/>
        </p:nvSpPr>
        <p:spPr>
          <a:xfrm>
            <a:off x="347645" y="1181835"/>
            <a:ext cx="82491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2032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completion of the Biography Sheet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attending the Member Success Program prior to conducting a Feature Presentation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how to pay chapter fees such as venue or breakfast fees, etc.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how to submit a membership renewal when the time comes.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/>
          <p:nvPr/>
        </p:nvSpPr>
        <p:spPr>
          <a:xfrm>
            <a:off x="-71550" y="4629690"/>
            <a:ext cx="1993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7"/>
          <p:cNvSpPr/>
          <p:nvPr/>
        </p:nvSpPr>
        <p:spPr>
          <a:xfrm>
            <a:off x="0" y="303350"/>
            <a:ext cx="9144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Mentor #4 – Membership Committee</a:t>
            </a:r>
            <a:r>
              <a:rPr lang="en" sz="2200"/>
              <a:t>:</a:t>
            </a:r>
            <a:r>
              <a:rPr b="0" lang="en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member of the Membership Committee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/>
          <p:nvPr/>
        </p:nvSpPr>
        <p:spPr>
          <a:xfrm>
            <a:off x="527076" y="1579425"/>
            <a:ext cx="81375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2032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the role of the Membership Committee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Cover the Substitute Program – Who to use and how to prepare them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Cover the Attendance Policy (General Policy #5)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/>
          <p:nvPr/>
        </p:nvSpPr>
        <p:spPr>
          <a:xfrm>
            <a:off x="-71550" y="4629690"/>
            <a:ext cx="1993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8"/>
          <p:cNvSpPr/>
          <p:nvPr/>
        </p:nvSpPr>
        <p:spPr>
          <a:xfrm>
            <a:off x="0" y="243525"/>
            <a:ext cx="9144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Mentor #5 – Education Coordinator</a:t>
            </a:r>
            <a:r>
              <a:rPr lang="en" sz="2400"/>
              <a:t>: 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or former Education Coordinator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8"/>
          <p:cNvSpPr/>
          <p:nvPr/>
        </p:nvSpPr>
        <p:spPr>
          <a:xfrm>
            <a:off x="915825" y="1593600"/>
            <a:ext cx="70311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2032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the importance of referrals versus leads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how to earn and record Chapter Education </a:t>
            </a:r>
            <a:r>
              <a:rPr lang="en" sz="1800"/>
              <a:t>Units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(CEUs)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Confirm if new member has access and knows how to access BNI Business Builder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/>
          <p:nvPr/>
        </p:nvSpPr>
        <p:spPr>
          <a:xfrm>
            <a:off x="-71550" y="4629690"/>
            <a:ext cx="1993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9"/>
          <p:cNvSpPr/>
          <p:nvPr/>
        </p:nvSpPr>
        <p:spPr>
          <a:xfrm>
            <a:off x="-5" y="251000"/>
            <a:ext cx="9144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Mentor #6 – 121 &amp; GAINS</a:t>
            </a:r>
            <a:r>
              <a:rPr lang="en" sz="2500"/>
              <a:t>: </a:t>
            </a:r>
            <a:r>
              <a:rPr b="0" lang="en" sz="19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Mentor who does a high number of 1-2-1s</a:t>
            </a:r>
            <a:endParaRPr b="0" sz="19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9"/>
          <p:cNvSpPr/>
          <p:nvPr/>
        </p:nvSpPr>
        <p:spPr>
          <a:xfrm>
            <a:off x="1147570" y="1791460"/>
            <a:ext cx="64323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2032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One-to-One etiquette using the GAINS Exchange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the One-to-One Meeting Planner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/>
          <p:nvPr/>
        </p:nvSpPr>
        <p:spPr>
          <a:xfrm>
            <a:off x="-71550" y="4629690"/>
            <a:ext cx="1993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0"/>
          <p:cNvSpPr/>
          <p:nvPr/>
        </p:nvSpPr>
        <p:spPr>
          <a:xfrm>
            <a:off x="-11" y="213625"/>
            <a:ext cx="9144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Mentor #7 – BNI Connect</a:t>
            </a:r>
            <a:r>
              <a:rPr lang="en" sz="2600"/>
              <a:t>: </a:t>
            </a:r>
            <a:r>
              <a:rPr b="0" lang="en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Mentor who is great with BNI Tools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0"/>
          <p:cNvSpPr/>
          <p:nvPr/>
        </p:nvSpPr>
        <p:spPr>
          <a:xfrm>
            <a:off x="1065320" y="1742535"/>
            <a:ext cx="64323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2032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how to use the </a:t>
            </a:r>
            <a:r>
              <a:rPr lang="en" sz="1800"/>
              <a:t>BNI Connect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App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 with enhancing their BNI Connect Member Profile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1841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how to record and track their activity in BNI Connec</a:t>
            </a: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/>
          <p:nvPr/>
        </p:nvSpPr>
        <p:spPr>
          <a:xfrm>
            <a:off x="-71550" y="4629690"/>
            <a:ext cx="1993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1"/>
          <p:cNvSpPr/>
          <p:nvPr/>
        </p:nvSpPr>
        <p:spPr>
          <a:xfrm>
            <a:off x="-4" y="318300"/>
            <a:ext cx="9144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Mentor #8 – Gold Club Badge</a:t>
            </a:r>
            <a:r>
              <a:rPr lang="en" sz="2400"/>
              <a:t>: 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Mentor who brings a high number of visitors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1"/>
          <p:cNvSpPr/>
          <p:nvPr/>
        </p:nvSpPr>
        <p:spPr>
          <a:xfrm>
            <a:off x="796201" y="1645475"/>
            <a:ext cx="73827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importance of why and how to bring people to visit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how each guest/visitor adds value to the other members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/>
          <p:nvPr/>
        </p:nvSpPr>
        <p:spPr>
          <a:xfrm>
            <a:off x="-71550" y="4629690"/>
            <a:ext cx="1993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2"/>
          <p:cNvSpPr/>
          <p:nvPr/>
        </p:nvSpPr>
        <p:spPr>
          <a:xfrm>
            <a:off x="0" y="318300"/>
            <a:ext cx="9144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Mentor #9 – Visitor Host Coordinator</a:t>
            </a:r>
            <a:r>
              <a:rPr lang="en" sz="2300"/>
              <a:t>: </a:t>
            </a:r>
            <a:r>
              <a:rPr b="0" lang="en" sz="17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Visitor Host Coordinator or part of the Visitor Host Team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2"/>
          <p:cNvSpPr/>
          <p:nvPr/>
        </p:nvSpPr>
        <p:spPr>
          <a:xfrm>
            <a:off x="953195" y="1630385"/>
            <a:ext cx="64323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2032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that every new member will serve as a Visitor Host together with the Visitor Host Team during one meeting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 with the new member to discuss the date and task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/>
          <p:nvPr/>
        </p:nvSpPr>
        <p:spPr>
          <a:xfrm>
            <a:off x="-71550" y="4629690"/>
            <a:ext cx="1993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3"/>
          <p:cNvSpPr/>
          <p:nvPr/>
        </p:nvSpPr>
        <p:spPr>
          <a:xfrm>
            <a:off x="0" y="258475"/>
            <a:ext cx="9144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Mentor #10 – Local Trainings</a:t>
            </a:r>
            <a:r>
              <a:rPr lang="en" sz="2300"/>
              <a:t>: </a:t>
            </a:r>
            <a:r>
              <a:rPr lang="en" sz="1700"/>
              <a:t>former Education Coordinator 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3"/>
          <p:cNvSpPr/>
          <p:nvPr/>
        </p:nvSpPr>
        <p:spPr>
          <a:xfrm>
            <a:off x="385025" y="1722875"/>
            <a:ext cx="86385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2032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details of upcoming local training's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details of upcoming local BNI events for additional networking opportunities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 how to find and register for events on regional website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03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the value of the BNI Regional Weekly Newsletter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/>
        </p:nvSpPr>
        <p:spPr>
          <a:xfrm>
            <a:off x="424170" y="4860"/>
            <a:ext cx="8376600" cy="41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2300" y="4370220"/>
            <a:ext cx="1021680" cy="70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3260" y="1783080"/>
            <a:ext cx="260604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4"/>
          <p:cNvSpPr txBox="1"/>
          <p:nvPr/>
        </p:nvSpPr>
        <p:spPr>
          <a:xfrm>
            <a:off x="0" y="0"/>
            <a:ext cx="9144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BNISCI Passport Diamond Club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/>
        </p:nvSpPr>
        <p:spPr>
          <a:xfrm>
            <a:off x="424170" y="4860"/>
            <a:ext cx="8376600" cy="41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2300" y="4370220"/>
            <a:ext cx="1021680" cy="70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750" y="4109940"/>
            <a:ext cx="164592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5"/>
          <p:cNvSpPr txBox="1"/>
          <p:nvPr/>
        </p:nvSpPr>
        <p:spPr>
          <a:xfrm>
            <a:off x="0" y="0"/>
            <a:ext cx="9144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BNISCI Passport Diamond Club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5"/>
          <p:cNvSpPr txBox="1"/>
          <p:nvPr/>
        </p:nvSpPr>
        <p:spPr>
          <a:xfrm>
            <a:off x="538380" y="792180"/>
            <a:ext cx="83769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700" strike="noStrike">
                <a:latin typeface="Times New Roman"/>
                <a:ea typeface="Times New Roman"/>
                <a:cs typeface="Times New Roman"/>
                <a:sym typeface="Times New Roman"/>
              </a:rPr>
              <a:t>When a </a:t>
            </a:r>
            <a:r>
              <a:rPr b="0" lang="en" sz="2700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BNISCI</a:t>
            </a:r>
            <a:r>
              <a:rPr b="0" lang="en" sz="2700" strike="noStrike">
                <a:latin typeface="Times New Roman"/>
                <a:ea typeface="Times New Roman"/>
                <a:cs typeface="Times New Roman"/>
                <a:sym typeface="Times New Roman"/>
              </a:rPr>
              <a:t> Member Sponsors a</a:t>
            </a: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nother </a:t>
            </a:r>
            <a:r>
              <a:rPr b="0" lang="en" sz="2700" strike="noStrike">
                <a:latin typeface="Times New Roman"/>
                <a:ea typeface="Times New Roman"/>
                <a:cs typeface="Times New Roman"/>
                <a:sym typeface="Times New Roman"/>
              </a:rPr>
              <a:t>New Member within the first 90 days of </a:t>
            </a: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their</a:t>
            </a:r>
            <a:r>
              <a:rPr b="0" lang="en" sz="2700" strike="noStrik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700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BNI</a:t>
            </a:r>
            <a:r>
              <a:rPr b="1" lang="en" sz="2700" strike="noStrik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en" sz="2700" strike="noStrike">
                <a:latin typeface="Times New Roman"/>
                <a:ea typeface="Times New Roman"/>
                <a:cs typeface="Times New Roman"/>
                <a:sym typeface="Times New Roman"/>
              </a:rPr>
              <a:t>Membership</a:t>
            </a:r>
            <a:endParaRPr b="0" sz="27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idx="4294967295" type="title"/>
          </p:nvPr>
        </p:nvSpPr>
        <p:spPr>
          <a:xfrm>
            <a:off x="469775" y="-246250"/>
            <a:ext cx="80979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What are your responsibilities</a:t>
            </a:r>
            <a:endParaRPr b="1" sz="3600"/>
          </a:p>
        </p:txBody>
      </p:sp>
      <p:sp>
        <p:nvSpPr>
          <p:cNvPr id="87" name="Google Shape;87;p19"/>
          <p:cNvSpPr txBox="1"/>
          <p:nvPr>
            <p:ph idx="4294967295" type="body"/>
          </p:nvPr>
        </p:nvSpPr>
        <p:spPr>
          <a:xfrm>
            <a:off x="628650" y="1286644"/>
            <a:ext cx="7886700" cy="3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 u="sng">
                <a:solidFill>
                  <a:schemeClr val="dk1"/>
                </a:solidFill>
              </a:rPr>
              <a:t>Create a mentor list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for your chapter, using the Member Traffic Lights </a:t>
            </a:r>
            <a:endParaRPr sz="18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                            Report and Passport Mentor Roster.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 u="sng">
                <a:solidFill>
                  <a:schemeClr val="dk1"/>
                </a:solidFill>
              </a:rPr>
              <a:t>Match members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needing help </a:t>
            </a:r>
            <a:r>
              <a:rPr b="1" lang="en" sz="1800">
                <a:solidFill>
                  <a:schemeClr val="dk1"/>
                </a:solidFill>
              </a:rPr>
              <a:t>with a mentor </a:t>
            </a:r>
            <a:r>
              <a:rPr lang="en" sz="1800">
                <a:solidFill>
                  <a:schemeClr val="dk1"/>
                </a:solidFill>
              </a:rPr>
              <a:t>using the Member Traffic </a:t>
            </a:r>
            <a:endParaRPr sz="18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                      Lights Report. 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 u="sng">
                <a:solidFill>
                  <a:schemeClr val="dk1"/>
                </a:solidFill>
              </a:rPr>
              <a:t>Initiating the conversations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with an underperforming member to find out </a:t>
            </a:r>
            <a:endParaRPr sz="18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                                          where they need help.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 u="sng">
                <a:solidFill>
                  <a:schemeClr val="dk1"/>
                </a:solidFill>
              </a:rPr>
              <a:t>Track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the progress (Member Success Program, Smart Start, and </a:t>
            </a:r>
            <a:endParaRPr sz="18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                          Passport To Success)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/>
          <p:nvPr/>
        </p:nvSpPr>
        <p:spPr>
          <a:xfrm>
            <a:off x="424170" y="4860"/>
            <a:ext cx="8376600" cy="41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2300" y="4370220"/>
            <a:ext cx="1021680" cy="70497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6"/>
          <p:cNvSpPr txBox="1"/>
          <p:nvPr/>
        </p:nvSpPr>
        <p:spPr>
          <a:xfrm>
            <a:off x="137142" y="103150"/>
            <a:ext cx="90069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BNISCI Passport Diamond Club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6"/>
          <p:cNvSpPr txBox="1"/>
          <p:nvPr/>
        </p:nvSpPr>
        <p:spPr>
          <a:xfrm>
            <a:off x="561330" y="966600"/>
            <a:ext cx="7256700" cy="23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58750" lvl="0" marL="165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lang="en" sz="2100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BNI</a:t>
            </a: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member that sponsors a new member in their first year of membership is </a:t>
            </a:r>
            <a:r>
              <a:rPr b="1" lang="en" sz="2100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78%</a:t>
            </a: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more likely to renew their membership</a:t>
            </a:r>
            <a:endParaRPr b="0" sz="2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65100" marR="0" rtl="0" algn="l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1651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lang="en" sz="2100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BNI </a:t>
            </a: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 that sponsors a new member after their first year of membership is </a:t>
            </a:r>
            <a:r>
              <a:rPr b="1" lang="en" sz="2100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68%</a:t>
            </a: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more likely to renew their membership</a:t>
            </a:r>
            <a:r>
              <a:rPr b="0" lang="en" sz="3300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6"/>
          <p:cNvSpPr txBox="1"/>
          <p:nvPr/>
        </p:nvSpPr>
        <p:spPr>
          <a:xfrm>
            <a:off x="561330" y="2727810"/>
            <a:ext cx="7393800" cy="26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58750" lvl="0" marL="165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lang="en" sz="2100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BNI</a:t>
            </a: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member that sponsors a new members in the first </a:t>
            </a:r>
            <a:r>
              <a:rPr b="1" lang="en" sz="2100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</a:t>
            </a: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day of membership is </a:t>
            </a:r>
            <a:r>
              <a:rPr b="1" lang="en" sz="2100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82%</a:t>
            </a: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more like to renew their membership</a:t>
            </a:r>
            <a:endParaRPr b="0" sz="2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2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6"/>
          <p:cNvSpPr txBox="1"/>
          <p:nvPr/>
        </p:nvSpPr>
        <p:spPr>
          <a:xfrm>
            <a:off x="2325775" y="4320550"/>
            <a:ext cx="3894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en" sz="240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Passport Diamond</a:t>
            </a:r>
            <a:r>
              <a:rPr b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40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Club</a:t>
            </a:r>
            <a:r>
              <a:rPr b="0" lang="en" sz="21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sz="2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BNISCI Passport Diamond Club</a:t>
            </a:r>
            <a:endParaRPr/>
          </a:p>
        </p:txBody>
      </p:sp>
      <p:sp>
        <p:nvSpPr>
          <p:cNvPr id="313" name="Google Shape;313;p47"/>
          <p:cNvSpPr txBox="1"/>
          <p:nvPr>
            <p:ph idx="1" type="subTitle"/>
          </p:nvPr>
        </p:nvSpPr>
        <p:spPr>
          <a:xfrm>
            <a:off x="423630" y="797040"/>
            <a:ext cx="8376900" cy="33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47" title="image4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52" y="749850"/>
            <a:ext cx="3053975" cy="40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7" title="IMG_48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300" y="749850"/>
            <a:ext cx="3736127" cy="183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7" title="IMG_507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7288" y="2653950"/>
            <a:ext cx="3736127" cy="24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2300" y="4370220"/>
            <a:ext cx="1021680" cy="704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/>
          <p:nvPr/>
        </p:nvSpPr>
        <p:spPr>
          <a:xfrm>
            <a:off x="763419" y="1329775"/>
            <a:ext cx="6231600" cy="28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Need: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Passport Mentor Roster </a:t>
            </a:r>
            <a:r>
              <a:rPr lang="en" sz="1800">
                <a:solidFill>
                  <a:schemeClr val="dk1"/>
                </a:solidFill>
              </a:rPr>
              <a:t>=&gt; (</a:t>
            </a:r>
            <a:r>
              <a:rPr lang="en" sz="1300">
                <a:solidFill>
                  <a:schemeClr val="dk1"/>
                </a:solidFill>
              </a:rPr>
              <a:t>10 member mentors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1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</a:rPr>
              <a:t>I</a:t>
            </a: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dentify </a:t>
            </a:r>
            <a:r>
              <a:rPr b="1" lang="en" sz="1500" u="sng">
                <a:solidFill>
                  <a:schemeClr val="dk1"/>
                </a:solidFill>
              </a:rPr>
              <a:t>one</a:t>
            </a:r>
            <a:r>
              <a:rPr b="1" i="0" lang="en" sz="1500" u="sng" cap="none" strike="noStrike">
                <a:solidFill>
                  <a:schemeClr val="dk1"/>
                </a:solidFill>
              </a:rPr>
              <a:t> mentors</a:t>
            </a: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b="1" i="0" lang="en" sz="1500" u="sng" cap="none" strike="noStrike">
                <a:solidFill>
                  <a:schemeClr val="dk1"/>
                </a:solidFill>
              </a:rPr>
              <a:t>each category</a:t>
            </a: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within your chapter and document them within the Passport Mentor Roster.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prepared to share.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CF2030"/>
                </a:solidFill>
                <a:latin typeface="Arial"/>
                <a:ea typeface="Arial"/>
                <a:cs typeface="Arial"/>
                <a:sym typeface="Arial"/>
              </a:rPr>
              <a:t>What Questions Do You Have?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0686" y="869025"/>
            <a:ext cx="2208881" cy="14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8"/>
          <p:cNvSpPr txBox="1"/>
          <p:nvPr>
            <p:ph type="title"/>
          </p:nvPr>
        </p:nvSpPr>
        <p:spPr>
          <a:xfrm>
            <a:off x="1898240" y="153797"/>
            <a:ext cx="53475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3200"/>
              <a:t>Activity! My Mentor List</a:t>
            </a:r>
            <a:endParaRPr b="1" sz="3200"/>
          </a:p>
        </p:txBody>
      </p:sp>
      <p:pic>
        <p:nvPicPr>
          <p:cNvPr id="325" name="Google Shape;32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9"/>
          <p:cNvSpPr txBox="1"/>
          <p:nvPr/>
        </p:nvSpPr>
        <p:spPr>
          <a:xfrm>
            <a:off x="0" y="0"/>
            <a:ext cx="9144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</a:rPr>
              <a:t>10 member </a:t>
            </a:r>
            <a:r>
              <a:rPr b="1" lang="en" sz="4400">
                <a:solidFill>
                  <a:schemeClr val="dk1"/>
                </a:solidFill>
              </a:rPr>
              <a:t>Mentor List</a:t>
            </a:r>
            <a:endParaRPr sz="2600"/>
          </a:p>
        </p:txBody>
      </p:sp>
      <p:sp>
        <p:nvSpPr>
          <p:cNvPr id="332" name="Google Shape;332;p49"/>
          <p:cNvSpPr txBox="1"/>
          <p:nvPr>
            <p:ph idx="4294967295" type="body"/>
          </p:nvPr>
        </p:nvSpPr>
        <p:spPr>
          <a:xfrm>
            <a:off x="2546827" y="1106750"/>
            <a:ext cx="4398300" cy="3389400"/>
          </a:xfrm>
          <a:prstGeom prst="rect">
            <a:avLst/>
          </a:prstGeom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22222"/>
                </a:solidFill>
              </a:rPr>
              <a:t>#1 - President</a:t>
            </a:r>
            <a:endParaRPr sz="2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22222"/>
                </a:solidFill>
              </a:rPr>
              <a:t>#2 - Vice President</a:t>
            </a:r>
            <a:endParaRPr sz="2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22222"/>
                </a:solidFill>
              </a:rPr>
              <a:t>#3 - Secretary / Treasurer</a:t>
            </a:r>
            <a:endParaRPr sz="2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22222"/>
                </a:solidFill>
              </a:rPr>
              <a:t>#4 -</a:t>
            </a:r>
            <a:r>
              <a:rPr lang="en" sz="2200">
                <a:solidFill>
                  <a:srgbClr val="222222"/>
                </a:solidFill>
              </a:rPr>
              <a:t>Membership</a:t>
            </a:r>
            <a:r>
              <a:rPr lang="en" sz="2200">
                <a:solidFill>
                  <a:srgbClr val="222222"/>
                </a:solidFill>
              </a:rPr>
              <a:t> Committee</a:t>
            </a:r>
            <a:endParaRPr sz="2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22222"/>
                </a:solidFill>
              </a:rPr>
              <a:t>#5 - Education Coordinator</a:t>
            </a:r>
            <a:endParaRPr sz="2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22222"/>
                </a:solidFill>
              </a:rPr>
              <a:t>#6 - One-to-One &amp; GAINS</a:t>
            </a:r>
            <a:endParaRPr sz="2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22222"/>
                </a:solidFill>
              </a:rPr>
              <a:t>#7 - Chapter Tools</a:t>
            </a:r>
            <a:endParaRPr sz="2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22222"/>
                </a:solidFill>
              </a:rPr>
              <a:t>#8 - Gold Club Member</a:t>
            </a:r>
            <a:endParaRPr sz="2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22222"/>
                </a:solidFill>
              </a:rPr>
              <a:t>#9 - Visitor Host Coordinator </a:t>
            </a:r>
            <a:endParaRPr sz="2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22222"/>
                </a:solidFill>
              </a:rPr>
              <a:t>#10 - Local Trainings</a:t>
            </a:r>
            <a:endParaRPr sz="2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0"/>
          <p:cNvSpPr txBox="1"/>
          <p:nvPr/>
        </p:nvSpPr>
        <p:spPr>
          <a:xfrm>
            <a:off x="2459600" y="1495200"/>
            <a:ext cx="41940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Lesson 2:</a:t>
            </a:r>
            <a:br>
              <a:rPr lang="en" sz="2700">
                <a:solidFill>
                  <a:schemeClr val="dk1"/>
                </a:solidFill>
              </a:rPr>
            </a:br>
            <a:br>
              <a:rPr lang="en" sz="2700">
                <a:solidFill>
                  <a:schemeClr val="dk1"/>
                </a:solidFill>
              </a:rPr>
            </a:br>
            <a:r>
              <a:rPr lang="en" sz="2700">
                <a:solidFill>
                  <a:schemeClr val="dk1"/>
                </a:solidFill>
              </a:rPr>
              <a:t>Mentor for Performance</a:t>
            </a:r>
            <a:endParaRPr sz="2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 txBox="1"/>
          <p:nvPr>
            <p:ph type="title"/>
          </p:nvPr>
        </p:nvSpPr>
        <p:spPr>
          <a:xfrm>
            <a:off x="1920927" y="180411"/>
            <a:ext cx="5508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4000"/>
              <a:t>Challenges?</a:t>
            </a:r>
            <a:endParaRPr b="1" sz="4000"/>
          </a:p>
        </p:txBody>
      </p:sp>
      <p:pic>
        <p:nvPicPr>
          <p:cNvPr id="344" name="Google Shape;34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467" y="1079771"/>
            <a:ext cx="5095192" cy="36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/>
          <p:nvPr>
            <p:ph type="title"/>
          </p:nvPr>
        </p:nvSpPr>
        <p:spPr>
          <a:xfrm>
            <a:off x="1817867" y="186642"/>
            <a:ext cx="5508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3200"/>
              <a:t>Initiating the Conversation</a:t>
            </a:r>
            <a:endParaRPr b="1" sz="3200"/>
          </a:p>
        </p:txBody>
      </p:sp>
      <p:pic>
        <p:nvPicPr>
          <p:cNvPr id="350" name="Google Shape;35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4698" y="1065179"/>
            <a:ext cx="5234606" cy="361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 txBox="1"/>
          <p:nvPr>
            <p:ph type="title"/>
          </p:nvPr>
        </p:nvSpPr>
        <p:spPr>
          <a:xfrm>
            <a:off x="1397125" y="150125"/>
            <a:ext cx="69687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2600"/>
              <a:t>Work with Chapter Membership Committee</a:t>
            </a:r>
            <a:endParaRPr b="1" sz="2600"/>
          </a:p>
        </p:txBody>
      </p:sp>
      <p:sp>
        <p:nvSpPr>
          <p:cNvPr id="356" name="Google Shape;356;p53"/>
          <p:cNvSpPr txBox="1"/>
          <p:nvPr/>
        </p:nvSpPr>
        <p:spPr>
          <a:xfrm>
            <a:off x="621000" y="703025"/>
            <a:ext cx="58758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the </a:t>
            </a: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 Traffic Lights Report from.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</a:t>
            </a:r>
            <a:r>
              <a:rPr b="1" lang="en" sz="1500">
                <a:solidFill>
                  <a:schemeClr val="dk1"/>
                </a:solidFill>
              </a:rPr>
              <a:t>3-5</a:t>
            </a:r>
            <a:r>
              <a:rPr b="1" i="0" lang="en" sz="1500" u="none" cap="none" strike="noStrike">
                <a:solidFill>
                  <a:schemeClr val="dk1"/>
                </a:solidFill>
              </a:rPr>
              <a:t> members</a:t>
            </a: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who are in need of mentoring and an appropriate mentor for each.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note of the mentor/mentee pairs in your Participant Guide.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prepared to share.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4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 txBox="1"/>
          <p:nvPr/>
        </p:nvSpPr>
        <p:spPr>
          <a:xfrm>
            <a:off x="2811750" y="4557487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CF2530"/>
                </a:solidFill>
                <a:latin typeface="Arial"/>
                <a:ea typeface="Arial"/>
                <a:cs typeface="Arial"/>
                <a:sym typeface="Arial"/>
              </a:rPr>
              <a:t>What Questions Do You Have?</a:t>
            </a:r>
            <a:endParaRPr b="0" i="0" sz="1500" u="none" cap="none" strike="noStrike">
              <a:solidFill>
                <a:srgbClr val="CF25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53"/>
          <p:cNvPicPr preferRelativeResize="0"/>
          <p:nvPr/>
        </p:nvPicPr>
        <p:blipFill rotWithShape="1">
          <a:blip r:embed="rId3">
            <a:alphaModFix/>
          </a:blip>
          <a:srcRect b="0" l="20546" r="0" t="21862"/>
          <a:stretch/>
        </p:blipFill>
        <p:spPr>
          <a:xfrm>
            <a:off x="6095126" y="950225"/>
            <a:ext cx="2404825" cy="157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4"/>
          <p:cNvSpPr txBox="1"/>
          <p:nvPr/>
        </p:nvSpPr>
        <p:spPr>
          <a:xfrm>
            <a:off x="1898290" y="81880"/>
            <a:ext cx="53475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85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 Traffic Lights Report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990" y="747719"/>
            <a:ext cx="6360017" cy="393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/>
          <p:nvPr/>
        </p:nvSpPr>
        <p:spPr>
          <a:xfrm>
            <a:off x="-71550" y="4629690"/>
            <a:ext cx="1993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5"/>
          <p:cNvSpPr/>
          <p:nvPr/>
        </p:nvSpPr>
        <p:spPr>
          <a:xfrm>
            <a:off x="4" y="231275"/>
            <a:ext cx="91440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INDUCTION FOR NEW MEMBE</a:t>
            </a:r>
            <a:r>
              <a:rPr b="1" lang="en" sz="3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lang="en" sz="3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sz="3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5"/>
          <p:cNvSpPr/>
          <p:nvPr/>
        </p:nvSpPr>
        <p:spPr>
          <a:xfrm>
            <a:off x="609295" y="1368450"/>
            <a:ext cx="7529400" cy="2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4445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00"/>
              <a:buFont typeface="Arial"/>
              <a:buChar char="•"/>
            </a:pP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Celebration and Recognition on a new member’s first day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6350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Include the Mentor Coordinator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6350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Recognize the Sponsor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6350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New Member Bio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6350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Code of Ethics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6350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Passing of the Passport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6350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Social Media post in private FB group, public FB page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635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Char char="•"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Mentor Coordinator arranges a meeting after the chapter meeting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idx="4294967295" type="title"/>
          </p:nvPr>
        </p:nvSpPr>
        <p:spPr>
          <a:xfrm>
            <a:off x="417450" y="-440625"/>
            <a:ext cx="80979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Why is your role Important</a:t>
            </a:r>
            <a:endParaRPr b="1" sz="3600"/>
          </a:p>
        </p:txBody>
      </p:sp>
      <p:sp>
        <p:nvSpPr>
          <p:cNvPr id="94" name="Google Shape;94;p20"/>
          <p:cNvSpPr txBox="1"/>
          <p:nvPr>
            <p:ph idx="4294967295" type="body"/>
          </p:nvPr>
        </p:nvSpPr>
        <p:spPr>
          <a:xfrm>
            <a:off x="628650" y="1357125"/>
            <a:ext cx="7886700" cy="30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 u="sng">
                <a:solidFill>
                  <a:schemeClr val="dk1"/>
                </a:solidFill>
              </a:rPr>
              <a:t>Sets up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new members for </a:t>
            </a:r>
            <a:r>
              <a:rPr b="1" lang="en" sz="1800">
                <a:solidFill>
                  <a:schemeClr val="dk1"/>
                </a:solidFill>
              </a:rPr>
              <a:t>success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54000" lvl="0" marL="25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 u="sng">
                <a:solidFill>
                  <a:schemeClr val="dk1"/>
                </a:solidFill>
              </a:rPr>
              <a:t>Provides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critical </a:t>
            </a:r>
            <a:r>
              <a:rPr b="1" lang="en" sz="1800">
                <a:solidFill>
                  <a:schemeClr val="dk1"/>
                </a:solidFill>
              </a:rPr>
              <a:t>support</a:t>
            </a:r>
            <a:r>
              <a:rPr lang="en" sz="1800">
                <a:solidFill>
                  <a:schemeClr val="dk1"/>
                </a:solidFill>
              </a:rPr>
              <a:t> with a mentor using the Member Traffic Lights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               Report. 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 u="sng">
                <a:solidFill>
                  <a:schemeClr val="dk1"/>
                </a:solidFill>
              </a:rPr>
              <a:t>Helps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new and underperforming members by </a:t>
            </a:r>
            <a:r>
              <a:rPr b="1" lang="en" sz="1800">
                <a:solidFill>
                  <a:schemeClr val="dk1"/>
                </a:solidFill>
              </a:rPr>
              <a:t>connecting </a:t>
            </a:r>
            <a:r>
              <a:rPr lang="en" sz="1800">
                <a:solidFill>
                  <a:schemeClr val="dk1"/>
                </a:solidFill>
              </a:rPr>
              <a:t>them with a 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          good a </a:t>
            </a:r>
            <a:r>
              <a:rPr b="1" lang="en" sz="1800">
                <a:solidFill>
                  <a:schemeClr val="dk1"/>
                </a:solidFill>
              </a:rPr>
              <a:t>mentor </a:t>
            </a:r>
            <a:r>
              <a:rPr lang="en" sz="1800">
                <a:solidFill>
                  <a:schemeClr val="dk1"/>
                </a:solidFill>
              </a:rPr>
              <a:t>who can coach them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 u="sng">
                <a:solidFill>
                  <a:schemeClr val="dk1"/>
                </a:solidFill>
              </a:rPr>
              <a:t>Facilitates</a:t>
            </a:r>
            <a:r>
              <a:rPr lang="en" sz="1800">
                <a:solidFill>
                  <a:schemeClr val="dk1"/>
                </a:solidFill>
              </a:rPr>
              <a:t> chapter </a:t>
            </a:r>
            <a:r>
              <a:rPr b="1" lang="en" sz="1800">
                <a:solidFill>
                  <a:schemeClr val="dk1"/>
                </a:solidFill>
              </a:rPr>
              <a:t>growth </a:t>
            </a:r>
            <a:r>
              <a:rPr lang="en" sz="1800">
                <a:solidFill>
                  <a:schemeClr val="dk1"/>
                </a:solidFill>
              </a:rPr>
              <a:t>(</a:t>
            </a:r>
            <a:r>
              <a:rPr b="1" lang="en" sz="1800">
                <a:solidFill>
                  <a:schemeClr val="dk1"/>
                </a:solidFill>
              </a:rPr>
              <a:t>successful </a:t>
            </a:r>
            <a:r>
              <a:rPr lang="en" sz="1800">
                <a:solidFill>
                  <a:schemeClr val="dk1"/>
                </a:solidFill>
              </a:rPr>
              <a:t>members are more likely to stay) </a:t>
            </a:r>
            <a:endParaRPr b="1" sz="18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6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Chapter Success Meeting</a:t>
            </a:r>
            <a:endParaRPr b="1" sz="3200"/>
          </a:p>
        </p:txBody>
      </p:sp>
      <p:pic>
        <p:nvPicPr>
          <p:cNvPr id="380" name="Google Shape;38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150" y="1016535"/>
            <a:ext cx="7552938" cy="3394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7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Chapter Success Meeting</a:t>
            </a:r>
            <a:endParaRPr b="1" sz="3200"/>
          </a:p>
        </p:txBody>
      </p:sp>
      <p:pic>
        <p:nvPicPr>
          <p:cNvPr id="387" name="Google Shape;38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4200" y="852085"/>
            <a:ext cx="5658576" cy="404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8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Chapter Success Meeting</a:t>
            </a:r>
            <a:endParaRPr b="1" sz="3200"/>
          </a:p>
        </p:txBody>
      </p:sp>
      <p:pic>
        <p:nvPicPr>
          <p:cNvPr id="394" name="Google Shape;39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475" y="949260"/>
            <a:ext cx="7963998" cy="33944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p58"/>
          <p:cNvCxnSpPr/>
          <p:nvPr/>
        </p:nvCxnSpPr>
        <p:spPr>
          <a:xfrm>
            <a:off x="254175" y="796850"/>
            <a:ext cx="1211100" cy="12111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9"/>
          <p:cNvSpPr txBox="1"/>
          <p:nvPr>
            <p:ph type="title"/>
          </p:nvPr>
        </p:nvSpPr>
        <p:spPr>
          <a:xfrm>
            <a:off x="424170" y="4860"/>
            <a:ext cx="8376600" cy="79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Chapter Success Meeting</a:t>
            </a:r>
            <a:endParaRPr b="1" sz="3200"/>
          </a:p>
        </p:txBody>
      </p:sp>
      <p:pic>
        <p:nvPicPr>
          <p:cNvPr id="402" name="Google Shape;40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0675" y="911875"/>
            <a:ext cx="6261769" cy="3659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p59"/>
          <p:cNvCxnSpPr/>
          <p:nvPr/>
        </p:nvCxnSpPr>
        <p:spPr>
          <a:xfrm>
            <a:off x="964400" y="642950"/>
            <a:ext cx="1809300" cy="3216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1202" y="1886910"/>
            <a:ext cx="3925075" cy="136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0"/>
          <p:cNvSpPr txBox="1"/>
          <p:nvPr/>
        </p:nvSpPr>
        <p:spPr>
          <a:xfrm>
            <a:off x="0" y="152400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</a:rPr>
              <a:t>PASSPORT GRADUATION</a:t>
            </a:r>
            <a:endParaRPr sz="19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1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PASSPORT GRADUATION CELEBRATION</a:t>
            </a:r>
            <a:endParaRPr sz="1600"/>
          </a:p>
        </p:txBody>
      </p:sp>
      <p:sp>
        <p:nvSpPr>
          <p:cNvPr id="417" name="Google Shape;417;p61"/>
          <p:cNvSpPr txBox="1"/>
          <p:nvPr/>
        </p:nvSpPr>
        <p:spPr>
          <a:xfrm>
            <a:off x="563575" y="810300"/>
            <a:ext cx="53874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60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" sz="1600">
                <a:solidFill>
                  <a:schemeClr val="dk1"/>
                </a:solidFill>
              </a:rPr>
              <a:t>Passport Completion is a time to celebrate! Why?</a:t>
            </a:r>
            <a:endParaRPr sz="1600">
              <a:solidFill>
                <a:schemeClr val="dk1"/>
              </a:solidFill>
            </a:endParaRPr>
          </a:p>
          <a:p>
            <a:pPr indent="-19060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" sz="1600">
                <a:solidFill>
                  <a:schemeClr val="dk1"/>
                </a:solidFill>
              </a:rPr>
              <a:t> Where in the Agenda</a:t>
            </a:r>
            <a:endParaRPr sz="1600">
              <a:solidFill>
                <a:schemeClr val="dk1"/>
              </a:solidFill>
            </a:endParaRPr>
          </a:p>
          <a:p>
            <a:pPr indent="2540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" sz="1600">
                <a:solidFill>
                  <a:schemeClr val="dk1"/>
                </a:solidFill>
              </a:rPr>
              <a:t>    Feature Presentation</a:t>
            </a:r>
            <a:endParaRPr sz="1600">
              <a:solidFill>
                <a:schemeClr val="dk1"/>
              </a:solidFill>
            </a:endParaRPr>
          </a:p>
          <a:p>
            <a:pPr indent="2540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" sz="1600">
                <a:solidFill>
                  <a:schemeClr val="dk1"/>
                </a:solidFill>
              </a:rPr>
              <a:t>    Notable Networker</a:t>
            </a:r>
            <a:endParaRPr sz="1600">
              <a:solidFill>
                <a:schemeClr val="dk1"/>
              </a:solidFill>
            </a:endParaRPr>
          </a:p>
          <a:p>
            <a:pPr indent="2540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" sz="1600">
                <a:solidFill>
                  <a:schemeClr val="dk1"/>
                </a:solidFill>
              </a:rPr>
              <a:t>    Announcements</a:t>
            </a:r>
            <a:endParaRPr sz="1600">
              <a:solidFill>
                <a:schemeClr val="dk1"/>
              </a:solidFill>
            </a:endParaRPr>
          </a:p>
          <a:p>
            <a:pPr indent="-19060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" sz="1600">
                <a:solidFill>
                  <a:schemeClr val="dk1"/>
                </a:solidFill>
              </a:rPr>
              <a:t> Invite the Regional Support Team</a:t>
            </a:r>
            <a:endParaRPr sz="1600">
              <a:solidFill>
                <a:schemeClr val="dk1"/>
              </a:solidFill>
            </a:endParaRPr>
          </a:p>
          <a:p>
            <a:pPr indent="-19060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" sz="1600">
                <a:solidFill>
                  <a:schemeClr val="dk1"/>
                </a:solidFill>
              </a:rPr>
              <a:t> Invite Visitors</a:t>
            </a:r>
            <a:endParaRPr sz="1600">
              <a:solidFill>
                <a:schemeClr val="dk1"/>
              </a:solidFill>
            </a:endParaRPr>
          </a:p>
          <a:p>
            <a:pPr indent="-19060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" sz="1600">
                <a:solidFill>
                  <a:schemeClr val="dk1"/>
                </a:solidFill>
              </a:rPr>
              <a:t> Present a Certificate of Completion</a:t>
            </a:r>
            <a:endParaRPr sz="1600">
              <a:solidFill>
                <a:schemeClr val="dk1"/>
              </a:solidFill>
            </a:endParaRPr>
          </a:p>
          <a:p>
            <a:pPr indent="-19060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" sz="1600">
                <a:solidFill>
                  <a:schemeClr val="dk1"/>
                </a:solidFill>
              </a:rPr>
              <a:t> Individual and Group Photos</a:t>
            </a:r>
            <a:endParaRPr sz="1600">
              <a:solidFill>
                <a:schemeClr val="dk1"/>
              </a:solidFill>
            </a:endParaRPr>
          </a:p>
          <a:p>
            <a:pPr indent="-19060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Make it fun! </a:t>
            </a:r>
            <a:r>
              <a:rPr lang="en" sz="1600">
                <a:solidFill>
                  <a:schemeClr val="dk1"/>
                </a:solidFill>
              </a:rPr>
              <a:t>Trivia quiz about the new member, Q&amp;A interview-style</a:t>
            </a:r>
            <a:endParaRPr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2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PASSPORT GRADUATION CELEBRATION</a:t>
            </a:r>
            <a:endParaRPr sz="1600"/>
          </a:p>
        </p:txBody>
      </p:sp>
      <p:sp>
        <p:nvSpPr>
          <p:cNvPr id="424" name="Google Shape;424;p62"/>
          <p:cNvSpPr txBox="1"/>
          <p:nvPr/>
        </p:nvSpPr>
        <p:spPr>
          <a:xfrm>
            <a:off x="563575" y="810300"/>
            <a:ext cx="538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425" name="Google Shape;425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2298" y="1095825"/>
            <a:ext cx="6045199" cy="3400325"/>
          </a:xfrm>
          <a:prstGeom prst="rect">
            <a:avLst/>
          </a:prstGeom>
          <a:noFill/>
          <a:ln cap="flat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3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PASSPORT GRADUATION CELEBRATION</a:t>
            </a:r>
            <a:endParaRPr sz="1600"/>
          </a:p>
        </p:txBody>
      </p:sp>
      <p:sp>
        <p:nvSpPr>
          <p:cNvPr id="432" name="Google Shape;432;p63"/>
          <p:cNvSpPr txBox="1"/>
          <p:nvPr/>
        </p:nvSpPr>
        <p:spPr>
          <a:xfrm>
            <a:off x="563575" y="810300"/>
            <a:ext cx="538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433" name="Google Shape;43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354" y="1312800"/>
            <a:ext cx="3566650" cy="2894099"/>
          </a:xfrm>
          <a:prstGeom prst="rect">
            <a:avLst/>
          </a:prstGeom>
          <a:noFill/>
          <a:ln cap="flat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434" name="Google Shape;434;p63"/>
          <p:cNvPicPr preferRelativeResize="0"/>
          <p:nvPr/>
        </p:nvPicPr>
        <p:blipFill rotWithShape="1">
          <a:blip r:embed="rId5">
            <a:alphaModFix/>
          </a:blip>
          <a:srcRect b="30984" l="0" r="0" t="10774"/>
          <a:stretch/>
        </p:blipFill>
        <p:spPr>
          <a:xfrm>
            <a:off x="5189976" y="924725"/>
            <a:ext cx="1653000" cy="1647025"/>
          </a:xfrm>
          <a:prstGeom prst="rect">
            <a:avLst/>
          </a:prstGeom>
          <a:noFill/>
          <a:ln cap="flat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435" name="Google Shape;435;p63"/>
          <p:cNvPicPr preferRelativeResize="0"/>
          <p:nvPr/>
        </p:nvPicPr>
        <p:blipFill rotWithShape="1">
          <a:blip r:embed="rId6">
            <a:alphaModFix/>
          </a:blip>
          <a:srcRect b="8972" l="0" r="0" t="13006"/>
          <a:stretch/>
        </p:blipFill>
        <p:spPr>
          <a:xfrm>
            <a:off x="5189976" y="2890573"/>
            <a:ext cx="1652999" cy="1664378"/>
          </a:xfrm>
          <a:prstGeom prst="rect">
            <a:avLst/>
          </a:prstGeom>
          <a:noFill/>
          <a:ln cap="flat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4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PASSPORT GRADUATION CELEBRATION</a:t>
            </a:r>
            <a:endParaRPr sz="1600"/>
          </a:p>
        </p:txBody>
      </p:sp>
      <p:sp>
        <p:nvSpPr>
          <p:cNvPr id="442" name="Google Shape;442;p64"/>
          <p:cNvSpPr txBox="1"/>
          <p:nvPr/>
        </p:nvSpPr>
        <p:spPr>
          <a:xfrm>
            <a:off x="563575" y="810300"/>
            <a:ext cx="538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443" name="Google Shape;443;p64"/>
          <p:cNvPicPr preferRelativeResize="0"/>
          <p:nvPr/>
        </p:nvPicPr>
        <p:blipFill rotWithShape="1">
          <a:blip r:embed="rId4">
            <a:alphaModFix/>
          </a:blip>
          <a:srcRect b="0" l="4509" r="5303" t="10176"/>
          <a:stretch/>
        </p:blipFill>
        <p:spPr>
          <a:xfrm>
            <a:off x="563575" y="1312800"/>
            <a:ext cx="3550123" cy="2389649"/>
          </a:xfrm>
          <a:prstGeom prst="rect">
            <a:avLst/>
          </a:prstGeom>
          <a:noFill/>
          <a:ln cap="flat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444" name="Google Shape;444;p64"/>
          <p:cNvPicPr preferRelativeResize="0"/>
          <p:nvPr/>
        </p:nvPicPr>
        <p:blipFill rotWithShape="1">
          <a:blip r:embed="rId5">
            <a:alphaModFix/>
          </a:blip>
          <a:srcRect b="7544" l="0" r="0" t="0"/>
          <a:stretch/>
        </p:blipFill>
        <p:spPr>
          <a:xfrm>
            <a:off x="4679974" y="1312800"/>
            <a:ext cx="3445149" cy="2389649"/>
          </a:xfrm>
          <a:prstGeom prst="rect">
            <a:avLst/>
          </a:prstGeom>
          <a:noFill/>
          <a:ln cap="flat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5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PASSPORT GRADUATION CERTIFICATE</a:t>
            </a:r>
            <a:endParaRPr sz="1600"/>
          </a:p>
        </p:txBody>
      </p:sp>
      <p:sp>
        <p:nvSpPr>
          <p:cNvPr id="451" name="Google Shape;451;p65"/>
          <p:cNvSpPr txBox="1"/>
          <p:nvPr/>
        </p:nvSpPr>
        <p:spPr>
          <a:xfrm>
            <a:off x="563575" y="810300"/>
            <a:ext cx="538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452" name="Google Shape;452;p65"/>
          <p:cNvPicPr preferRelativeResize="0"/>
          <p:nvPr/>
        </p:nvPicPr>
        <p:blipFill rotWithShape="1">
          <a:blip r:embed="rId4">
            <a:alphaModFix/>
          </a:blip>
          <a:srcRect b="0" l="2154" r="3754" t="0"/>
          <a:stretch/>
        </p:blipFill>
        <p:spPr>
          <a:xfrm>
            <a:off x="2247402" y="844676"/>
            <a:ext cx="4649201" cy="3749225"/>
          </a:xfrm>
          <a:prstGeom prst="rect">
            <a:avLst/>
          </a:prstGeom>
          <a:noFill/>
          <a:ln cap="flat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4294967295" type="title"/>
          </p:nvPr>
        </p:nvSpPr>
        <p:spPr>
          <a:xfrm>
            <a:off x="417425" y="67725"/>
            <a:ext cx="80979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What are the three most important qualities of a Mentor Coordinator</a:t>
            </a:r>
            <a:endParaRPr b="1" sz="3600"/>
          </a:p>
        </p:txBody>
      </p:sp>
      <p:sp>
        <p:nvSpPr>
          <p:cNvPr id="101" name="Google Shape;101;p21"/>
          <p:cNvSpPr txBox="1"/>
          <p:nvPr>
            <p:ph idx="4294967295" type="body"/>
          </p:nvPr>
        </p:nvSpPr>
        <p:spPr>
          <a:xfrm>
            <a:off x="628650" y="1394000"/>
            <a:ext cx="7886700" cy="30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2794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•"/>
            </a:pPr>
            <a:r>
              <a:rPr b="1" lang="en" sz="1800">
                <a:solidFill>
                  <a:srgbClr val="CC0000"/>
                </a:solidFill>
              </a:rPr>
              <a:t>Attitude</a:t>
            </a:r>
            <a:r>
              <a:rPr lang="en" sz="1800">
                <a:solidFill>
                  <a:srgbClr val="CC0000"/>
                </a:solidFill>
              </a:rPr>
              <a:t> </a:t>
            </a:r>
            <a:endParaRPr sz="1800">
              <a:solidFill>
                <a:srgbClr val="CC0000"/>
              </a:solidFill>
            </a:endParaRPr>
          </a:p>
          <a:p>
            <a:pPr indent="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•"/>
            </a:pPr>
            <a:r>
              <a:rPr b="1" lang="en" sz="2200">
                <a:solidFill>
                  <a:srgbClr val="CC0000"/>
                </a:solidFill>
              </a:rPr>
              <a:t>Attitude</a:t>
            </a:r>
            <a:r>
              <a:rPr lang="en" sz="1800">
                <a:solidFill>
                  <a:srgbClr val="CC0000"/>
                </a:solidFill>
              </a:rPr>
              <a:t> </a:t>
            </a:r>
            <a:endParaRPr sz="18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30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Char char="•"/>
            </a:pPr>
            <a:r>
              <a:rPr b="1" lang="en" sz="2600">
                <a:solidFill>
                  <a:srgbClr val="CC0000"/>
                </a:solidFill>
              </a:rPr>
              <a:t>Attitude</a:t>
            </a:r>
            <a:r>
              <a:rPr lang="en" sz="2600">
                <a:solidFill>
                  <a:srgbClr val="CC0000"/>
                </a:solidFill>
              </a:rPr>
              <a:t> </a:t>
            </a:r>
            <a:endParaRPr sz="2600">
              <a:solidFill>
                <a:srgbClr val="CC0000"/>
              </a:solidFill>
            </a:endParaRPr>
          </a:p>
          <a:p>
            <a:pPr indent="342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6"/>
          <p:cNvSpPr txBox="1"/>
          <p:nvPr>
            <p:ph type="title"/>
          </p:nvPr>
        </p:nvSpPr>
        <p:spPr>
          <a:xfrm>
            <a:off x="454070" y="1873860"/>
            <a:ext cx="8376600" cy="79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/>
              <a:t>Any Questions?</a:t>
            </a:r>
            <a:endParaRPr b="1" sz="4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0450" y="141585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7"/>
          <p:cNvSpPr txBox="1"/>
          <p:nvPr/>
        </p:nvSpPr>
        <p:spPr>
          <a:xfrm>
            <a:off x="4919225" y="1827650"/>
            <a:ext cx="300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/>
              <a:t>CEU</a:t>
            </a:r>
            <a:endParaRPr b="1" sz="80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8"/>
          <p:cNvSpPr txBox="1"/>
          <p:nvPr>
            <p:ph type="title"/>
          </p:nvPr>
        </p:nvSpPr>
        <p:spPr>
          <a:xfrm>
            <a:off x="383695" y="1746810"/>
            <a:ext cx="8376600" cy="79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/>
              <a:t>Thank you!</a:t>
            </a:r>
            <a:endParaRPr b="1" sz="6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idx="4294967295" type="title"/>
          </p:nvPr>
        </p:nvSpPr>
        <p:spPr>
          <a:xfrm>
            <a:off x="365075" y="-448100"/>
            <a:ext cx="80979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4000">
                <a:solidFill>
                  <a:schemeClr val="dk1"/>
                </a:solidFill>
              </a:rPr>
              <a:t>Mentor Coordinator</a:t>
            </a:r>
            <a:endParaRPr b="1" sz="4000"/>
          </a:p>
        </p:txBody>
      </p:sp>
      <p:sp>
        <p:nvSpPr>
          <p:cNvPr id="108" name="Google Shape;108;p22"/>
          <p:cNvSpPr txBox="1"/>
          <p:nvPr>
            <p:ph idx="4294967295" type="body"/>
          </p:nvPr>
        </p:nvSpPr>
        <p:spPr>
          <a:xfrm>
            <a:off x="628650" y="1394000"/>
            <a:ext cx="7886700" cy="30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342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100">
                <a:solidFill>
                  <a:schemeClr val="dk1"/>
                </a:solidFill>
              </a:rPr>
              <a:t>Open discussion topics:</a:t>
            </a:r>
            <a:endParaRPr sz="2100">
              <a:solidFill>
                <a:schemeClr val="dk1"/>
              </a:solidFill>
            </a:endParaRPr>
          </a:p>
          <a:p>
            <a:pPr indent="342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342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100">
                <a:solidFill>
                  <a:schemeClr val="dk1"/>
                </a:solidFill>
              </a:rPr>
              <a:t>Any other important qualities?</a:t>
            </a:r>
            <a:endParaRPr sz="2100">
              <a:solidFill>
                <a:schemeClr val="dk1"/>
              </a:solidFill>
            </a:endParaRPr>
          </a:p>
          <a:p>
            <a:pPr indent="342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342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100">
                <a:solidFill>
                  <a:schemeClr val="dk1"/>
                </a:solidFill>
              </a:rPr>
              <a:t>How about benefits from the role to you and your business?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4294967295" type="title"/>
          </p:nvPr>
        </p:nvSpPr>
        <p:spPr>
          <a:xfrm>
            <a:off x="417425" y="67725"/>
            <a:ext cx="80979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Commitments all members made when joining the chapter</a:t>
            </a:r>
            <a:endParaRPr b="1" sz="3600"/>
          </a:p>
        </p:txBody>
      </p:sp>
      <p:sp>
        <p:nvSpPr>
          <p:cNvPr id="115" name="Google Shape;115;p23"/>
          <p:cNvSpPr txBox="1"/>
          <p:nvPr>
            <p:ph idx="4294967295" type="body"/>
          </p:nvPr>
        </p:nvSpPr>
        <p:spPr>
          <a:xfrm>
            <a:off x="628650" y="1693050"/>
            <a:ext cx="7886700" cy="30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To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participate/</a:t>
            </a:r>
            <a:r>
              <a:rPr b="1" lang="en" sz="1800">
                <a:solidFill>
                  <a:schemeClr val="dk1"/>
                </a:solidFill>
              </a:rPr>
              <a:t>be present </a:t>
            </a:r>
            <a:r>
              <a:rPr lang="en" sz="1800">
                <a:solidFill>
                  <a:schemeClr val="dk1"/>
                </a:solidFill>
              </a:rPr>
              <a:t>in weekly meetings </a:t>
            </a:r>
            <a:r>
              <a:rPr b="1" lang="en" sz="1800">
                <a:solidFill>
                  <a:schemeClr val="dk1"/>
                </a:solidFill>
              </a:rPr>
              <a:t>full 90 minutes.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To be </a:t>
            </a:r>
            <a:r>
              <a:rPr b="1" lang="en" sz="1800">
                <a:solidFill>
                  <a:schemeClr val="dk1"/>
                </a:solidFill>
              </a:rPr>
              <a:t>willing </a:t>
            </a:r>
            <a:r>
              <a:rPr lang="en" sz="1800">
                <a:solidFill>
                  <a:schemeClr val="dk1"/>
                </a:solidFill>
              </a:rPr>
              <a:t>and</a:t>
            </a:r>
            <a:r>
              <a:rPr b="1" lang="en" sz="1800">
                <a:solidFill>
                  <a:schemeClr val="dk1"/>
                </a:solidFill>
              </a:rPr>
              <a:t> able </a:t>
            </a:r>
            <a:r>
              <a:rPr lang="en" sz="1800">
                <a:solidFill>
                  <a:schemeClr val="dk1"/>
                </a:solidFill>
              </a:rPr>
              <a:t>to send a </a:t>
            </a:r>
            <a:r>
              <a:rPr b="1" lang="en" sz="1800">
                <a:solidFill>
                  <a:schemeClr val="dk1"/>
                </a:solidFill>
              </a:rPr>
              <a:t>substitute </a:t>
            </a:r>
            <a:r>
              <a:rPr lang="en" sz="1800">
                <a:solidFill>
                  <a:schemeClr val="dk1"/>
                </a:solidFill>
              </a:rPr>
              <a:t>if they are not able to attend.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To be </a:t>
            </a:r>
            <a:r>
              <a:rPr b="1" lang="en" sz="1800">
                <a:solidFill>
                  <a:schemeClr val="dk1"/>
                </a:solidFill>
              </a:rPr>
              <a:t>willing </a:t>
            </a:r>
            <a:r>
              <a:rPr lang="en" sz="1800">
                <a:solidFill>
                  <a:schemeClr val="dk1"/>
                </a:solidFill>
              </a:rPr>
              <a:t>and</a:t>
            </a:r>
            <a:r>
              <a:rPr b="1" lang="en" sz="1800">
                <a:solidFill>
                  <a:schemeClr val="dk1"/>
                </a:solidFill>
              </a:rPr>
              <a:t> able </a:t>
            </a:r>
            <a:r>
              <a:rPr lang="en" sz="1800">
                <a:solidFill>
                  <a:schemeClr val="dk1"/>
                </a:solidFill>
              </a:rPr>
              <a:t>to bring </a:t>
            </a:r>
            <a:r>
              <a:rPr b="1" lang="en" sz="1800">
                <a:solidFill>
                  <a:schemeClr val="dk1"/>
                </a:solidFill>
              </a:rPr>
              <a:t>referrals </a:t>
            </a:r>
            <a:r>
              <a:rPr lang="en" sz="1800">
                <a:solidFill>
                  <a:schemeClr val="dk1"/>
                </a:solidFill>
              </a:rPr>
              <a:t>and/or </a:t>
            </a:r>
            <a:r>
              <a:rPr b="1" lang="en" sz="1800">
                <a:solidFill>
                  <a:schemeClr val="dk1"/>
                </a:solidFill>
              </a:rPr>
              <a:t>visitors </a:t>
            </a:r>
            <a:r>
              <a:rPr lang="en" sz="1800">
                <a:solidFill>
                  <a:schemeClr val="dk1"/>
                </a:solidFill>
              </a:rPr>
              <a:t>to the chapter.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To complete the</a:t>
            </a:r>
            <a:r>
              <a:rPr b="1" lang="en" sz="1800">
                <a:solidFill>
                  <a:schemeClr val="dk1"/>
                </a:solidFill>
              </a:rPr>
              <a:t> Member Success Program</a:t>
            </a:r>
            <a:r>
              <a:rPr lang="en" sz="1800">
                <a:solidFill>
                  <a:schemeClr val="dk1"/>
                </a:solidFill>
              </a:rPr>
              <a:t> in a timely manner.</a:t>
            </a:r>
            <a:endParaRPr sz="1800">
              <a:solidFill>
                <a:schemeClr val="dk1"/>
              </a:solidFill>
            </a:endParaRPr>
          </a:p>
          <a:p>
            <a:pPr indent="-254000" lvl="0" marL="254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To </a:t>
            </a:r>
            <a:r>
              <a:rPr b="1" lang="en" sz="1800">
                <a:solidFill>
                  <a:schemeClr val="dk1"/>
                </a:solidFill>
              </a:rPr>
              <a:t>abide by </a:t>
            </a:r>
            <a:r>
              <a:rPr lang="en" sz="1800">
                <a:solidFill>
                  <a:schemeClr val="dk1"/>
                </a:solidFill>
              </a:rPr>
              <a:t>the BNI Member Policies, Guidelines, and Code of Ethics.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800">
                <a:solidFill>
                  <a:schemeClr val="dk1"/>
                </a:solidFill>
              </a:rPr>
              <a:t>Why is this important to your role?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idx="4294967295" type="title"/>
          </p:nvPr>
        </p:nvSpPr>
        <p:spPr>
          <a:xfrm>
            <a:off x="417450" y="-328500"/>
            <a:ext cx="80979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4100">
                <a:solidFill>
                  <a:schemeClr val="dk1"/>
                </a:solidFill>
              </a:rPr>
              <a:t>BNI Power of One</a:t>
            </a:r>
            <a:endParaRPr b="1" sz="4100"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050" y="1599250"/>
            <a:ext cx="1641225" cy="10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5100" y="3110025"/>
            <a:ext cx="1806325" cy="13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2525" y="3498150"/>
            <a:ext cx="1641225" cy="120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6950" y="2100750"/>
            <a:ext cx="1520825" cy="11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7950" y="1304775"/>
            <a:ext cx="1884390" cy="12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6200" y="2100749"/>
            <a:ext cx="607475" cy="4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1898290" y="81880"/>
            <a:ext cx="53475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85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 Traffic Lights Report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990" y="747719"/>
            <a:ext cx="6360017" cy="393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151" y="4496150"/>
            <a:ext cx="1150848" cy="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