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174.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69.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178.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58" r:id="rId5"/>
    <p:sldMasterId id="2147483686" r:id="rId6"/>
    <p:sldMasterId id="2147483700"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 id="390" r:id="rId143"/>
    <p:sldId id="391" r:id="rId144"/>
    <p:sldId id="392" r:id="rId145"/>
    <p:sldId id="393" r:id="rId146"/>
    <p:sldId id="394" r:id="rId147"/>
    <p:sldId id="395" r:id="rId148"/>
    <p:sldId id="396" r:id="rId149"/>
    <p:sldId id="397" r:id="rId150"/>
    <p:sldId id="398" r:id="rId151"/>
    <p:sldId id="399" r:id="rId152"/>
    <p:sldId id="400" r:id="rId153"/>
    <p:sldId id="401" r:id="rId154"/>
    <p:sldId id="402" r:id="rId155"/>
    <p:sldId id="403" r:id="rId156"/>
    <p:sldId id="404" r:id="rId157"/>
    <p:sldId id="405" r:id="rId158"/>
    <p:sldId id="406" r:id="rId159"/>
    <p:sldId id="407" r:id="rId160"/>
    <p:sldId id="408" r:id="rId161"/>
    <p:sldId id="409" r:id="rId162"/>
    <p:sldId id="410" r:id="rId163"/>
    <p:sldId id="411" r:id="rId164"/>
    <p:sldId id="412" r:id="rId165"/>
    <p:sldId id="413" r:id="rId166"/>
    <p:sldId id="414" r:id="rId167"/>
    <p:sldId id="415" r:id="rId168"/>
    <p:sldId id="416" r:id="rId169"/>
    <p:sldId id="417" r:id="rId170"/>
    <p:sldId id="418" r:id="rId171"/>
    <p:sldId id="419" r:id="rId172"/>
    <p:sldId id="420" r:id="rId173"/>
    <p:sldId id="421" r:id="rId174"/>
    <p:sldId id="422" r:id="rId175"/>
    <p:sldId id="423" r:id="rId176"/>
    <p:sldId id="424" r:id="rId177"/>
    <p:sldId id="425" r:id="rId178"/>
    <p:sldId id="426" r:id="rId179"/>
    <p:sldId id="427" r:id="rId180"/>
    <p:sldId id="428" r:id="rId181"/>
    <p:sldId id="429" r:id="rId182"/>
    <p:sldId id="430" r:id="rId183"/>
    <p:sldId id="431" r:id="rId184"/>
    <p:sldId id="432" r:id="rId185"/>
    <p:sldId id="433" r:id="rId186"/>
  </p:sldIdLst>
  <p:sldSz cy="6858000" cx="12192000"/>
  <p:notesSz cx="12192000" cy="6858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GoogleSlidesCustomDataVersion2">
      <go:slidesCustomData xmlns:go="http://customooxmlschemas.google.com/" r:id="rId187" roundtripDataSignature="AMtx7mhV8Q+AuSZGoUy3uzZ+awtqFJ3y2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slide" Target="slides/slide99.xml"/><Relationship Id="rId106" Type="http://schemas.openxmlformats.org/officeDocument/2006/relationships/slide" Target="slides/slide98.xml"/><Relationship Id="rId105" Type="http://schemas.openxmlformats.org/officeDocument/2006/relationships/slide" Target="slides/slide97.xml"/><Relationship Id="rId104" Type="http://schemas.openxmlformats.org/officeDocument/2006/relationships/slide" Target="slides/slide96.xml"/><Relationship Id="rId109" Type="http://schemas.openxmlformats.org/officeDocument/2006/relationships/slide" Target="slides/slide101.xml"/><Relationship Id="rId108" Type="http://schemas.openxmlformats.org/officeDocument/2006/relationships/slide" Target="slides/slide100.xml"/><Relationship Id="rId48" Type="http://schemas.openxmlformats.org/officeDocument/2006/relationships/slide" Target="slides/slide40.xml"/><Relationship Id="rId187" Type="http://customschemas.google.com/relationships/presentationmetadata" Target="metadata"/><Relationship Id="rId47" Type="http://schemas.openxmlformats.org/officeDocument/2006/relationships/slide" Target="slides/slide39.xml"/><Relationship Id="rId186" Type="http://schemas.openxmlformats.org/officeDocument/2006/relationships/slide" Target="slides/slide178.xml"/><Relationship Id="rId185" Type="http://schemas.openxmlformats.org/officeDocument/2006/relationships/slide" Target="slides/slide177.xml"/><Relationship Id="rId49" Type="http://schemas.openxmlformats.org/officeDocument/2006/relationships/slide" Target="slides/slide41.xml"/><Relationship Id="rId184" Type="http://schemas.openxmlformats.org/officeDocument/2006/relationships/slide" Target="slides/slide176.xml"/><Relationship Id="rId103" Type="http://schemas.openxmlformats.org/officeDocument/2006/relationships/slide" Target="slides/slide95.xml"/><Relationship Id="rId102" Type="http://schemas.openxmlformats.org/officeDocument/2006/relationships/slide" Target="slides/slide94.xml"/><Relationship Id="rId101" Type="http://schemas.openxmlformats.org/officeDocument/2006/relationships/slide" Target="slides/slide93.xml"/><Relationship Id="rId100" Type="http://schemas.openxmlformats.org/officeDocument/2006/relationships/slide" Target="slides/slide92.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183" Type="http://schemas.openxmlformats.org/officeDocument/2006/relationships/slide" Target="slides/slide175.xml"/><Relationship Id="rId32" Type="http://schemas.openxmlformats.org/officeDocument/2006/relationships/slide" Target="slides/slide24.xml"/><Relationship Id="rId182" Type="http://schemas.openxmlformats.org/officeDocument/2006/relationships/slide" Target="slides/slide174.xml"/><Relationship Id="rId35" Type="http://schemas.openxmlformats.org/officeDocument/2006/relationships/slide" Target="slides/slide27.xml"/><Relationship Id="rId181" Type="http://schemas.openxmlformats.org/officeDocument/2006/relationships/slide" Target="slides/slide173.xml"/><Relationship Id="rId34" Type="http://schemas.openxmlformats.org/officeDocument/2006/relationships/slide" Target="slides/slide26.xml"/><Relationship Id="rId180" Type="http://schemas.openxmlformats.org/officeDocument/2006/relationships/slide" Target="slides/slide172.xml"/><Relationship Id="rId37" Type="http://schemas.openxmlformats.org/officeDocument/2006/relationships/slide" Target="slides/slide29.xml"/><Relationship Id="rId176" Type="http://schemas.openxmlformats.org/officeDocument/2006/relationships/slide" Target="slides/slide168.xml"/><Relationship Id="rId36" Type="http://schemas.openxmlformats.org/officeDocument/2006/relationships/slide" Target="slides/slide28.xml"/><Relationship Id="rId175" Type="http://schemas.openxmlformats.org/officeDocument/2006/relationships/slide" Target="slides/slide167.xml"/><Relationship Id="rId39" Type="http://schemas.openxmlformats.org/officeDocument/2006/relationships/slide" Target="slides/slide31.xml"/><Relationship Id="rId174" Type="http://schemas.openxmlformats.org/officeDocument/2006/relationships/slide" Target="slides/slide166.xml"/><Relationship Id="rId38" Type="http://schemas.openxmlformats.org/officeDocument/2006/relationships/slide" Target="slides/slide30.xml"/><Relationship Id="rId173" Type="http://schemas.openxmlformats.org/officeDocument/2006/relationships/slide" Target="slides/slide165.xml"/><Relationship Id="rId179" Type="http://schemas.openxmlformats.org/officeDocument/2006/relationships/slide" Target="slides/slide171.xml"/><Relationship Id="rId178" Type="http://schemas.openxmlformats.org/officeDocument/2006/relationships/slide" Target="slides/slide170.xml"/><Relationship Id="rId177" Type="http://schemas.openxmlformats.org/officeDocument/2006/relationships/slide" Target="slides/slide169.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29" Type="http://schemas.openxmlformats.org/officeDocument/2006/relationships/slide" Target="slides/slide121.xml"/><Relationship Id="rId128" Type="http://schemas.openxmlformats.org/officeDocument/2006/relationships/slide" Target="slides/slide120.xml"/><Relationship Id="rId127" Type="http://schemas.openxmlformats.org/officeDocument/2006/relationships/slide" Target="slides/slide119.xml"/><Relationship Id="rId126" Type="http://schemas.openxmlformats.org/officeDocument/2006/relationships/slide" Target="slides/slide118.xml"/><Relationship Id="rId26" Type="http://schemas.openxmlformats.org/officeDocument/2006/relationships/slide" Target="slides/slide18.xml"/><Relationship Id="rId121" Type="http://schemas.openxmlformats.org/officeDocument/2006/relationships/slide" Target="slides/slide113.xml"/><Relationship Id="rId25" Type="http://schemas.openxmlformats.org/officeDocument/2006/relationships/slide" Target="slides/slide17.xml"/><Relationship Id="rId120" Type="http://schemas.openxmlformats.org/officeDocument/2006/relationships/slide" Target="slides/slide112.xml"/><Relationship Id="rId28" Type="http://schemas.openxmlformats.org/officeDocument/2006/relationships/slide" Target="slides/slide20.xml"/><Relationship Id="rId27" Type="http://schemas.openxmlformats.org/officeDocument/2006/relationships/slide" Target="slides/slide19.xml"/><Relationship Id="rId125" Type="http://schemas.openxmlformats.org/officeDocument/2006/relationships/slide" Target="slides/slide117.xml"/><Relationship Id="rId29" Type="http://schemas.openxmlformats.org/officeDocument/2006/relationships/slide" Target="slides/slide21.xml"/><Relationship Id="rId124" Type="http://schemas.openxmlformats.org/officeDocument/2006/relationships/slide" Target="slides/slide116.xml"/><Relationship Id="rId123" Type="http://schemas.openxmlformats.org/officeDocument/2006/relationships/slide" Target="slides/slide115.xml"/><Relationship Id="rId122" Type="http://schemas.openxmlformats.org/officeDocument/2006/relationships/slide" Target="slides/slide114.xml"/><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11" Type="http://schemas.openxmlformats.org/officeDocument/2006/relationships/slide" Target="slides/slide3.xml"/><Relationship Id="rId99" Type="http://schemas.openxmlformats.org/officeDocument/2006/relationships/slide" Target="slides/slide91.xml"/><Relationship Id="rId10" Type="http://schemas.openxmlformats.org/officeDocument/2006/relationships/slide" Target="slides/slide2.xml"/><Relationship Id="rId98" Type="http://schemas.openxmlformats.org/officeDocument/2006/relationships/slide" Target="slides/slide90.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slide" Target="slides/slide110.xml"/><Relationship Id="rId117" Type="http://schemas.openxmlformats.org/officeDocument/2006/relationships/slide" Target="slides/slide109.xml"/><Relationship Id="rId116" Type="http://schemas.openxmlformats.org/officeDocument/2006/relationships/slide" Target="slides/slide108.xml"/><Relationship Id="rId115" Type="http://schemas.openxmlformats.org/officeDocument/2006/relationships/slide" Target="slides/slide107.xml"/><Relationship Id="rId119" Type="http://schemas.openxmlformats.org/officeDocument/2006/relationships/slide" Target="slides/slide111.xml"/><Relationship Id="rId15" Type="http://schemas.openxmlformats.org/officeDocument/2006/relationships/slide" Target="slides/slide7.xml"/><Relationship Id="rId110" Type="http://schemas.openxmlformats.org/officeDocument/2006/relationships/slide" Target="slides/slide102.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14" Type="http://schemas.openxmlformats.org/officeDocument/2006/relationships/slide" Target="slides/slide106.xml"/><Relationship Id="rId18" Type="http://schemas.openxmlformats.org/officeDocument/2006/relationships/slide" Target="slides/slide10.xml"/><Relationship Id="rId113" Type="http://schemas.openxmlformats.org/officeDocument/2006/relationships/slide" Target="slides/slide105.xml"/><Relationship Id="rId112" Type="http://schemas.openxmlformats.org/officeDocument/2006/relationships/slide" Target="slides/slide104.xml"/><Relationship Id="rId111" Type="http://schemas.openxmlformats.org/officeDocument/2006/relationships/slide" Target="slides/slide103.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150" Type="http://schemas.openxmlformats.org/officeDocument/2006/relationships/slide" Target="slides/slide142.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1.xml"/><Relationship Id="rId4" Type="http://schemas.openxmlformats.org/officeDocument/2006/relationships/slideMaster" Target="slideMasters/slideMaster1.xml"/><Relationship Id="rId148" Type="http://schemas.openxmlformats.org/officeDocument/2006/relationships/slide" Target="slides/slide140.xml"/><Relationship Id="rId9" Type="http://schemas.openxmlformats.org/officeDocument/2006/relationships/slide" Target="slides/slide1.xml"/><Relationship Id="rId143" Type="http://schemas.openxmlformats.org/officeDocument/2006/relationships/slide" Target="slides/slide135.xml"/><Relationship Id="rId142" Type="http://schemas.openxmlformats.org/officeDocument/2006/relationships/slide" Target="slides/slide134.xml"/><Relationship Id="rId141" Type="http://schemas.openxmlformats.org/officeDocument/2006/relationships/slide" Target="slides/slide133.xml"/><Relationship Id="rId140" Type="http://schemas.openxmlformats.org/officeDocument/2006/relationships/slide" Target="slides/slide132.xml"/><Relationship Id="rId5" Type="http://schemas.openxmlformats.org/officeDocument/2006/relationships/slideMaster" Target="slideMasters/slideMaster2.xml"/><Relationship Id="rId147" Type="http://schemas.openxmlformats.org/officeDocument/2006/relationships/slide" Target="slides/slide139.xml"/><Relationship Id="rId6" Type="http://schemas.openxmlformats.org/officeDocument/2006/relationships/slideMaster" Target="slideMasters/slideMaster3.xml"/><Relationship Id="rId146" Type="http://schemas.openxmlformats.org/officeDocument/2006/relationships/slide" Target="slides/slide138.xml"/><Relationship Id="rId7" Type="http://schemas.openxmlformats.org/officeDocument/2006/relationships/slideMaster" Target="slideMasters/slideMaster4.xml"/><Relationship Id="rId145" Type="http://schemas.openxmlformats.org/officeDocument/2006/relationships/slide" Target="slides/slide137.xml"/><Relationship Id="rId8" Type="http://schemas.openxmlformats.org/officeDocument/2006/relationships/notesMaster" Target="notesMasters/notesMaster1.xml"/><Relationship Id="rId144" Type="http://schemas.openxmlformats.org/officeDocument/2006/relationships/slide" Target="slides/slide136.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139" Type="http://schemas.openxmlformats.org/officeDocument/2006/relationships/slide" Target="slides/slide131.xml"/><Relationship Id="rId138" Type="http://schemas.openxmlformats.org/officeDocument/2006/relationships/slide" Target="slides/slide130.xml"/><Relationship Id="rId137" Type="http://schemas.openxmlformats.org/officeDocument/2006/relationships/slide" Target="slides/slide129.xml"/><Relationship Id="rId132" Type="http://schemas.openxmlformats.org/officeDocument/2006/relationships/slide" Target="slides/slide124.xml"/><Relationship Id="rId131" Type="http://schemas.openxmlformats.org/officeDocument/2006/relationships/slide" Target="slides/slide123.xml"/><Relationship Id="rId130" Type="http://schemas.openxmlformats.org/officeDocument/2006/relationships/slide" Target="slides/slide122.xml"/><Relationship Id="rId136" Type="http://schemas.openxmlformats.org/officeDocument/2006/relationships/slide" Target="slides/slide128.xml"/><Relationship Id="rId135" Type="http://schemas.openxmlformats.org/officeDocument/2006/relationships/slide" Target="slides/slide127.xml"/><Relationship Id="rId134" Type="http://schemas.openxmlformats.org/officeDocument/2006/relationships/slide" Target="slides/slide126.xml"/><Relationship Id="rId133" Type="http://schemas.openxmlformats.org/officeDocument/2006/relationships/slide" Target="slides/slide125.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172" Type="http://schemas.openxmlformats.org/officeDocument/2006/relationships/slide" Target="slides/slide164.xml"/><Relationship Id="rId65" Type="http://schemas.openxmlformats.org/officeDocument/2006/relationships/slide" Target="slides/slide57.xml"/><Relationship Id="rId171" Type="http://schemas.openxmlformats.org/officeDocument/2006/relationships/slide" Target="slides/slide163.xml"/><Relationship Id="rId68" Type="http://schemas.openxmlformats.org/officeDocument/2006/relationships/slide" Target="slides/slide60.xml"/><Relationship Id="rId170" Type="http://schemas.openxmlformats.org/officeDocument/2006/relationships/slide" Target="slides/slide162.xml"/><Relationship Id="rId67" Type="http://schemas.openxmlformats.org/officeDocument/2006/relationships/slide" Target="slides/slide59.xml"/><Relationship Id="rId60" Type="http://schemas.openxmlformats.org/officeDocument/2006/relationships/slide" Target="slides/slide52.xml"/><Relationship Id="rId165" Type="http://schemas.openxmlformats.org/officeDocument/2006/relationships/slide" Target="slides/slide157.xml"/><Relationship Id="rId69" Type="http://schemas.openxmlformats.org/officeDocument/2006/relationships/slide" Target="slides/slide61.xml"/><Relationship Id="rId164" Type="http://schemas.openxmlformats.org/officeDocument/2006/relationships/slide" Target="slides/slide156.xml"/><Relationship Id="rId163" Type="http://schemas.openxmlformats.org/officeDocument/2006/relationships/slide" Target="slides/slide155.xml"/><Relationship Id="rId162" Type="http://schemas.openxmlformats.org/officeDocument/2006/relationships/slide" Target="slides/slide154.xml"/><Relationship Id="rId169" Type="http://schemas.openxmlformats.org/officeDocument/2006/relationships/slide" Target="slides/slide161.xml"/><Relationship Id="rId168" Type="http://schemas.openxmlformats.org/officeDocument/2006/relationships/slide" Target="slides/slide160.xml"/><Relationship Id="rId167" Type="http://schemas.openxmlformats.org/officeDocument/2006/relationships/slide" Target="slides/slide159.xml"/><Relationship Id="rId166" Type="http://schemas.openxmlformats.org/officeDocument/2006/relationships/slide" Target="slides/slide158.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161" Type="http://schemas.openxmlformats.org/officeDocument/2006/relationships/slide" Target="slides/slide153.xml"/><Relationship Id="rId54" Type="http://schemas.openxmlformats.org/officeDocument/2006/relationships/slide" Target="slides/slide46.xml"/><Relationship Id="rId160" Type="http://schemas.openxmlformats.org/officeDocument/2006/relationships/slide" Target="slides/slide152.xml"/><Relationship Id="rId57" Type="http://schemas.openxmlformats.org/officeDocument/2006/relationships/slide" Target="slides/slide49.xml"/><Relationship Id="rId56" Type="http://schemas.openxmlformats.org/officeDocument/2006/relationships/slide" Target="slides/slide48.xml"/><Relationship Id="rId159" Type="http://schemas.openxmlformats.org/officeDocument/2006/relationships/slide" Target="slides/slide151.xml"/><Relationship Id="rId59" Type="http://schemas.openxmlformats.org/officeDocument/2006/relationships/slide" Target="slides/slide51.xml"/><Relationship Id="rId154" Type="http://schemas.openxmlformats.org/officeDocument/2006/relationships/slide" Target="slides/slide146.xml"/><Relationship Id="rId58" Type="http://schemas.openxmlformats.org/officeDocument/2006/relationships/slide" Target="slides/slide50.xml"/><Relationship Id="rId153" Type="http://schemas.openxmlformats.org/officeDocument/2006/relationships/slide" Target="slides/slide145.xml"/><Relationship Id="rId152" Type="http://schemas.openxmlformats.org/officeDocument/2006/relationships/slide" Target="slides/slide144.xml"/><Relationship Id="rId151" Type="http://schemas.openxmlformats.org/officeDocument/2006/relationships/slide" Target="slides/slide143.xml"/><Relationship Id="rId158" Type="http://schemas.openxmlformats.org/officeDocument/2006/relationships/slide" Target="slides/slide150.xml"/><Relationship Id="rId157" Type="http://schemas.openxmlformats.org/officeDocument/2006/relationships/slide" Target="slides/slide149.xml"/><Relationship Id="rId156" Type="http://schemas.openxmlformats.org/officeDocument/2006/relationships/slide" Target="slides/slide148.xml"/><Relationship Id="rId155" Type="http://schemas.openxmlformats.org/officeDocument/2006/relationships/slide" Target="slides/slide1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5283200" cy="3444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6905625" y="0"/>
            <a:ext cx="5283200" cy="3444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6513513"/>
            <a:ext cx="5283200" cy="3444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p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0b2ee2d397_0_257: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7" name="Google Shape;357;g30b2ee2d397_0_257: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30c50e85ee0_0_805:notes"/>
          <p:cNvSpPr/>
          <p:nvPr>
            <p:ph idx="2" type="sldImg"/>
          </p:nvPr>
        </p:nvSpPr>
        <p:spPr>
          <a:xfrm>
            <a:off x="2032402" y="514346"/>
            <a:ext cx="81279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8" name="Google Shape;1118;g30c50e85ee0_0_805:notes"/>
          <p:cNvSpPr txBox="1"/>
          <p:nvPr>
            <p:ph idx="1" type="body"/>
          </p:nvPr>
        </p:nvSpPr>
        <p:spPr>
          <a:xfrm>
            <a:off x="1219187" y="3257542"/>
            <a:ext cx="9753600" cy="308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30c50e85ee0_0_915:notes"/>
          <p:cNvSpPr/>
          <p:nvPr>
            <p:ph idx="2" type="sldImg"/>
          </p:nvPr>
        </p:nvSpPr>
        <p:spPr>
          <a:xfrm>
            <a:off x="2032402" y="514346"/>
            <a:ext cx="81279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6" name="Google Shape;1126;g30c50e85ee0_0_915:notes"/>
          <p:cNvSpPr txBox="1"/>
          <p:nvPr>
            <p:ph idx="1" type="body"/>
          </p:nvPr>
        </p:nvSpPr>
        <p:spPr>
          <a:xfrm>
            <a:off x="1219187" y="3257542"/>
            <a:ext cx="9753600" cy="308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30c5792a3ab_0_12:notes"/>
          <p:cNvSpPr/>
          <p:nvPr>
            <p:ph idx="2" type="sldImg"/>
          </p:nvPr>
        </p:nvSpPr>
        <p:spPr>
          <a:xfrm>
            <a:off x="901150" y="514771"/>
            <a:ext cx="10389900" cy="25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3" name="Google Shape;1133;g30c5792a3ab_0_12:notes"/>
          <p:cNvSpPr txBox="1"/>
          <p:nvPr>
            <p:ph idx="1" type="body"/>
          </p:nvPr>
        </p:nvSpPr>
        <p:spPr>
          <a:xfrm>
            <a:off x="1219200" y="3257550"/>
            <a:ext cx="97536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a:t>Update this slide deck each week. Hide (don’t delete) slides that aren’t used (ie When no new or renewing members, hide that slide). Be sure to add new members in the Weekly Presentation slides, update Feature Presenter(s), update VP Report slide, etc.</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
              <a:t>During the first 15 minutes of the meeting (known during in-person meetings as the Open Networking time) members should be encouraged to use the CHAT to network. Leadership Team and chapter members will conduct audio testing and troubleshoot connections as needed during this time.</a:t>
            </a:r>
            <a:endParaRPr/>
          </a:p>
          <a:p>
            <a:pPr indent="0" lvl="0" marL="0" rtl="0" algn="l">
              <a:lnSpc>
                <a:spcPct val="100000"/>
              </a:lnSpc>
              <a:spcBef>
                <a:spcPts val="400"/>
              </a:spcBef>
              <a:spcAft>
                <a:spcPts val="0"/>
              </a:spcAft>
              <a:buSzPts val="1100"/>
              <a:buNone/>
            </a:pPr>
            <a:r>
              <a:t/>
            </a:r>
            <a:endParaRPr/>
          </a:p>
        </p:txBody>
      </p:sp>
      <p:sp>
        <p:nvSpPr>
          <p:cNvPr id="1134" name="Google Shape;1134;g30c5792a3ab_0_12:notes"/>
          <p:cNvSpPr txBox="1"/>
          <p:nvPr>
            <p:ph idx="12" type="sldNum"/>
          </p:nvPr>
        </p:nvSpPr>
        <p:spPr>
          <a:xfrm>
            <a:off x="6905978" y="6513910"/>
            <a:ext cx="5283300" cy="3429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30c5792a3ab_0_123:notes"/>
          <p:cNvSpPr txBox="1"/>
          <p:nvPr>
            <p:ph idx="1" type="body"/>
          </p:nvPr>
        </p:nvSpPr>
        <p:spPr>
          <a:xfrm>
            <a:off x="1219200" y="3300413"/>
            <a:ext cx="9753600" cy="27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1" name="Google Shape;1141;g30c5792a3ab_0_123:notes"/>
          <p:cNvSpPr/>
          <p:nvPr>
            <p:ph idx="2" type="sldImg"/>
          </p:nvPr>
        </p:nvSpPr>
        <p:spPr>
          <a:xfrm>
            <a:off x="1219200" y="857250"/>
            <a:ext cx="9753600" cy="2314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30c5792a3ab_0_234:notes"/>
          <p:cNvSpPr txBox="1"/>
          <p:nvPr>
            <p:ph idx="1" type="body"/>
          </p:nvPr>
        </p:nvSpPr>
        <p:spPr>
          <a:xfrm>
            <a:off x="1219200" y="3300413"/>
            <a:ext cx="9753600" cy="27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6" name="Google Shape;1146;g30c5792a3ab_0_234:notes"/>
          <p:cNvSpPr/>
          <p:nvPr>
            <p:ph idx="2" type="sldImg"/>
          </p:nvPr>
        </p:nvSpPr>
        <p:spPr>
          <a:xfrm>
            <a:off x="1219200" y="857250"/>
            <a:ext cx="9753600" cy="2314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30c5792a3ab_0_473:notes"/>
          <p:cNvSpPr/>
          <p:nvPr>
            <p:ph idx="2" type="sldImg"/>
          </p:nvPr>
        </p:nvSpPr>
        <p:spPr>
          <a:xfrm>
            <a:off x="2032402" y="514346"/>
            <a:ext cx="8127900" cy="2571900"/>
          </a:xfrm>
          <a:custGeom>
            <a:rect b="b" l="l" r="r" t="t"/>
            <a:pathLst>
              <a:path extrusionOk="0" h="120000" w="120000">
                <a:moveTo>
                  <a:pt x="0" y="0"/>
                </a:moveTo>
                <a:lnTo>
                  <a:pt x="120000" y="0"/>
                </a:lnTo>
                <a:lnTo>
                  <a:pt x="120000" y="120000"/>
                </a:lnTo>
                <a:lnTo>
                  <a:pt x="0" y="120000"/>
                </a:lnTo>
                <a:close/>
              </a:path>
            </a:pathLst>
          </a:custGeom>
        </p:spPr>
      </p:sp>
      <p:sp>
        <p:nvSpPr>
          <p:cNvPr id="1152" name="Google Shape;1152;g30c5792a3ab_0_473:notes"/>
          <p:cNvSpPr txBox="1"/>
          <p:nvPr>
            <p:ph idx="1" type="body"/>
          </p:nvPr>
        </p:nvSpPr>
        <p:spPr>
          <a:xfrm>
            <a:off x="1219187" y="3257542"/>
            <a:ext cx="97536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30c5792a3ab_0_584:notes"/>
          <p:cNvSpPr txBox="1"/>
          <p:nvPr>
            <p:ph idx="1" type="body"/>
          </p:nvPr>
        </p:nvSpPr>
        <p:spPr>
          <a:xfrm>
            <a:off x="1219200" y="3300413"/>
            <a:ext cx="9753600" cy="27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9" name="Google Shape;1159;g30c5792a3ab_0_584:notes"/>
          <p:cNvSpPr/>
          <p:nvPr>
            <p:ph idx="2" type="sldImg"/>
          </p:nvPr>
        </p:nvSpPr>
        <p:spPr>
          <a:xfrm>
            <a:off x="1219200" y="857250"/>
            <a:ext cx="9753600" cy="2314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30c5792a3ab_0_696:notes"/>
          <p:cNvSpPr txBox="1"/>
          <p:nvPr>
            <p:ph idx="1" type="body"/>
          </p:nvPr>
        </p:nvSpPr>
        <p:spPr>
          <a:xfrm>
            <a:off x="1219200" y="3300413"/>
            <a:ext cx="9753600" cy="27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6" name="Google Shape;1166;g30c5792a3ab_0_696:notes"/>
          <p:cNvSpPr/>
          <p:nvPr>
            <p:ph idx="2" type="sldImg"/>
          </p:nvPr>
        </p:nvSpPr>
        <p:spPr>
          <a:xfrm>
            <a:off x="1219200" y="857250"/>
            <a:ext cx="9753600" cy="2314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30c5792a3ab_0_808:notes"/>
          <p:cNvSpPr txBox="1"/>
          <p:nvPr>
            <p:ph idx="1" type="body"/>
          </p:nvPr>
        </p:nvSpPr>
        <p:spPr>
          <a:xfrm>
            <a:off x="1219200" y="3300413"/>
            <a:ext cx="9753600" cy="27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3" name="Google Shape;1173;g30c5792a3ab_0_808:notes"/>
          <p:cNvSpPr/>
          <p:nvPr>
            <p:ph idx="2" type="sldImg"/>
          </p:nvPr>
        </p:nvSpPr>
        <p:spPr>
          <a:xfrm>
            <a:off x="1219200" y="857250"/>
            <a:ext cx="9753600" cy="2314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g30c5792a3ab_0_920:notes"/>
          <p:cNvSpPr txBox="1"/>
          <p:nvPr>
            <p:ph idx="1" type="body"/>
          </p:nvPr>
        </p:nvSpPr>
        <p:spPr>
          <a:xfrm>
            <a:off x="1219200" y="3300413"/>
            <a:ext cx="9753600" cy="27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0" name="Google Shape;1180;g30c5792a3ab_0_920:notes"/>
          <p:cNvSpPr/>
          <p:nvPr>
            <p:ph idx="2" type="sldImg"/>
          </p:nvPr>
        </p:nvSpPr>
        <p:spPr>
          <a:xfrm>
            <a:off x="1219200" y="857250"/>
            <a:ext cx="9753600" cy="2314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0b2ee2d397_0_376: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7" name="Google Shape;367;g30b2ee2d397_0_376: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g30c5792a3ab_0_1032:notes"/>
          <p:cNvSpPr txBox="1"/>
          <p:nvPr>
            <p:ph idx="1" type="body"/>
          </p:nvPr>
        </p:nvSpPr>
        <p:spPr>
          <a:xfrm>
            <a:off x="1219200" y="3300413"/>
            <a:ext cx="9753600" cy="27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8" name="Google Shape;1188;g30c5792a3ab_0_1032:notes"/>
          <p:cNvSpPr/>
          <p:nvPr>
            <p:ph idx="2" type="sldImg"/>
          </p:nvPr>
        </p:nvSpPr>
        <p:spPr>
          <a:xfrm>
            <a:off x="1219200" y="857250"/>
            <a:ext cx="9753600" cy="2314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g30c5792a3ab_0_1144:notes"/>
          <p:cNvSpPr txBox="1"/>
          <p:nvPr>
            <p:ph idx="1" type="body"/>
          </p:nvPr>
        </p:nvSpPr>
        <p:spPr>
          <a:xfrm>
            <a:off x="1219200" y="3300413"/>
            <a:ext cx="9753600" cy="27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5" name="Google Shape;1195;g30c5792a3ab_0_1144:notes"/>
          <p:cNvSpPr/>
          <p:nvPr>
            <p:ph idx="2" type="sldImg"/>
          </p:nvPr>
        </p:nvSpPr>
        <p:spPr>
          <a:xfrm>
            <a:off x="1219200" y="857250"/>
            <a:ext cx="9753600" cy="2314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30c5792a3ab_0_1256:notes"/>
          <p:cNvSpPr txBox="1"/>
          <p:nvPr>
            <p:ph idx="1" type="body"/>
          </p:nvPr>
        </p:nvSpPr>
        <p:spPr>
          <a:xfrm>
            <a:off x="1219200" y="3300413"/>
            <a:ext cx="9753600" cy="27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2" name="Google Shape;1202;g30c5792a3ab_0_1256:notes"/>
          <p:cNvSpPr/>
          <p:nvPr>
            <p:ph idx="2" type="sldImg"/>
          </p:nvPr>
        </p:nvSpPr>
        <p:spPr>
          <a:xfrm>
            <a:off x="1219200" y="857250"/>
            <a:ext cx="9753600" cy="2314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30c5792a3ab_0_1369:notes"/>
          <p:cNvSpPr txBox="1"/>
          <p:nvPr>
            <p:ph idx="1" type="body"/>
          </p:nvPr>
        </p:nvSpPr>
        <p:spPr>
          <a:xfrm>
            <a:off x="1219200" y="3300413"/>
            <a:ext cx="9753600" cy="27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9" name="Google Shape;1209;g30c5792a3ab_0_1369:notes"/>
          <p:cNvSpPr/>
          <p:nvPr>
            <p:ph idx="2" type="sldImg"/>
          </p:nvPr>
        </p:nvSpPr>
        <p:spPr>
          <a:xfrm>
            <a:off x="1219200" y="857250"/>
            <a:ext cx="9753600" cy="2314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30c5792a3ab_0_346: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16" name="Google Shape;1216;g30c5792a3ab_0_346:notes"/>
          <p:cNvSpPr/>
          <p:nvPr>
            <p:ph idx="2" type="sldImg"/>
          </p:nvPr>
        </p:nvSpPr>
        <p:spPr>
          <a:xfrm>
            <a:off x="677333" y="514350"/>
            <a:ext cx="108372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g30c50e85ee0_0_1025:notes"/>
          <p:cNvSpPr/>
          <p:nvPr>
            <p:ph idx="2" type="sldImg"/>
          </p:nvPr>
        </p:nvSpPr>
        <p:spPr>
          <a:xfrm>
            <a:off x="901150" y="514771"/>
            <a:ext cx="10389900" cy="25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0" name="Google Shape;1240;g30c50e85ee0_0_1025:notes"/>
          <p:cNvSpPr txBox="1"/>
          <p:nvPr>
            <p:ph idx="1" type="body"/>
          </p:nvPr>
        </p:nvSpPr>
        <p:spPr>
          <a:xfrm>
            <a:off x="1219200" y="3257550"/>
            <a:ext cx="97536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a:t>Update this slide deck each week. Hide (don’t delete) slides that aren’t used (ie When no new or renewing members, hide that slide). Be sure to add new members in the Weekly Presentation slides, update Feature Presenter(s), update VP Report slide, etc.</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
              <a:t>During the first 15 minutes of the meeting (known during in-person meetings as the Open Networking time) members should be encouraged to use the CHAT to network. Leadership Team and chapter members will conduct audio testing and troubleshoot connections as needed during this time.</a:t>
            </a:r>
            <a:endParaRPr/>
          </a:p>
          <a:p>
            <a:pPr indent="0" lvl="0" marL="0" rtl="0" algn="l">
              <a:lnSpc>
                <a:spcPct val="100000"/>
              </a:lnSpc>
              <a:spcBef>
                <a:spcPts val="400"/>
              </a:spcBef>
              <a:spcAft>
                <a:spcPts val="0"/>
              </a:spcAft>
              <a:buSzPts val="1100"/>
              <a:buNone/>
            </a:pPr>
            <a:r>
              <a:t/>
            </a:r>
            <a:endParaRPr/>
          </a:p>
        </p:txBody>
      </p:sp>
      <p:sp>
        <p:nvSpPr>
          <p:cNvPr id="1241" name="Google Shape;1241;g30c50e85ee0_0_1025:notes"/>
          <p:cNvSpPr txBox="1"/>
          <p:nvPr>
            <p:ph idx="12" type="sldNum"/>
          </p:nvPr>
        </p:nvSpPr>
        <p:spPr>
          <a:xfrm>
            <a:off x="6905978" y="6513910"/>
            <a:ext cx="5283300" cy="3429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g30c50e85ee0_0_1137: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8" name="Google Shape;1248;g30c50e85ee0_0_1137:notes"/>
          <p:cNvSpPr/>
          <p:nvPr>
            <p:ph idx="2" type="sldImg"/>
          </p:nvPr>
        </p:nvSpPr>
        <p:spPr>
          <a:xfrm>
            <a:off x="677333" y="514350"/>
            <a:ext cx="108372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p58: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5" name="Google Shape;1255;p5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30c50e85ee0_0_1482: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3" name="Google Shape;1263;g30c50e85ee0_0_1482:notes"/>
          <p:cNvSpPr/>
          <p:nvPr>
            <p:ph idx="2" type="sldImg"/>
          </p:nvPr>
        </p:nvSpPr>
        <p:spPr>
          <a:xfrm>
            <a:off x="677333" y="514350"/>
            <a:ext cx="108372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g30c50e85ee0_0_1592: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72" name="Google Shape;1272;g30c50e85ee0_0_1592:notes"/>
          <p:cNvSpPr/>
          <p:nvPr>
            <p:ph idx="2" type="sldImg"/>
          </p:nvPr>
        </p:nvSpPr>
        <p:spPr>
          <a:xfrm>
            <a:off x="677333" y="514350"/>
            <a:ext cx="108372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0b2ee2d397_0_488: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7" name="Google Shape;377;g30b2ee2d397_0_488: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g30c50e85ee0_0_1701: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0" name="Google Shape;1280;g30c50e85ee0_0_1701:notes"/>
          <p:cNvSpPr/>
          <p:nvPr>
            <p:ph idx="2" type="sldImg"/>
          </p:nvPr>
        </p:nvSpPr>
        <p:spPr>
          <a:xfrm>
            <a:off x="677333" y="514350"/>
            <a:ext cx="108372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g30c50e85ee0_0_1810: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8" name="Google Shape;1288;g30c50e85ee0_0_1810:notes"/>
          <p:cNvSpPr/>
          <p:nvPr>
            <p:ph idx="2" type="sldImg"/>
          </p:nvPr>
        </p:nvSpPr>
        <p:spPr>
          <a:xfrm>
            <a:off x="677333" y="514350"/>
            <a:ext cx="108372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g30c50e85ee0_0_1919: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96" name="Google Shape;1296;g30c50e85ee0_0_1919:notes"/>
          <p:cNvSpPr/>
          <p:nvPr>
            <p:ph idx="2" type="sldImg"/>
          </p:nvPr>
        </p:nvSpPr>
        <p:spPr>
          <a:xfrm>
            <a:off x="677333" y="514350"/>
            <a:ext cx="108372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30c50e85ee0_0_2029: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5" name="Google Shape;1305;g30c50e85ee0_0_2029:notes"/>
          <p:cNvSpPr/>
          <p:nvPr>
            <p:ph idx="2" type="sldImg"/>
          </p:nvPr>
        </p:nvSpPr>
        <p:spPr>
          <a:xfrm>
            <a:off x="677333" y="514350"/>
            <a:ext cx="108372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30c50e85ee0_0_2138:notes"/>
          <p:cNvSpPr txBox="1"/>
          <p:nvPr>
            <p:ph idx="1" type="body"/>
          </p:nvPr>
        </p:nvSpPr>
        <p:spPr>
          <a:xfrm>
            <a:off x="1219187" y="3257542"/>
            <a:ext cx="9753600" cy="308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3" name="Google Shape;1313;g30c50e85ee0_0_2138:notes"/>
          <p:cNvSpPr/>
          <p:nvPr>
            <p:ph idx="2" type="sldImg"/>
          </p:nvPr>
        </p:nvSpPr>
        <p:spPr>
          <a:xfrm>
            <a:off x="2032402" y="514346"/>
            <a:ext cx="81279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30c50e85ee0_0_1246: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1" name="Google Shape;1321;g30c50e85ee0_0_1246:notes"/>
          <p:cNvSpPr/>
          <p:nvPr>
            <p:ph idx="2" type="sldImg"/>
          </p:nvPr>
        </p:nvSpPr>
        <p:spPr>
          <a:xfrm>
            <a:off x="677333" y="514350"/>
            <a:ext cx="108372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30c50e85ee0_0_1356: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9" name="Google Shape;1329;g30c50e85ee0_0_1356:notes"/>
          <p:cNvSpPr/>
          <p:nvPr>
            <p:ph idx="2" type="sldImg"/>
          </p:nvPr>
        </p:nvSpPr>
        <p:spPr>
          <a:xfrm>
            <a:off x="677333" y="514350"/>
            <a:ext cx="108372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g30c50e85ee0_0_2248:notes"/>
          <p:cNvSpPr/>
          <p:nvPr>
            <p:ph idx="2" type="sldImg"/>
          </p:nvPr>
        </p:nvSpPr>
        <p:spPr>
          <a:xfrm>
            <a:off x="901150" y="514771"/>
            <a:ext cx="10389900" cy="25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3" name="Google Shape;1353;g30c50e85ee0_0_2248:notes"/>
          <p:cNvSpPr txBox="1"/>
          <p:nvPr>
            <p:ph idx="1" type="body"/>
          </p:nvPr>
        </p:nvSpPr>
        <p:spPr>
          <a:xfrm>
            <a:off x="1219200" y="3257550"/>
            <a:ext cx="97536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a:t>Update this slide deck each week. Hide (don’t delete) slides that aren’t used (ie When no new or renewing members, hide that slide). Be sure to add new members in the Weekly Presentation slides, update Feature Presenter(s), update VP Report slide, etc.</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
              <a:t>During the first 15 minutes of the meeting (known during in-person meetings as the Open Networking time) members should be encouraged to use the CHAT to network. Leadership Team and chapter members will conduct audio testing and troubleshoot connections as needed during this time.</a:t>
            </a:r>
            <a:endParaRPr/>
          </a:p>
          <a:p>
            <a:pPr indent="0" lvl="0" marL="0" rtl="0" algn="l">
              <a:lnSpc>
                <a:spcPct val="100000"/>
              </a:lnSpc>
              <a:spcBef>
                <a:spcPts val="400"/>
              </a:spcBef>
              <a:spcAft>
                <a:spcPts val="0"/>
              </a:spcAft>
              <a:buSzPts val="1100"/>
              <a:buNone/>
            </a:pPr>
            <a:r>
              <a:t/>
            </a:r>
            <a:endParaRPr/>
          </a:p>
        </p:txBody>
      </p:sp>
      <p:sp>
        <p:nvSpPr>
          <p:cNvPr id="1354" name="Google Shape;1354;g30c50e85ee0_0_2248:notes"/>
          <p:cNvSpPr txBox="1"/>
          <p:nvPr>
            <p:ph idx="12" type="sldNum"/>
          </p:nvPr>
        </p:nvSpPr>
        <p:spPr>
          <a:xfrm>
            <a:off x="6905978" y="6513910"/>
            <a:ext cx="5283300" cy="3429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g30c50e85ee0_0_2359: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Yes the automated emails are great aren’t they!  How many of us use systems in our business and love them?  We all do!!  But we can’t forget about the personal touch.  While systems are great, we should still be following up with our fellow referral partners to see how they are doing.  Maybe they aren’t feeling well.  Maybe the kiddos are under the weather.  Tell them to have a great time on their vacation!!  Or wish them luck with a client or other responsibility.  Just a quick little text should do the trick.  They will know you and the others miss them and are thinking about them.  GOLD in relationship building.  </a:t>
            </a:r>
            <a:endParaRPr/>
          </a:p>
          <a:p>
            <a:pPr indent="0" lvl="0" marL="0" rtl="0" algn="l">
              <a:lnSpc>
                <a:spcPct val="100000"/>
              </a:lnSpc>
              <a:spcBef>
                <a:spcPts val="0"/>
              </a:spcBef>
              <a:spcAft>
                <a:spcPts val="0"/>
              </a:spcAft>
              <a:buSzPts val="1100"/>
              <a:buNone/>
            </a:pPr>
            <a:br>
              <a:rPr lang="en"/>
            </a:br>
            <a:r>
              <a:rPr lang="en"/>
              <a:t>You could even ask them if they ever need assistance checking on where they are with attendance, you’d be happy to help!  Then direct them to the website and the appropriate report.  LOTS of care and a pinch of accountability.  </a:t>
            </a:r>
            <a:endParaRPr/>
          </a:p>
        </p:txBody>
      </p:sp>
      <p:sp>
        <p:nvSpPr>
          <p:cNvPr id="1361" name="Google Shape;1361;g30c50e85ee0_0_2359: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g30c50e85ee0_0_2479: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 </a:t>
            </a:r>
            <a:endParaRPr/>
          </a:p>
        </p:txBody>
      </p:sp>
      <p:sp>
        <p:nvSpPr>
          <p:cNvPr id="1373" name="Google Shape;1373;g30c50e85ee0_0_2479: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0b2ee2d397_0_601: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8" name="Google Shape;388;g30b2ee2d397_0_601: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g30c50e85ee0_0_2593: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4" name="Google Shape;1384;g30c50e85ee0_0_2593: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30c50e85ee0_0_2707: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BNI SD Events ACTivate, Member Extravaganza, Winter Olympics, Summer Olympics coming soon.  You will be the champion of these events.  You’ll want to do EC moments, use social media, text and other forms of communication to keep everyone on the same page and on their toes.  Hold your referral partners accountable to participate.  Be a cheerleader!!  Be THE cheerleader.  Give them tools, offer podcast, templates, etc.  </a:t>
            </a:r>
            <a:endParaRPr/>
          </a:p>
        </p:txBody>
      </p:sp>
      <p:sp>
        <p:nvSpPr>
          <p:cNvPr id="1396" name="Google Shape;1396;g30c50e85ee0_0_2707: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g30c50e85ee0_0_2821: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8" name="Google Shape;1408;g30c50e85ee0_0_2821: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g30c50e85ee0_0_2935:notes"/>
          <p:cNvSpPr/>
          <p:nvPr>
            <p:ph idx="2" type="sldImg"/>
          </p:nvPr>
        </p:nvSpPr>
        <p:spPr>
          <a:xfrm>
            <a:off x="901150" y="514771"/>
            <a:ext cx="10389900" cy="25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9" name="Google Shape;1419;g30c50e85ee0_0_2935:notes"/>
          <p:cNvSpPr txBox="1"/>
          <p:nvPr>
            <p:ph idx="1" type="body"/>
          </p:nvPr>
        </p:nvSpPr>
        <p:spPr>
          <a:xfrm>
            <a:off x="1219200" y="3257550"/>
            <a:ext cx="97536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a:t>Update this slide deck each week. Hide (don’t delete) slides that aren’t used (ie When no new or renewing members, hide that slide). Be sure to add new members in the Weekly Presentation slides, update Feature Presenter(s), update VP Report slide, etc.</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
              <a:t>During the first 15 minutes of the meeting (known during in-person meetings as the Open Networking time) members should be encouraged to use the CHAT to network. Leadership Team and chapter members will conduct audio testing and troubleshoot connections as needed during this time.</a:t>
            </a:r>
            <a:endParaRPr/>
          </a:p>
          <a:p>
            <a:pPr indent="0" lvl="0" marL="0" rtl="0" algn="l">
              <a:lnSpc>
                <a:spcPct val="100000"/>
              </a:lnSpc>
              <a:spcBef>
                <a:spcPts val="400"/>
              </a:spcBef>
              <a:spcAft>
                <a:spcPts val="0"/>
              </a:spcAft>
              <a:buSzPts val="1100"/>
              <a:buNone/>
            </a:pPr>
            <a:r>
              <a:t/>
            </a:r>
            <a:endParaRPr/>
          </a:p>
        </p:txBody>
      </p:sp>
      <p:sp>
        <p:nvSpPr>
          <p:cNvPr id="1420" name="Google Shape;1420;g30c50e85ee0_0_2935:notes"/>
          <p:cNvSpPr txBox="1"/>
          <p:nvPr>
            <p:ph idx="12" type="sldNum"/>
          </p:nvPr>
        </p:nvSpPr>
        <p:spPr>
          <a:xfrm>
            <a:off x="6905978" y="6513910"/>
            <a:ext cx="5283300" cy="3429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g30c50e85ee0_0_3046: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27" name="Google Shape;1427;g30c50e85ee0_0_3046:notes"/>
          <p:cNvSpPr/>
          <p:nvPr>
            <p:ph idx="2" type="sldImg"/>
          </p:nvPr>
        </p:nvSpPr>
        <p:spPr>
          <a:xfrm>
            <a:off x="677333" y="514350"/>
            <a:ext cx="108372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1" name="Shape 1431"/>
        <p:cNvGrpSpPr/>
        <p:nvPr/>
      </p:nvGrpSpPr>
      <p:grpSpPr>
        <a:xfrm>
          <a:off x="0" y="0"/>
          <a:ext cx="0" cy="0"/>
          <a:chOff x="0" y="0"/>
          <a:chExt cx="0" cy="0"/>
        </a:xfrm>
      </p:grpSpPr>
      <p:sp>
        <p:nvSpPr>
          <p:cNvPr id="1432" name="Google Shape;1432;g30c50e85ee0_0_3154: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33" name="Google Shape;1433;g30c50e85ee0_0_3154:notes"/>
          <p:cNvSpPr/>
          <p:nvPr>
            <p:ph idx="2" type="sldImg"/>
          </p:nvPr>
        </p:nvSpPr>
        <p:spPr>
          <a:xfrm>
            <a:off x="677333" y="514350"/>
            <a:ext cx="108372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g30c50e85ee0_0_3266: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41" name="Google Shape;1441;g30c50e85ee0_0_3266:notes"/>
          <p:cNvSpPr/>
          <p:nvPr>
            <p:ph idx="2" type="sldImg"/>
          </p:nvPr>
        </p:nvSpPr>
        <p:spPr>
          <a:xfrm>
            <a:off x="677333" y="514350"/>
            <a:ext cx="108372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p63: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7" name="Google Shape;1447;p6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p64: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4" name="Google Shape;1454;p6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p65: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1" name="Google Shape;1461;p6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0b2ee2d397_0_712: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7" name="Google Shape;397;g30b2ee2d397_0_712: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2" name="Shape 1472"/>
        <p:cNvGrpSpPr/>
        <p:nvPr/>
      </p:nvGrpSpPr>
      <p:grpSpPr>
        <a:xfrm>
          <a:off x="0" y="0"/>
          <a:ext cx="0" cy="0"/>
          <a:chOff x="0" y="0"/>
          <a:chExt cx="0" cy="0"/>
        </a:xfrm>
      </p:grpSpPr>
      <p:sp>
        <p:nvSpPr>
          <p:cNvPr id="1473" name="Google Shape;1473;p66: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74" name="Google Shape;1474;p6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p67: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0" name="Google Shape;1480;p6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5" name="Shape 1485"/>
        <p:cNvGrpSpPr/>
        <p:nvPr/>
      </p:nvGrpSpPr>
      <p:grpSpPr>
        <a:xfrm>
          <a:off x="0" y="0"/>
          <a:ext cx="0" cy="0"/>
          <a:chOff x="0" y="0"/>
          <a:chExt cx="0" cy="0"/>
        </a:xfrm>
      </p:grpSpPr>
      <p:sp>
        <p:nvSpPr>
          <p:cNvPr id="1486" name="Google Shape;1486;p68: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7" name="Google Shape;1487;p6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1" name="Shape 1491"/>
        <p:cNvGrpSpPr/>
        <p:nvPr/>
      </p:nvGrpSpPr>
      <p:grpSpPr>
        <a:xfrm>
          <a:off x="0" y="0"/>
          <a:ext cx="0" cy="0"/>
          <a:chOff x="0" y="0"/>
          <a:chExt cx="0" cy="0"/>
        </a:xfrm>
      </p:grpSpPr>
      <p:sp>
        <p:nvSpPr>
          <p:cNvPr id="1492" name="Google Shape;1492;p69: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3" name="Google Shape;1493;p6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8" name="Shape 1498"/>
        <p:cNvGrpSpPr/>
        <p:nvPr/>
      </p:nvGrpSpPr>
      <p:grpSpPr>
        <a:xfrm>
          <a:off x="0" y="0"/>
          <a:ext cx="0" cy="0"/>
          <a:chOff x="0" y="0"/>
          <a:chExt cx="0" cy="0"/>
        </a:xfrm>
      </p:grpSpPr>
      <p:sp>
        <p:nvSpPr>
          <p:cNvPr id="1499" name="Google Shape;1499;p70: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00" name="Google Shape;1500;p7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p71: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07" name="Google Shape;1507;p7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1" name="Shape 1511"/>
        <p:cNvGrpSpPr/>
        <p:nvPr/>
      </p:nvGrpSpPr>
      <p:grpSpPr>
        <a:xfrm>
          <a:off x="0" y="0"/>
          <a:ext cx="0" cy="0"/>
          <a:chOff x="0" y="0"/>
          <a:chExt cx="0" cy="0"/>
        </a:xfrm>
      </p:grpSpPr>
      <p:sp>
        <p:nvSpPr>
          <p:cNvPr id="1512" name="Google Shape;1512;p72: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3" name="Google Shape;1513;p7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2" name="Shape 1522"/>
        <p:cNvGrpSpPr/>
        <p:nvPr/>
      </p:nvGrpSpPr>
      <p:grpSpPr>
        <a:xfrm>
          <a:off x="0" y="0"/>
          <a:ext cx="0" cy="0"/>
          <a:chOff x="0" y="0"/>
          <a:chExt cx="0" cy="0"/>
        </a:xfrm>
      </p:grpSpPr>
      <p:sp>
        <p:nvSpPr>
          <p:cNvPr id="1523" name="Google Shape;1523;p73: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4" name="Google Shape;1524;p7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9" name="Shape 1529"/>
        <p:cNvGrpSpPr/>
        <p:nvPr/>
      </p:nvGrpSpPr>
      <p:grpSpPr>
        <a:xfrm>
          <a:off x="0" y="0"/>
          <a:ext cx="0" cy="0"/>
          <a:chOff x="0" y="0"/>
          <a:chExt cx="0" cy="0"/>
        </a:xfrm>
      </p:grpSpPr>
      <p:sp>
        <p:nvSpPr>
          <p:cNvPr id="1530" name="Google Shape;1530;p74: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1" name="Google Shape;1531;p7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6" name="Shape 1536"/>
        <p:cNvGrpSpPr/>
        <p:nvPr/>
      </p:nvGrpSpPr>
      <p:grpSpPr>
        <a:xfrm>
          <a:off x="0" y="0"/>
          <a:ext cx="0" cy="0"/>
          <a:chOff x="0" y="0"/>
          <a:chExt cx="0" cy="0"/>
        </a:xfrm>
      </p:grpSpPr>
      <p:sp>
        <p:nvSpPr>
          <p:cNvPr id="1537" name="Google Shape;1537;p75: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8" name="Google Shape;1538;p7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0b2ee2d397_0_823: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800"/>
              <a:t>For some reason there is a rumor going around that slips can keep coming up until the last second that a Vice President submits the PALMS Report. This is a false rumor, and it is not what we trained everyone, but still this thought process persists with a few VPs that were trained that rumor by his/her predecessor.</a:t>
            </a:r>
            <a:endParaRPr sz="1800"/>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406" name="Google Shape;406;g30b2ee2d397_0_823: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p76: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5" name="Google Shape;1545;p7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0" name="Shape 1550"/>
        <p:cNvGrpSpPr/>
        <p:nvPr/>
      </p:nvGrpSpPr>
      <p:grpSpPr>
        <a:xfrm>
          <a:off x="0" y="0"/>
          <a:ext cx="0" cy="0"/>
          <a:chOff x="0" y="0"/>
          <a:chExt cx="0" cy="0"/>
        </a:xfrm>
      </p:grpSpPr>
      <p:sp>
        <p:nvSpPr>
          <p:cNvPr id="1551" name="Google Shape;1551;p77: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2" name="Google Shape;1552;p7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7" name="Shape 1557"/>
        <p:cNvGrpSpPr/>
        <p:nvPr/>
      </p:nvGrpSpPr>
      <p:grpSpPr>
        <a:xfrm>
          <a:off x="0" y="0"/>
          <a:ext cx="0" cy="0"/>
          <a:chOff x="0" y="0"/>
          <a:chExt cx="0" cy="0"/>
        </a:xfrm>
      </p:grpSpPr>
      <p:sp>
        <p:nvSpPr>
          <p:cNvPr id="1558" name="Google Shape;1558;p78: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9" name="Google Shape;1559;p7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p79: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6" name="Google Shape;1566;p7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p80: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3" name="Google Shape;1573;p8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p81: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0" name="Google Shape;1580;p8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4" name="Shape 1584"/>
        <p:cNvGrpSpPr/>
        <p:nvPr/>
      </p:nvGrpSpPr>
      <p:grpSpPr>
        <a:xfrm>
          <a:off x="0" y="0"/>
          <a:ext cx="0" cy="0"/>
          <a:chOff x="0" y="0"/>
          <a:chExt cx="0" cy="0"/>
        </a:xfrm>
      </p:grpSpPr>
      <p:sp>
        <p:nvSpPr>
          <p:cNvPr id="1585" name="Google Shape;1585;p82: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6" name="Google Shape;1586;p8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p83: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3" name="Google Shape;1593;p8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8" name="Shape 1598"/>
        <p:cNvGrpSpPr/>
        <p:nvPr/>
      </p:nvGrpSpPr>
      <p:grpSpPr>
        <a:xfrm>
          <a:off x="0" y="0"/>
          <a:ext cx="0" cy="0"/>
          <a:chOff x="0" y="0"/>
          <a:chExt cx="0" cy="0"/>
        </a:xfrm>
      </p:grpSpPr>
      <p:sp>
        <p:nvSpPr>
          <p:cNvPr id="1599" name="Google Shape;1599;p84: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0" name="Google Shape;1600;p8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5" name="Shape 1605"/>
        <p:cNvGrpSpPr/>
        <p:nvPr/>
      </p:nvGrpSpPr>
      <p:grpSpPr>
        <a:xfrm>
          <a:off x="0" y="0"/>
          <a:ext cx="0" cy="0"/>
          <a:chOff x="0" y="0"/>
          <a:chExt cx="0" cy="0"/>
        </a:xfrm>
      </p:grpSpPr>
      <p:sp>
        <p:nvSpPr>
          <p:cNvPr id="1606" name="Google Shape;1606;p85: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7" name="Google Shape;1607;p8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0b2ee2d397_0_932: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3" name="Google Shape;413;g30b2ee2d397_0_932: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2" name="Shape 1612"/>
        <p:cNvGrpSpPr/>
        <p:nvPr/>
      </p:nvGrpSpPr>
      <p:grpSpPr>
        <a:xfrm>
          <a:off x="0" y="0"/>
          <a:ext cx="0" cy="0"/>
          <a:chOff x="0" y="0"/>
          <a:chExt cx="0" cy="0"/>
        </a:xfrm>
      </p:grpSpPr>
      <p:sp>
        <p:nvSpPr>
          <p:cNvPr id="1613" name="Google Shape;1613;p86: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4" name="Google Shape;1614;p8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9" name="Shape 1619"/>
        <p:cNvGrpSpPr/>
        <p:nvPr/>
      </p:nvGrpSpPr>
      <p:grpSpPr>
        <a:xfrm>
          <a:off x="0" y="0"/>
          <a:ext cx="0" cy="0"/>
          <a:chOff x="0" y="0"/>
          <a:chExt cx="0" cy="0"/>
        </a:xfrm>
      </p:grpSpPr>
      <p:sp>
        <p:nvSpPr>
          <p:cNvPr id="1620" name="Google Shape;1620;p87: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1" name="Google Shape;1621;p8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6" name="Shape 1626"/>
        <p:cNvGrpSpPr/>
        <p:nvPr/>
      </p:nvGrpSpPr>
      <p:grpSpPr>
        <a:xfrm>
          <a:off x="0" y="0"/>
          <a:ext cx="0" cy="0"/>
          <a:chOff x="0" y="0"/>
          <a:chExt cx="0" cy="0"/>
        </a:xfrm>
      </p:grpSpPr>
      <p:sp>
        <p:nvSpPr>
          <p:cNvPr id="1627" name="Google Shape;1627;p88: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8" name="Google Shape;1628;p8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4" name="Shape 1634"/>
        <p:cNvGrpSpPr/>
        <p:nvPr/>
      </p:nvGrpSpPr>
      <p:grpSpPr>
        <a:xfrm>
          <a:off x="0" y="0"/>
          <a:ext cx="0" cy="0"/>
          <a:chOff x="0" y="0"/>
          <a:chExt cx="0" cy="0"/>
        </a:xfrm>
      </p:grpSpPr>
      <p:sp>
        <p:nvSpPr>
          <p:cNvPr id="1635" name="Google Shape;1635;p89: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6" name="Google Shape;1636;p8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1" name="Shape 1641"/>
        <p:cNvGrpSpPr/>
        <p:nvPr/>
      </p:nvGrpSpPr>
      <p:grpSpPr>
        <a:xfrm>
          <a:off x="0" y="0"/>
          <a:ext cx="0" cy="0"/>
          <a:chOff x="0" y="0"/>
          <a:chExt cx="0" cy="0"/>
        </a:xfrm>
      </p:grpSpPr>
      <p:sp>
        <p:nvSpPr>
          <p:cNvPr id="1642" name="Google Shape;1642;p91: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3" name="Google Shape;1643;p9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7" name="Shape 1647"/>
        <p:cNvGrpSpPr/>
        <p:nvPr/>
      </p:nvGrpSpPr>
      <p:grpSpPr>
        <a:xfrm>
          <a:off x="0" y="0"/>
          <a:ext cx="0" cy="0"/>
          <a:chOff x="0" y="0"/>
          <a:chExt cx="0" cy="0"/>
        </a:xfrm>
      </p:grpSpPr>
      <p:sp>
        <p:nvSpPr>
          <p:cNvPr id="1648" name="Google Shape;1648;p90: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9" name="Google Shape;1649;p9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4" name="Shape 1654"/>
        <p:cNvGrpSpPr/>
        <p:nvPr/>
      </p:nvGrpSpPr>
      <p:grpSpPr>
        <a:xfrm>
          <a:off x="0" y="0"/>
          <a:ext cx="0" cy="0"/>
          <a:chOff x="0" y="0"/>
          <a:chExt cx="0" cy="0"/>
        </a:xfrm>
      </p:grpSpPr>
      <p:sp>
        <p:nvSpPr>
          <p:cNvPr id="1655" name="Google Shape;1655;g30c50e85ee0_0_3501: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6" name="Google Shape;1656;g30c50e85ee0_0_3501: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2" name="Shape 1662"/>
        <p:cNvGrpSpPr/>
        <p:nvPr/>
      </p:nvGrpSpPr>
      <p:grpSpPr>
        <a:xfrm>
          <a:off x="0" y="0"/>
          <a:ext cx="0" cy="0"/>
          <a:chOff x="0" y="0"/>
          <a:chExt cx="0" cy="0"/>
        </a:xfrm>
      </p:grpSpPr>
      <p:sp>
        <p:nvSpPr>
          <p:cNvPr id="1663" name="Google Shape;1663;g30c50e85ee0_0_3508: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4" name="Google Shape;1664;g30c50e85ee0_0_3508: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0" name="Shape 1670"/>
        <p:cNvGrpSpPr/>
        <p:nvPr/>
      </p:nvGrpSpPr>
      <p:grpSpPr>
        <a:xfrm>
          <a:off x="0" y="0"/>
          <a:ext cx="0" cy="0"/>
          <a:chOff x="0" y="0"/>
          <a:chExt cx="0" cy="0"/>
        </a:xfrm>
      </p:grpSpPr>
      <p:sp>
        <p:nvSpPr>
          <p:cNvPr id="1671" name="Google Shape;1671;g30c50e85ee0_0_3515: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2" name="Google Shape;1672;g30c50e85ee0_0_3515: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8" name="Shape 1678"/>
        <p:cNvGrpSpPr/>
        <p:nvPr/>
      </p:nvGrpSpPr>
      <p:grpSpPr>
        <a:xfrm>
          <a:off x="0" y="0"/>
          <a:ext cx="0" cy="0"/>
          <a:chOff x="0" y="0"/>
          <a:chExt cx="0" cy="0"/>
        </a:xfrm>
      </p:grpSpPr>
      <p:sp>
        <p:nvSpPr>
          <p:cNvPr id="1679" name="Google Shape;1679;g369a2ab1058_0_10: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0" name="Google Shape;1680;g369a2ab1058_0_10: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0b2ee2d397_0_1041: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0" name="Google Shape;420;g30b2ee2d397_0_1041: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4" name="Shape 1684"/>
        <p:cNvGrpSpPr/>
        <p:nvPr/>
      </p:nvGrpSpPr>
      <p:grpSpPr>
        <a:xfrm>
          <a:off x="0" y="0"/>
          <a:ext cx="0" cy="0"/>
          <a:chOff x="0" y="0"/>
          <a:chExt cx="0" cy="0"/>
        </a:xfrm>
      </p:grpSpPr>
      <p:sp>
        <p:nvSpPr>
          <p:cNvPr id="1685" name="Google Shape;1685;g369a2ab1058_0_25: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6" name="Google Shape;1686;g369a2ab1058_0_25: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0" name="Shape 1690"/>
        <p:cNvGrpSpPr/>
        <p:nvPr/>
      </p:nvGrpSpPr>
      <p:grpSpPr>
        <a:xfrm>
          <a:off x="0" y="0"/>
          <a:ext cx="0" cy="0"/>
          <a:chOff x="0" y="0"/>
          <a:chExt cx="0" cy="0"/>
        </a:xfrm>
      </p:grpSpPr>
      <p:sp>
        <p:nvSpPr>
          <p:cNvPr id="1691" name="Google Shape;1691;g369a2ab1058_0_20: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2" name="Google Shape;1692;g369a2ab1058_0_20: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g369a2ab1058_0_0: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8" name="Google Shape;1698;g369a2ab1058_0_0: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2" name="Shape 1702"/>
        <p:cNvGrpSpPr/>
        <p:nvPr/>
      </p:nvGrpSpPr>
      <p:grpSpPr>
        <a:xfrm>
          <a:off x="0" y="0"/>
          <a:ext cx="0" cy="0"/>
          <a:chOff x="0" y="0"/>
          <a:chExt cx="0" cy="0"/>
        </a:xfrm>
      </p:grpSpPr>
      <p:sp>
        <p:nvSpPr>
          <p:cNvPr id="1703" name="Google Shape;1703;g30c50e85ee0_0_3381:notes"/>
          <p:cNvSpPr txBox="1"/>
          <p:nvPr>
            <p:ph idx="1" type="body"/>
          </p:nvPr>
        </p:nvSpPr>
        <p:spPr>
          <a:xfrm>
            <a:off x="1219756" y="3300516"/>
            <a:ext cx="9752400" cy="27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04" name="Google Shape;1704;g30c50e85ee0_0_3381:notes"/>
          <p:cNvSpPr/>
          <p:nvPr>
            <p:ph idx="2" type="sldImg"/>
          </p:nvPr>
        </p:nvSpPr>
        <p:spPr>
          <a:xfrm>
            <a:off x="1233682" y="856956"/>
            <a:ext cx="9724200" cy="2315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9" name="Shape 1709"/>
        <p:cNvGrpSpPr/>
        <p:nvPr/>
      </p:nvGrpSpPr>
      <p:grpSpPr>
        <a:xfrm>
          <a:off x="0" y="0"/>
          <a:ext cx="0" cy="0"/>
          <a:chOff x="0" y="0"/>
          <a:chExt cx="0" cy="0"/>
        </a:xfrm>
      </p:grpSpPr>
      <p:sp>
        <p:nvSpPr>
          <p:cNvPr id="1710" name="Google Shape;1710;p92: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1" name="Google Shape;1711;p9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5" name="Shape 1715"/>
        <p:cNvGrpSpPr/>
        <p:nvPr/>
      </p:nvGrpSpPr>
      <p:grpSpPr>
        <a:xfrm>
          <a:off x="0" y="0"/>
          <a:ext cx="0" cy="0"/>
          <a:chOff x="0" y="0"/>
          <a:chExt cx="0" cy="0"/>
        </a:xfrm>
      </p:grpSpPr>
      <p:sp>
        <p:nvSpPr>
          <p:cNvPr id="1716" name="Google Shape;1716;g369a2ab1058_0_5: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7" name="Google Shape;1717;g369a2ab1058_0_5: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1" name="Shape 1721"/>
        <p:cNvGrpSpPr/>
        <p:nvPr/>
      </p:nvGrpSpPr>
      <p:grpSpPr>
        <a:xfrm>
          <a:off x="0" y="0"/>
          <a:ext cx="0" cy="0"/>
          <a:chOff x="0" y="0"/>
          <a:chExt cx="0" cy="0"/>
        </a:xfrm>
      </p:grpSpPr>
      <p:sp>
        <p:nvSpPr>
          <p:cNvPr id="1722" name="Google Shape;1722;g37374936293_0_9: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3" name="Google Shape;1723;g37374936293_0_9: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7" name="Shape 1727"/>
        <p:cNvGrpSpPr/>
        <p:nvPr/>
      </p:nvGrpSpPr>
      <p:grpSpPr>
        <a:xfrm>
          <a:off x="0" y="0"/>
          <a:ext cx="0" cy="0"/>
          <a:chOff x="0" y="0"/>
          <a:chExt cx="0" cy="0"/>
        </a:xfrm>
      </p:grpSpPr>
      <p:sp>
        <p:nvSpPr>
          <p:cNvPr id="1728" name="Google Shape;1728;g37374936293_0_4: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9" name="Google Shape;1729;g37374936293_0_4: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3" name="Shape 1733"/>
        <p:cNvGrpSpPr/>
        <p:nvPr/>
      </p:nvGrpSpPr>
      <p:grpSpPr>
        <a:xfrm>
          <a:off x="0" y="0"/>
          <a:ext cx="0" cy="0"/>
          <a:chOff x="0" y="0"/>
          <a:chExt cx="0" cy="0"/>
        </a:xfrm>
      </p:grpSpPr>
      <p:sp>
        <p:nvSpPr>
          <p:cNvPr id="1734" name="Google Shape;1734;g369a2ab1058_0_15: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5" name="Google Shape;1735;g369a2ab1058_0_15: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0b2ee2d397_0_1150:notes"/>
          <p:cNvSpPr txBox="1"/>
          <p:nvPr>
            <p:ph idx="1" type="body"/>
          </p:nvPr>
        </p:nvSpPr>
        <p:spPr>
          <a:xfrm>
            <a:off x="1219187" y="3257542"/>
            <a:ext cx="9753600" cy="308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7" name="Google Shape;427;g30b2ee2d397_0_1150:notes"/>
          <p:cNvSpPr/>
          <p:nvPr>
            <p:ph idx="2" type="sldImg"/>
          </p:nvPr>
        </p:nvSpPr>
        <p:spPr>
          <a:xfrm>
            <a:off x="2032402" y="514346"/>
            <a:ext cx="81279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0b2ee2d397_0_1259:notes"/>
          <p:cNvSpPr txBox="1"/>
          <p:nvPr>
            <p:ph idx="1" type="body"/>
          </p:nvPr>
        </p:nvSpPr>
        <p:spPr>
          <a:xfrm>
            <a:off x="1219187" y="3257542"/>
            <a:ext cx="9753600" cy="308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4" name="Google Shape;434;g30b2ee2d397_0_1259:notes"/>
          <p:cNvSpPr/>
          <p:nvPr>
            <p:ph idx="2" type="sldImg"/>
          </p:nvPr>
        </p:nvSpPr>
        <p:spPr>
          <a:xfrm>
            <a:off x="2032402" y="514346"/>
            <a:ext cx="81279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7623712833_0_4:notes"/>
          <p:cNvSpPr txBox="1"/>
          <p:nvPr>
            <p:ph idx="1" type="body"/>
          </p:nvPr>
        </p:nvSpPr>
        <p:spPr>
          <a:xfrm>
            <a:off x="1219187" y="3257542"/>
            <a:ext cx="97539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g37623712833_0_4:notes"/>
          <p:cNvSpPr/>
          <p:nvPr>
            <p:ph idx="2" type="sldImg"/>
          </p:nvPr>
        </p:nvSpPr>
        <p:spPr>
          <a:xfrm>
            <a:off x="2032402" y="514346"/>
            <a:ext cx="81282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0b2ee2d397_0_1478:notes"/>
          <p:cNvSpPr txBox="1"/>
          <p:nvPr>
            <p:ph idx="1" type="body"/>
          </p:nvPr>
        </p:nvSpPr>
        <p:spPr>
          <a:xfrm>
            <a:off x="1219187" y="3257542"/>
            <a:ext cx="9753600" cy="308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1" name="Google Shape;441;g30b2ee2d397_0_1478:notes"/>
          <p:cNvSpPr/>
          <p:nvPr>
            <p:ph idx="2" type="sldImg"/>
          </p:nvPr>
        </p:nvSpPr>
        <p:spPr>
          <a:xfrm>
            <a:off x="2032402" y="514346"/>
            <a:ext cx="81279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0b2ee2d397_0_1588:notes"/>
          <p:cNvSpPr txBox="1"/>
          <p:nvPr>
            <p:ph idx="1" type="body"/>
          </p:nvPr>
        </p:nvSpPr>
        <p:spPr>
          <a:xfrm>
            <a:off x="1219187" y="3257542"/>
            <a:ext cx="9753600" cy="308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9" name="Google Shape;449;g30b2ee2d397_0_1588:notes"/>
          <p:cNvSpPr/>
          <p:nvPr>
            <p:ph idx="2" type="sldImg"/>
          </p:nvPr>
        </p:nvSpPr>
        <p:spPr>
          <a:xfrm>
            <a:off x="2032402" y="514346"/>
            <a:ext cx="81279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0b2ee2d397_0_1698:notes"/>
          <p:cNvSpPr txBox="1"/>
          <p:nvPr>
            <p:ph idx="1" type="body"/>
          </p:nvPr>
        </p:nvSpPr>
        <p:spPr>
          <a:xfrm>
            <a:off x="1219187" y="3257542"/>
            <a:ext cx="9753600" cy="308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7" name="Google Shape;457;g30b2ee2d397_0_1698:notes"/>
          <p:cNvSpPr/>
          <p:nvPr>
            <p:ph idx="2" type="sldImg"/>
          </p:nvPr>
        </p:nvSpPr>
        <p:spPr>
          <a:xfrm>
            <a:off x="2032402" y="514346"/>
            <a:ext cx="81279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0b2ee2d397_0_1808:notes"/>
          <p:cNvSpPr txBox="1"/>
          <p:nvPr>
            <p:ph idx="1" type="body"/>
          </p:nvPr>
        </p:nvSpPr>
        <p:spPr>
          <a:xfrm>
            <a:off x="1219187" y="3257542"/>
            <a:ext cx="9753600" cy="308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5" name="Google Shape;465;g30b2ee2d397_0_1808:notes"/>
          <p:cNvSpPr/>
          <p:nvPr>
            <p:ph idx="2" type="sldImg"/>
          </p:nvPr>
        </p:nvSpPr>
        <p:spPr>
          <a:xfrm>
            <a:off x="2032402" y="514346"/>
            <a:ext cx="81279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0b2ee2d397_0_1917:notes"/>
          <p:cNvSpPr/>
          <p:nvPr>
            <p:ph idx="2" type="sldImg"/>
          </p:nvPr>
        </p:nvSpPr>
        <p:spPr>
          <a:xfrm>
            <a:off x="677867" y="514350"/>
            <a:ext cx="108372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30b2ee2d397_0_1917:notes"/>
          <p:cNvSpPr txBox="1"/>
          <p:nvPr>
            <p:ph idx="1" type="body"/>
          </p:nvPr>
        </p:nvSpPr>
        <p:spPr>
          <a:xfrm>
            <a:off x="1219200" y="3257550"/>
            <a:ext cx="9753600" cy="308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0b2ee2d397_0_0: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30b2ee2d397_0_0: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9" name="Google Shape;479;g30b2ee2d397_0_0: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0b2ee2d397_0_2026:notes"/>
          <p:cNvSpPr txBox="1"/>
          <p:nvPr>
            <p:ph idx="1" type="body"/>
          </p:nvPr>
        </p:nvSpPr>
        <p:spPr>
          <a:xfrm>
            <a:off x="1219187" y="3257542"/>
            <a:ext cx="9753600" cy="308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6" name="Google Shape;486;g30b2ee2d397_0_2026:notes"/>
          <p:cNvSpPr/>
          <p:nvPr>
            <p:ph idx="2" type="sldImg"/>
          </p:nvPr>
        </p:nvSpPr>
        <p:spPr>
          <a:xfrm>
            <a:off x="2032402" y="514346"/>
            <a:ext cx="81279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0b2ee2d397_0_6: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g30b2ee2d397_0_6: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2" name="Google Shape;502;g30b2ee2d397_0_6: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0c5792a3ab_0_1: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g30c5792a3ab_0_1: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0" name="Google Shape;510;g30c5792a3ab_0_1: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8: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7" name="Google Shape;517;p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76602bec35_0_66:notes"/>
          <p:cNvSpPr txBox="1"/>
          <p:nvPr>
            <p:ph idx="1" type="body"/>
          </p:nvPr>
        </p:nvSpPr>
        <p:spPr>
          <a:xfrm>
            <a:off x="1219187" y="3257542"/>
            <a:ext cx="97539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g376602bec35_0_66:notes"/>
          <p:cNvSpPr/>
          <p:nvPr>
            <p:ph idx="2" type="sldImg"/>
          </p:nvPr>
        </p:nvSpPr>
        <p:spPr>
          <a:xfrm>
            <a:off x="2032402" y="514346"/>
            <a:ext cx="81282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7187198996_0_41: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7187198996_0_41: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6" name="Google Shape;526;g37187198996_0_41: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7187198996_0_0: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7187198996_0_0: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g37187198996_0_0: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7345d028d9_0_0: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37345d028d9_0_0: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g37345d028d9_0_0: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723cab7343_0_0: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3723cab7343_0_0: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g3723cab7343_0_0: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7187198996_0_19: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37187198996_0_19: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g37187198996_0_19: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7187198996_0_25: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37187198996_0_25: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g37187198996_0_25: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7187198996_0_55: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37187198996_0_55: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g37187198996_0_55: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37187198996_0_51: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37187198996_0_51: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g37187198996_0_51: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7187198996_0_65: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37187198996_0_65: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g37187198996_0_65: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7187198996_0_61: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7187198996_0_61: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g37187198996_0_61: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3: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7" name="Google Shape;287;p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7187198996_0_47: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37187198996_0_47: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g37187198996_0_47: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7187198996_0_76: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37187198996_0_76: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g37187198996_0_76: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7187198996_0_72: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37187198996_0_72: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g37187198996_0_72: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7187198996_0_82: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37187198996_0_82: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g37187198996_0_82: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7187198996_0_96: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37187198996_0_96: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g37187198996_0_96: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7187198996_0_92: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37187198996_0_92: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3" name="Google Shape;623;g37187198996_0_92: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7187198996_0_110: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37187198996_0_110: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9" name="Google Shape;629;g37187198996_0_110: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9: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4" name="Google Shape;634;p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10: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2" name="Google Shape;662;p1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11: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0" name="Google Shape;680;p1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4: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p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13: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4" name="Google Shape;714;p1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14: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2" name="Google Shape;732;p1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15: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9" name="Google Shape;739;p1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6" name="Google Shape;74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17: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752" name="Google Shape;752;p17: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18: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760" name="Google Shape;760;p18: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19: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768" name="Google Shape;768;p19: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20: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776" name="Google Shape;776;p20: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21: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783" name="Google Shape;783;p21: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22: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791" name="Google Shape;791;p22: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5: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p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23: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798" name="Google Shape;798;p23: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24: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806" name="Google Shape;806;p24: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25: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813" name="Google Shape;813;p25: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26: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819" name="Google Shape;819;p26: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27: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826" name="Google Shape;826;p27: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28: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833" name="Google Shape;833;p28: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29: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841" name="Google Shape;841;p29: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30: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848" name="Google Shape;848;p30: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31: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856" name="Google Shape;856;p31: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32: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863" name="Google Shape;863;p32: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6: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8" name="Google Shape;308;p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33: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870" name="Google Shape;870;p33: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34: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878" name="Google Shape;878;p34: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35: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885" name="Google Shape;885;p35: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36: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893" name="Google Shape;893;p36: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37: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900" name="Google Shape;900;p37: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38: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907" name="Google Shape;907;p38: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39: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914" name="Google Shape;914;p39: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40: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921" name="Google Shape;921;p40: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41: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929" name="Google Shape;929;p41: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42: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937" name="Google Shape;937;p42: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0b2ee2d397_0_10:notes"/>
          <p:cNvSpPr txBox="1"/>
          <p:nvPr>
            <p:ph idx="1" type="body"/>
          </p:nvPr>
        </p:nvSpPr>
        <p:spPr>
          <a:xfrm>
            <a:off x="1219187" y="3257542"/>
            <a:ext cx="9753600" cy="308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5" name="Google Shape;315;g30b2ee2d397_0_10:notes"/>
          <p:cNvSpPr/>
          <p:nvPr>
            <p:ph idx="2" type="sldImg"/>
          </p:nvPr>
        </p:nvSpPr>
        <p:spPr>
          <a:xfrm>
            <a:off x="2032402" y="514346"/>
            <a:ext cx="81279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43: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944" name="Google Shape;944;p43: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44: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951" name="Google Shape;951;p44: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p45: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960" name="Google Shape;960;p45: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46: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967" name="Google Shape;967;p46: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p47: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978" name="Google Shape;978;p47: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48: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985" name="Google Shape;985;p48: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49: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995" name="Google Shape;995;p49: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p50: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003" name="Google Shape;1003;p50: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p51: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011" name="Google Shape;1011;p51: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p52: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018" name="Google Shape;1018;p52: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0b2ee2d397_0_134:notes"/>
          <p:cNvSpPr txBox="1"/>
          <p:nvPr>
            <p:ph idx="1" type="body"/>
          </p:nvPr>
        </p:nvSpPr>
        <p:spPr>
          <a:xfrm>
            <a:off x="1219187" y="3257542"/>
            <a:ext cx="9753600" cy="308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6" name="Google Shape;336;g30b2ee2d397_0_134:notes"/>
          <p:cNvSpPr/>
          <p:nvPr>
            <p:ph idx="2" type="sldImg"/>
          </p:nvPr>
        </p:nvSpPr>
        <p:spPr>
          <a:xfrm>
            <a:off x="2032402" y="514346"/>
            <a:ext cx="81279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p53: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028" name="Google Shape;1028;p53: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p54: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036" name="Google Shape;1036;p54: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p55:notes"/>
          <p:cNvSpPr txBox="1"/>
          <p:nvPr>
            <p:ph idx="1" type="body"/>
          </p:nvPr>
        </p:nvSpPr>
        <p:spPr>
          <a:xfrm>
            <a:off x="685793" y="4343389"/>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044" name="Google Shape;1044;p55:notes"/>
          <p:cNvSpPr/>
          <p:nvPr>
            <p:ph idx="2" type="sldImg"/>
          </p:nvPr>
        </p:nvSpPr>
        <p:spPr>
          <a:xfrm>
            <a:off x="1143226" y="685794"/>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30c50e85ee0_0_14:notes"/>
          <p:cNvSpPr txBox="1"/>
          <p:nvPr>
            <p:ph idx="1" type="body"/>
          </p:nvPr>
        </p:nvSpPr>
        <p:spPr>
          <a:xfrm>
            <a:off x="1219187" y="3257542"/>
            <a:ext cx="9753600" cy="308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3" name="Google Shape;1053;g30c50e85ee0_0_14:notes"/>
          <p:cNvSpPr/>
          <p:nvPr>
            <p:ph idx="2" type="sldImg"/>
          </p:nvPr>
        </p:nvSpPr>
        <p:spPr>
          <a:xfrm>
            <a:off x="2032402" y="514346"/>
            <a:ext cx="81279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30c50e85ee0_0_129: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 will be starting this mornings training with discussing communication. Then we will be breaking out into two separate rooms, Secretary/Treasurers and Visitor Hosts</a:t>
            </a:r>
            <a:endParaRPr/>
          </a:p>
        </p:txBody>
      </p:sp>
      <p:sp>
        <p:nvSpPr>
          <p:cNvPr id="1061" name="Google Shape;1061;g30c50e85ee0_0_129: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30c50e85ee0_0_248:notes"/>
          <p:cNvSpPr txBox="1"/>
          <p:nvPr>
            <p:ph idx="1" type="body"/>
          </p:nvPr>
        </p:nvSpPr>
        <p:spPr>
          <a:xfrm>
            <a:off x="1219200" y="3300413"/>
            <a:ext cx="9753600" cy="27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71" name="Google Shape;1071;g30c50e85ee0_0_248:notes"/>
          <p:cNvSpPr/>
          <p:nvPr>
            <p:ph idx="2" type="sldImg"/>
          </p:nvPr>
        </p:nvSpPr>
        <p:spPr>
          <a:xfrm>
            <a:off x="1219200" y="857250"/>
            <a:ext cx="9753600" cy="2314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30c50e85ee0_0_368:notes"/>
          <p:cNvSpPr txBox="1"/>
          <p:nvPr>
            <p:ph idx="1" type="body"/>
          </p:nvPr>
        </p:nvSpPr>
        <p:spPr>
          <a:xfrm>
            <a:off x="1219187" y="3257542"/>
            <a:ext cx="9753600" cy="308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6" name="Google Shape;1086;g30c50e85ee0_0_368:notes"/>
          <p:cNvSpPr/>
          <p:nvPr>
            <p:ph idx="2" type="sldImg"/>
          </p:nvPr>
        </p:nvSpPr>
        <p:spPr>
          <a:xfrm>
            <a:off x="2032402" y="514346"/>
            <a:ext cx="81279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g30c50e85ee0_0_477:notes"/>
          <p:cNvSpPr txBox="1"/>
          <p:nvPr>
            <p:ph idx="1" type="body"/>
          </p:nvPr>
        </p:nvSpPr>
        <p:spPr>
          <a:xfrm>
            <a:off x="1219187" y="3257542"/>
            <a:ext cx="9753600" cy="308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4" name="Google Shape;1094;g30c50e85ee0_0_477:notes"/>
          <p:cNvSpPr/>
          <p:nvPr>
            <p:ph idx="2" type="sldImg"/>
          </p:nvPr>
        </p:nvSpPr>
        <p:spPr>
          <a:xfrm>
            <a:off x="2032402" y="514346"/>
            <a:ext cx="81279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30c50e85ee0_0_586:notes"/>
          <p:cNvSpPr txBox="1"/>
          <p:nvPr>
            <p:ph idx="1" type="body"/>
          </p:nvPr>
        </p:nvSpPr>
        <p:spPr>
          <a:xfrm>
            <a:off x="1219187" y="3257542"/>
            <a:ext cx="9753600" cy="308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2" name="Google Shape;1102;g30c50e85ee0_0_586:notes"/>
          <p:cNvSpPr/>
          <p:nvPr>
            <p:ph idx="2" type="sldImg"/>
          </p:nvPr>
        </p:nvSpPr>
        <p:spPr>
          <a:xfrm>
            <a:off x="2032402" y="514346"/>
            <a:ext cx="81279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30c50e85ee0_0_695:notes"/>
          <p:cNvSpPr txBox="1"/>
          <p:nvPr>
            <p:ph idx="1" type="body"/>
          </p:nvPr>
        </p:nvSpPr>
        <p:spPr>
          <a:xfrm>
            <a:off x="1219187" y="3257542"/>
            <a:ext cx="9753600" cy="308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0" name="Google Shape;1110;g30c50e85ee0_0_695:notes"/>
          <p:cNvSpPr/>
          <p:nvPr>
            <p:ph idx="2" type="sldImg"/>
          </p:nvPr>
        </p:nvSpPr>
        <p:spPr>
          <a:xfrm>
            <a:off x="2032402" y="514346"/>
            <a:ext cx="81279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10.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6" name="Shape 16"/>
        <p:cNvGrpSpPr/>
        <p:nvPr/>
      </p:nvGrpSpPr>
      <p:grpSpPr>
        <a:xfrm>
          <a:off x="0" y="0"/>
          <a:ext cx="0" cy="0"/>
          <a:chOff x="0" y="0"/>
          <a:chExt cx="0" cy="0"/>
        </a:xfrm>
      </p:grpSpPr>
      <p:sp>
        <p:nvSpPr>
          <p:cNvPr id="17" name="Google Shape;17;p94"/>
          <p:cNvSpPr txBox="1"/>
          <p:nvPr>
            <p:ph idx="11" type="ftr"/>
          </p:nvPr>
        </p:nvSpPr>
        <p:spPr>
          <a:xfrm>
            <a:off x="498982" y="6197555"/>
            <a:ext cx="1470660" cy="33400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1100">
                <a:solidFill>
                  <a:srgbClr val="64666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94"/>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94"/>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61" name="Shape 61"/>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62" name="Shape 62"/>
        <p:cNvGrpSpPr/>
        <p:nvPr/>
      </p:nvGrpSpPr>
      <p:grpSpPr>
        <a:xfrm>
          <a:off x="0" y="0"/>
          <a:ext cx="0" cy="0"/>
          <a:chOff x="0" y="0"/>
          <a:chExt cx="0" cy="0"/>
        </a:xfrm>
      </p:grpSpPr>
      <p:sp>
        <p:nvSpPr>
          <p:cNvPr id="63" name="Google Shape;63;p100"/>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 name="Google Shape;64;p100"/>
          <p:cNvSpPr txBox="1"/>
          <p:nvPr>
            <p:ph idx="1" type="subTitle"/>
          </p:nvPr>
        </p:nvSpPr>
        <p:spPr>
          <a:xfrm>
            <a:off x="564840" y="1062720"/>
            <a:ext cx="11169200" cy="45192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65" name="Shape 65"/>
        <p:cNvGrpSpPr/>
        <p:nvPr/>
      </p:nvGrpSpPr>
      <p:grpSpPr>
        <a:xfrm>
          <a:off x="0" y="0"/>
          <a:ext cx="0" cy="0"/>
          <a:chOff x="0" y="0"/>
          <a:chExt cx="0" cy="0"/>
        </a:xfrm>
      </p:grpSpPr>
      <p:sp>
        <p:nvSpPr>
          <p:cNvPr id="66" name="Google Shape;66;p101"/>
          <p:cNvSpPr txBox="1"/>
          <p:nvPr>
            <p:ph idx="1" type="subTitle"/>
          </p:nvPr>
        </p:nvSpPr>
        <p:spPr>
          <a:xfrm>
            <a:off x="565560" y="6480"/>
            <a:ext cx="11168800" cy="4895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67" name="Shape 67"/>
        <p:cNvGrpSpPr/>
        <p:nvPr/>
      </p:nvGrpSpPr>
      <p:grpSpPr>
        <a:xfrm>
          <a:off x="0" y="0"/>
          <a:ext cx="0" cy="0"/>
          <a:chOff x="0" y="0"/>
          <a:chExt cx="0" cy="0"/>
        </a:xfrm>
      </p:grpSpPr>
      <p:sp>
        <p:nvSpPr>
          <p:cNvPr id="68" name="Google Shape;68;p102"/>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9" name="Google Shape;69;p102"/>
          <p:cNvSpPr txBox="1"/>
          <p:nvPr>
            <p:ph idx="1" type="body"/>
          </p:nvPr>
        </p:nvSpPr>
        <p:spPr>
          <a:xfrm>
            <a:off x="564840" y="1062720"/>
            <a:ext cx="11169200" cy="451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70" name="Shape 70"/>
        <p:cNvGrpSpPr/>
        <p:nvPr/>
      </p:nvGrpSpPr>
      <p:grpSpPr>
        <a:xfrm>
          <a:off x="0" y="0"/>
          <a:ext cx="0" cy="0"/>
          <a:chOff x="0" y="0"/>
          <a:chExt cx="0" cy="0"/>
        </a:xfrm>
      </p:grpSpPr>
      <p:sp>
        <p:nvSpPr>
          <p:cNvPr id="71" name="Google Shape;71;g30c50e85ee0_0_242"/>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marR="0" algn="ctr">
              <a:lnSpc>
                <a:spcPct val="90000"/>
              </a:lnSpc>
              <a:spcBef>
                <a:spcPts val="0"/>
              </a:spcBef>
              <a:spcAft>
                <a:spcPts val="0"/>
              </a:spcAft>
              <a:buClr>
                <a:schemeClr val="dk1"/>
              </a:buClr>
              <a:buSzPts val="6000"/>
              <a:buFont typeface="Calibri"/>
              <a:buNone/>
              <a:defRPr b="0" i="0" sz="60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72" name="Google Shape;72;g30c50e85ee0_0_242"/>
          <p:cNvSpPr txBox="1"/>
          <p:nvPr>
            <p:ph idx="1" type="subTitle"/>
          </p:nvPr>
        </p:nvSpPr>
        <p:spPr>
          <a:xfrm>
            <a:off x="1524000" y="3602037"/>
            <a:ext cx="9144000" cy="1655700"/>
          </a:xfrm>
          <a:prstGeom prst="rect">
            <a:avLst/>
          </a:prstGeom>
          <a:noFill/>
          <a:ln>
            <a:noFill/>
          </a:ln>
        </p:spPr>
        <p:txBody>
          <a:bodyPr anchorCtr="0" anchor="t" bIns="45700" lIns="91425" spcFirstLastPara="1" rIns="91425" wrap="square" tIns="45700">
            <a:normAutofit/>
          </a:bodyPr>
          <a:lstStyle>
            <a:lvl1pPr lvl="0" marR="0" algn="ctr">
              <a:lnSpc>
                <a:spcPct val="90000"/>
              </a:lnSpc>
              <a:spcBef>
                <a:spcPts val="1100"/>
              </a:spcBef>
              <a:spcAft>
                <a:spcPts val="0"/>
              </a:spcAft>
              <a:buClr>
                <a:schemeClr val="dk1"/>
              </a:buClr>
              <a:buSzPts val="2400"/>
              <a:buFont typeface="Arial"/>
              <a:buNone/>
              <a:defRPr b="0" i="0" sz="2400" u="none" cap="none" strike="noStrike">
                <a:solidFill>
                  <a:srgbClr val="000000"/>
                </a:solidFill>
                <a:latin typeface="Arial"/>
                <a:ea typeface="Arial"/>
                <a:cs typeface="Arial"/>
                <a:sym typeface="Arial"/>
              </a:defRPr>
            </a:lvl1pPr>
            <a:lvl2pPr lvl="1" marR="0" algn="ctr">
              <a:lnSpc>
                <a:spcPct val="90000"/>
              </a:lnSpc>
              <a:spcBef>
                <a:spcPts val="500"/>
              </a:spcBef>
              <a:spcAft>
                <a:spcPts val="0"/>
              </a:spcAft>
              <a:buClr>
                <a:schemeClr val="dk1"/>
              </a:buClr>
              <a:buSzPts val="2000"/>
              <a:buFont typeface="Arial"/>
              <a:buNone/>
              <a:defRPr b="0" i="0" sz="2000" u="none" cap="none" strike="noStrike">
                <a:solidFill>
                  <a:srgbClr val="000000"/>
                </a:solidFill>
                <a:latin typeface="Arial"/>
                <a:ea typeface="Arial"/>
                <a:cs typeface="Arial"/>
                <a:sym typeface="Arial"/>
              </a:defRPr>
            </a:lvl2pPr>
            <a:lvl3pPr lvl="2" marR="0" algn="ctr">
              <a:lnSpc>
                <a:spcPct val="90000"/>
              </a:lnSpc>
              <a:spcBef>
                <a:spcPts val="500"/>
              </a:spcBef>
              <a:spcAft>
                <a:spcPts val="0"/>
              </a:spcAft>
              <a:buClr>
                <a:schemeClr val="dk1"/>
              </a:buClr>
              <a:buSzPts val="1900"/>
              <a:buFont typeface="Arial"/>
              <a:buNone/>
              <a:defRPr b="0" i="0" sz="1900" u="none" cap="none" strike="noStrike">
                <a:solidFill>
                  <a:srgbClr val="000000"/>
                </a:solidFill>
                <a:latin typeface="Arial"/>
                <a:ea typeface="Arial"/>
                <a:cs typeface="Arial"/>
                <a:sym typeface="Arial"/>
              </a:defRPr>
            </a:lvl3pPr>
            <a:lvl4pPr lvl="3" marR="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4pPr>
            <a:lvl5pPr lvl="4" marR="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5pPr>
            <a:lvl6pPr lvl="5" marR="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6pPr>
            <a:lvl7pPr lvl="6" marR="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7pPr>
            <a:lvl8pPr lvl="7" marR="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8pPr>
            <a:lvl9pPr lvl="8" marR="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73" name="Google Shape;73;g30c50e85ee0_0_242"/>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74" name="Google Shape;74;g30c50e85ee0_0_242"/>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75" name="Google Shape;75;g30c50e85ee0_0_242"/>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2">
  <p:cSld name="Title and Content_1_2">
    <p:spTree>
      <p:nvGrpSpPr>
        <p:cNvPr id="76" name="Shape 76"/>
        <p:cNvGrpSpPr/>
        <p:nvPr/>
      </p:nvGrpSpPr>
      <p:grpSpPr>
        <a:xfrm>
          <a:off x="0" y="0"/>
          <a:ext cx="0" cy="0"/>
          <a:chOff x="0" y="0"/>
          <a:chExt cx="0" cy="0"/>
        </a:xfrm>
      </p:grpSpPr>
      <p:sp>
        <p:nvSpPr>
          <p:cNvPr id="77" name="Google Shape;77;g30c50e85ee0_0_365"/>
          <p:cNvSpPr txBox="1"/>
          <p:nvPr>
            <p:ph idx="12" type="sldNum"/>
          </p:nvPr>
        </p:nvSpPr>
        <p:spPr>
          <a:xfrm>
            <a:off x="11537576" y="6356350"/>
            <a:ext cx="578100" cy="365100"/>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78" name="Google Shape;78;g30c50e85ee0_0_365"/>
          <p:cNvSpPr txBox="1"/>
          <p:nvPr>
            <p:ph idx="11" type="ftr"/>
          </p:nvPr>
        </p:nvSpPr>
        <p:spPr>
          <a:xfrm>
            <a:off x="1183341" y="6356350"/>
            <a:ext cx="84717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9" name="Shape 79"/>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1">
    <p:spTree>
      <p:nvGrpSpPr>
        <p:cNvPr id="80" name="Shape 80"/>
        <p:cNvGrpSpPr/>
        <p:nvPr/>
      </p:nvGrpSpPr>
      <p:grpSpPr>
        <a:xfrm>
          <a:off x="0" y="0"/>
          <a:ext cx="0" cy="0"/>
          <a:chOff x="0" y="0"/>
          <a:chExt cx="0" cy="0"/>
        </a:xfrm>
      </p:grpSpPr>
      <p:sp>
        <p:nvSpPr>
          <p:cNvPr id="81" name="Google Shape;81;g30c50e85ee0_0_247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2" name="Google Shape;82;g30c50e85ee0_0_2473"/>
          <p:cNvSpPr txBox="1"/>
          <p:nvPr>
            <p:ph idx="1" type="subTitle"/>
          </p:nvPr>
        </p:nvSpPr>
        <p:spPr>
          <a:xfrm>
            <a:off x="1524000" y="3602037"/>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3" name="Google Shape;83;g30c50e85ee0_0_2473"/>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84" name="Google Shape;84;g30c50e85ee0_0_2473"/>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85" name="Google Shape;85;g30c50e85ee0_0_2473"/>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86" name="Shape 86"/>
        <p:cNvGrpSpPr/>
        <p:nvPr/>
      </p:nvGrpSpPr>
      <p:grpSpPr>
        <a:xfrm>
          <a:off x="0" y="0"/>
          <a:ext cx="0" cy="0"/>
          <a:chOff x="0" y="0"/>
          <a:chExt cx="0" cy="0"/>
        </a:xfrm>
      </p:grpSpPr>
      <p:sp>
        <p:nvSpPr>
          <p:cNvPr id="87" name="Google Shape;87;p118"/>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8" name="Google Shape;88;p118"/>
          <p:cNvSpPr txBox="1"/>
          <p:nvPr>
            <p:ph idx="1" type="body"/>
          </p:nvPr>
        </p:nvSpPr>
        <p:spPr>
          <a:xfrm>
            <a:off x="564840" y="1062720"/>
            <a:ext cx="5450400" cy="451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89" name="Google Shape;89;p118"/>
          <p:cNvSpPr txBox="1"/>
          <p:nvPr>
            <p:ph idx="2" type="body"/>
          </p:nvPr>
        </p:nvSpPr>
        <p:spPr>
          <a:xfrm>
            <a:off x="6288120" y="1062720"/>
            <a:ext cx="5450400" cy="451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19"/>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0" name="Shape 20"/>
        <p:cNvGrpSpPr/>
        <p:nvPr/>
      </p:nvGrpSpPr>
      <p:grpSpPr>
        <a:xfrm>
          <a:off x="0" y="0"/>
          <a:ext cx="0" cy="0"/>
          <a:chOff x="0" y="0"/>
          <a:chExt cx="0" cy="0"/>
        </a:xfrm>
      </p:grpSpPr>
      <p:sp>
        <p:nvSpPr>
          <p:cNvPr id="21" name="Google Shape;21;p95"/>
          <p:cNvSpPr txBox="1"/>
          <p:nvPr>
            <p:ph type="title"/>
          </p:nvPr>
        </p:nvSpPr>
        <p:spPr>
          <a:xfrm>
            <a:off x="794803" y="-18195"/>
            <a:ext cx="10602392" cy="134579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4400">
                <a:solidFill>
                  <a:srgbClr val="C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95"/>
          <p:cNvSpPr txBox="1"/>
          <p:nvPr>
            <p:ph idx="1" type="body"/>
          </p:nvPr>
        </p:nvSpPr>
        <p:spPr>
          <a:xfrm>
            <a:off x="1764103" y="1278982"/>
            <a:ext cx="8782685" cy="41275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b="0" i="0" sz="2000">
                <a:solidFill>
                  <a:schemeClr val="dk1"/>
                </a:solidFill>
                <a:latin typeface="Arial"/>
                <a:ea typeface="Arial"/>
                <a:cs typeface="Arial"/>
                <a:sym typeface="Aria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3" name="Google Shape;23;p95"/>
          <p:cNvSpPr txBox="1"/>
          <p:nvPr>
            <p:ph idx="11" type="ftr"/>
          </p:nvPr>
        </p:nvSpPr>
        <p:spPr>
          <a:xfrm>
            <a:off x="498982" y="6197555"/>
            <a:ext cx="1470660" cy="33400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1100">
                <a:solidFill>
                  <a:srgbClr val="64666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95"/>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95"/>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92" name="Shape 92"/>
        <p:cNvGrpSpPr/>
        <p:nvPr/>
      </p:nvGrpSpPr>
      <p:grpSpPr>
        <a:xfrm>
          <a:off x="0" y="0"/>
          <a:ext cx="0" cy="0"/>
          <a:chOff x="0" y="0"/>
          <a:chExt cx="0" cy="0"/>
        </a:xfrm>
      </p:grpSpPr>
      <p:sp>
        <p:nvSpPr>
          <p:cNvPr id="93" name="Google Shape;93;p120"/>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4" name="Google Shape;94;p120"/>
          <p:cNvSpPr txBox="1"/>
          <p:nvPr>
            <p:ph idx="1" type="body"/>
          </p:nvPr>
        </p:nvSpPr>
        <p:spPr>
          <a:xfrm>
            <a:off x="564840" y="1062720"/>
            <a:ext cx="5450400" cy="215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95" name="Google Shape;95;p120"/>
          <p:cNvSpPr txBox="1"/>
          <p:nvPr>
            <p:ph idx="2" type="body"/>
          </p:nvPr>
        </p:nvSpPr>
        <p:spPr>
          <a:xfrm>
            <a:off x="6288120" y="1062720"/>
            <a:ext cx="5450400" cy="451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96" name="Google Shape;96;p120"/>
          <p:cNvSpPr txBox="1"/>
          <p:nvPr>
            <p:ph idx="3" type="body"/>
          </p:nvPr>
        </p:nvSpPr>
        <p:spPr>
          <a:xfrm>
            <a:off x="564840" y="3423240"/>
            <a:ext cx="5450400" cy="215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97" name="Shape 97"/>
        <p:cNvGrpSpPr/>
        <p:nvPr/>
      </p:nvGrpSpPr>
      <p:grpSpPr>
        <a:xfrm>
          <a:off x="0" y="0"/>
          <a:ext cx="0" cy="0"/>
          <a:chOff x="0" y="0"/>
          <a:chExt cx="0" cy="0"/>
        </a:xfrm>
      </p:grpSpPr>
      <p:sp>
        <p:nvSpPr>
          <p:cNvPr id="98" name="Google Shape;98;p121"/>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9" name="Google Shape;99;p121"/>
          <p:cNvSpPr txBox="1"/>
          <p:nvPr>
            <p:ph idx="1" type="body"/>
          </p:nvPr>
        </p:nvSpPr>
        <p:spPr>
          <a:xfrm>
            <a:off x="564840" y="1062720"/>
            <a:ext cx="5450400" cy="451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00" name="Google Shape;100;p121"/>
          <p:cNvSpPr txBox="1"/>
          <p:nvPr>
            <p:ph idx="2" type="body"/>
          </p:nvPr>
        </p:nvSpPr>
        <p:spPr>
          <a:xfrm>
            <a:off x="6288120" y="1062720"/>
            <a:ext cx="5450400" cy="215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01" name="Google Shape;101;p121"/>
          <p:cNvSpPr txBox="1"/>
          <p:nvPr>
            <p:ph idx="3" type="body"/>
          </p:nvPr>
        </p:nvSpPr>
        <p:spPr>
          <a:xfrm>
            <a:off x="6288120" y="3423240"/>
            <a:ext cx="5450400" cy="215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02" name="Shape 102"/>
        <p:cNvGrpSpPr/>
        <p:nvPr/>
      </p:nvGrpSpPr>
      <p:grpSpPr>
        <a:xfrm>
          <a:off x="0" y="0"/>
          <a:ext cx="0" cy="0"/>
          <a:chOff x="0" y="0"/>
          <a:chExt cx="0" cy="0"/>
        </a:xfrm>
      </p:grpSpPr>
      <p:sp>
        <p:nvSpPr>
          <p:cNvPr id="103" name="Google Shape;103;p122"/>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4" name="Google Shape;104;p122"/>
          <p:cNvSpPr txBox="1"/>
          <p:nvPr>
            <p:ph idx="1" type="body"/>
          </p:nvPr>
        </p:nvSpPr>
        <p:spPr>
          <a:xfrm>
            <a:off x="564840" y="1062720"/>
            <a:ext cx="5450400" cy="215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05" name="Google Shape;105;p122"/>
          <p:cNvSpPr txBox="1"/>
          <p:nvPr>
            <p:ph idx="2" type="body"/>
          </p:nvPr>
        </p:nvSpPr>
        <p:spPr>
          <a:xfrm>
            <a:off x="6288120" y="1062720"/>
            <a:ext cx="5450400" cy="215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06" name="Google Shape;106;p122"/>
          <p:cNvSpPr txBox="1"/>
          <p:nvPr>
            <p:ph idx="3" type="body"/>
          </p:nvPr>
        </p:nvSpPr>
        <p:spPr>
          <a:xfrm>
            <a:off x="564840" y="3423240"/>
            <a:ext cx="11169200" cy="215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07" name="Shape 107"/>
        <p:cNvGrpSpPr/>
        <p:nvPr/>
      </p:nvGrpSpPr>
      <p:grpSpPr>
        <a:xfrm>
          <a:off x="0" y="0"/>
          <a:ext cx="0" cy="0"/>
          <a:chOff x="0" y="0"/>
          <a:chExt cx="0" cy="0"/>
        </a:xfrm>
      </p:grpSpPr>
      <p:sp>
        <p:nvSpPr>
          <p:cNvPr id="108" name="Google Shape;108;p123"/>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9" name="Google Shape;109;p123"/>
          <p:cNvSpPr txBox="1"/>
          <p:nvPr>
            <p:ph idx="1" type="body"/>
          </p:nvPr>
        </p:nvSpPr>
        <p:spPr>
          <a:xfrm>
            <a:off x="564840" y="1062720"/>
            <a:ext cx="11169200" cy="215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10" name="Google Shape;110;p123"/>
          <p:cNvSpPr txBox="1"/>
          <p:nvPr>
            <p:ph idx="2" type="body"/>
          </p:nvPr>
        </p:nvSpPr>
        <p:spPr>
          <a:xfrm>
            <a:off x="564840" y="3423240"/>
            <a:ext cx="11169200" cy="215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11" name="Shape 111"/>
        <p:cNvGrpSpPr/>
        <p:nvPr/>
      </p:nvGrpSpPr>
      <p:grpSpPr>
        <a:xfrm>
          <a:off x="0" y="0"/>
          <a:ext cx="0" cy="0"/>
          <a:chOff x="0" y="0"/>
          <a:chExt cx="0" cy="0"/>
        </a:xfrm>
      </p:grpSpPr>
      <p:sp>
        <p:nvSpPr>
          <p:cNvPr id="112" name="Google Shape;112;p124"/>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3" name="Google Shape;113;p124"/>
          <p:cNvSpPr txBox="1"/>
          <p:nvPr>
            <p:ph idx="1" type="body"/>
          </p:nvPr>
        </p:nvSpPr>
        <p:spPr>
          <a:xfrm>
            <a:off x="564840" y="1062720"/>
            <a:ext cx="5450400" cy="215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14" name="Google Shape;114;p124"/>
          <p:cNvSpPr txBox="1"/>
          <p:nvPr>
            <p:ph idx="2" type="body"/>
          </p:nvPr>
        </p:nvSpPr>
        <p:spPr>
          <a:xfrm>
            <a:off x="6288120" y="1062720"/>
            <a:ext cx="5450400" cy="215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15" name="Google Shape;115;p124"/>
          <p:cNvSpPr txBox="1"/>
          <p:nvPr>
            <p:ph idx="3" type="body"/>
          </p:nvPr>
        </p:nvSpPr>
        <p:spPr>
          <a:xfrm>
            <a:off x="564840" y="3423240"/>
            <a:ext cx="5450400" cy="215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16" name="Google Shape;116;p124"/>
          <p:cNvSpPr txBox="1"/>
          <p:nvPr>
            <p:ph idx="4" type="body"/>
          </p:nvPr>
        </p:nvSpPr>
        <p:spPr>
          <a:xfrm>
            <a:off x="6288120" y="3423240"/>
            <a:ext cx="5450400" cy="215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17" name="Shape 117"/>
        <p:cNvGrpSpPr/>
        <p:nvPr/>
      </p:nvGrpSpPr>
      <p:grpSpPr>
        <a:xfrm>
          <a:off x="0" y="0"/>
          <a:ext cx="0" cy="0"/>
          <a:chOff x="0" y="0"/>
          <a:chExt cx="0" cy="0"/>
        </a:xfrm>
      </p:grpSpPr>
      <p:sp>
        <p:nvSpPr>
          <p:cNvPr id="118" name="Google Shape;118;p125"/>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9" name="Google Shape;119;p125"/>
          <p:cNvSpPr txBox="1"/>
          <p:nvPr>
            <p:ph idx="1" type="body"/>
          </p:nvPr>
        </p:nvSpPr>
        <p:spPr>
          <a:xfrm>
            <a:off x="564840" y="1062720"/>
            <a:ext cx="3596400" cy="215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20" name="Google Shape;120;p125"/>
          <p:cNvSpPr txBox="1"/>
          <p:nvPr>
            <p:ph idx="2" type="body"/>
          </p:nvPr>
        </p:nvSpPr>
        <p:spPr>
          <a:xfrm>
            <a:off x="4341600" y="1062720"/>
            <a:ext cx="3596400" cy="215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21" name="Google Shape;121;p125"/>
          <p:cNvSpPr txBox="1"/>
          <p:nvPr>
            <p:ph idx="3" type="body"/>
          </p:nvPr>
        </p:nvSpPr>
        <p:spPr>
          <a:xfrm>
            <a:off x="8118000" y="1062720"/>
            <a:ext cx="3596400" cy="215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22" name="Google Shape;122;p125"/>
          <p:cNvSpPr txBox="1"/>
          <p:nvPr>
            <p:ph idx="4" type="body"/>
          </p:nvPr>
        </p:nvSpPr>
        <p:spPr>
          <a:xfrm>
            <a:off x="564840" y="3423240"/>
            <a:ext cx="3596400" cy="215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23" name="Google Shape;123;p125"/>
          <p:cNvSpPr txBox="1"/>
          <p:nvPr>
            <p:ph idx="5" type="body"/>
          </p:nvPr>
        </p:nvSpPr>
        <p:spPr>
          <a:xfrm>
            <a:off x="4341600" y="3423240"/>
            <a:ext cx="3596400" cy="215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24" name="Google Shape;124;p125"/>
          <p:cNvSpPr txBox="1"/>
          <p:nvPr>
            <p:ph idx="6" type="body"/>
          </p:nvPr>
        </p:nvSpPr>
        <p:spPr>
          <a:xfrm>
            <a:off x="8118000" y="3423240"/>
            <a:ext cx="3596400" cy="215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_1_3">
    <p:spTree>
      <p:nvGrpSpPr>
        <p:cNvPr id="125" name="Shape 125"/>
        <p:cNvGrpSpPr/>
        <p:nvPr/>
      </p:nvGrpSpPr>
      <p:grpSpPr>
        <a:xfrm>
          <a:off x="0" y="0"/>
          <a:ext cx="0" cy="0"/>
          <a:chOff x="0" y="0"/>
          <a:chExt cx="0" cy="0"/>
        </a:xfrm>
      </p:grpSpPr>
      <p:sp>
        <p:nvSpPr>
          <p:cNvPr id="126" name="Google Shape;126;g30c5792a3ab_0_231"/>
          <p:cNvSpPr txBox="1"/>
          <p:nvPr>
            <p:ph type="title"/>
          </p:nvPr>
        </p:nvSpPr>
        <p:spPr>
          <a:xfrm>
            <a:off x="529003" y="11785"/>
            <a:ext cx="11169300" cy="10563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9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7" name="Google Shape;127;g30c5792a3ab_0_231"/>
          <p:cNvSpPr txBox="1"/>
          <p:nvPr>
            <p:ph idx="1" type="body"/>
          </p:nvPr>
        </p:nvSpPr>
        <p:spPr>
          <a:xfrm>
            <a:off x="528638" y="1067961"/>
            <a:ext cx="11169600" cy="5244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900"/>
              <a:buNone/>
              <a:defRPr/>
            </a:lvl1pPr>
            <a:lvl2pPr indent="-228600" lvl="1" marL="914400" algn="l">
              <a:lnSpc>
                <a:spcPct val="90000"/>
              </a:lnSpc>
              <a:spcBef>
                <a:spcPts val="500"/>
              </a:spcBef>
              <a:spcAft>
                <a:spcPts val="0"/>
              </a:spcAft>
              <a:buClr>
                <a:schemeClr val="dk1"/>
              </a:buClr>
              <a:buSzPts val="1900"/>
              <a:buNone/>
              <a:defRPr/>
            </a:lvl2pPr>
            <a:lvl3pPr indent="-228600" lvl="2" marL="1371600" algn="l">
              <a:lnSpc>
                <a:spcPct val="90000"/>
              </a:lnSpc>
              <a:spcBef>
                <a:spcPts val="500"/>
              </a:spcBef>
              <a:spcAft>
                <a:spcPts val="0"/>
              </a:spcAft>
              <a:buClr>
                <a:schemeClr val="dk1"/>
              </a:buClr>
              <a:buSzPts val="1900"/>
              <a:buNone/>
              <a:defRPr/>
            </a:lvl3pPr>
            <a:lvl4pPr indent="-228600" lvl="3" marL="1828800" algn="l">
              <a:lnSpc>
                <a:spcPct val="90000"/>
              </a:lnSpc>
              <a:spcBef>
                <a:spcPts val="500"/>
              </a:spcBef>
              <a:spcAft>
                <a:spcPts val="0"/>
              </a:spcAft>
              <a:buClr>
                <a:schemeClr val="dk1"/>
              </a:buClr>
              <a:buSzPts val="1900"/>
              <a:buNone/>
              <a:defRPr/>
            </a:lvl4pPr>
            <a:lvl5pPr indent="-228600" lvl="4" marL="2286000" algn="l">
              <a:lnSpc>
                <a:spcPct val="90000"/>
              </a:lnSpc>
              <a:spcBef>
                <a:spcPts val="500"/>
              </a:spcBef>
              <a:spcAft>
                <a:spcPts val="0"/>
              </a:spcAft>
              <a:buClr>
                <a:schemeClr val="dk1"/>
              </a:buClr>
              <a:buSzPts val="1900"/>
              <a:buNone/>
              <a:defRPr/>
            </a:lvl5pPr>
            <a:lvl6pPr indent="-228600" lvl="5" marL="2743200" algn="l">
              <a:lnSpc>
                <a:spcPct val="90000"/>
              </a:lnSpc>
              <a:spcBef>
                <a:spcPts val="500"/>
              </a:spcBef>
              <a:spcAft>
                <a:spcPts val="0"/>
              </a:spcAft>
              <a:buClr>
                <a:schemeClr val="dk1"/>
              </a:buClr>
              <a:buSzPts val="1900"/>
              <a:buNone/>
              <a:defRPr/>
            </a:lvl6pPr>
            <a:lvl7pPr indent="-228600" lvl="6" marL="3200400" algn="l">
              <a:lnSpc>
                <a:spcPct val="90000"/>
              </a:lnSpc>
              <a:spcBef>
                <a:spcPts val="500"/>
              </a:spcBef>
              <a:spcAft>
                <a:spcPts val="0"/>
              </a:spcAft>
              <a:buClr>
                <a:schemeClr val="dk1"/>
              </a:buClr>
              <a:buSzPts val="1900"/>
              <a:buNone/>
              <a:defRPr/>
            </a:lvl7pPr>
            <a:lvl8pPr indent="-228600" lvl="7" marL="3657600" algn="l">
              <a:lnSpc>
                <a:spcPct val="90000"/>
              </a:lnSpc>
              <a:spcBef>
                <a:spcPts val="500"/>
              </a:spcBef>
              <a:spcAft>
                <a:spcPts val="0"/>
              </a:spcAft>
              <a:buClr>
                <a:schemeClr val="dk1"/>
              </a:buClr>
              <a:buSzPts val="1900"/>
              <a:buNone/>
              <a:defRPr/>
            </a:lvl8pPr>
            <a:lvl9pPr indent="-228600" lvl="8" marL="4114800" algn="l">
              <a:lnSpc>
                <a:spcPct val="90000"/>
              </a:lnSpc>
              <a:spcBef>
                <a:spcPts val="500"/>
              </a:spcBef>
              <a:spcAft>
                <a:spcPts val="0"/>
              </a:spcAft>
              <a:buClr>
                <a:schemeClr val="dk1"/>
              </a:buClr>
              <a:buSzPts val="19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p:cSld name="Title and Content_1_4">
    <p:spTree>
      <p:nvGrpSpPr>
        <p:cNvPr id="128" name="Shape 128"/>
        <p:cNvGrpSpPr/>
        <p:nvPr/>
      </p:nvGrpSpPr>
      <p:grpSpPr>
        <a:xfrm>
          <a:off x="0" y="0"/>
          <a:ext cx="0" cy="0"/>
          <a:chOff x="0" y="0"/>
          <a:chExt cx="0" cy="0"/>
        </a:xfrm>
      </p:grpSpPr>
      <p:sp>
        <p:nvSpPr>
          <p:cNvPr id="129" name="Google Shape;129;g30c5792a3ab_0_343"/>
          <p:cNvSpPr txBox="1"/>
          <p:nvPr>
            <p:ph type="title"/>
          </p:nvPr>
        </p:nvSpPr>
        <p:spPr>
          <a:xfrm>
            <a:off x="529003" y="11785"/>
            <a:ext cx="11169300" cy="10563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9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0" name="Google Shape;130;g30c5792a3ab_0_343"/>
          <p:cNvSpPr txBox="1"/>
          <p:nvPr>
            <p:ph idx="1" type="body"/>
          </p:nvPr>
        </p:nvSpPr>
        <p:spPr>
          <a:xfrm>
            <a:off x="528638" y="1067961"/>
            <a:ext cx="11169600" cy="5244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900"/>
              <a:buNone/>
              <a:defRPr/>
            </a:lvl1pPr>
            <a:lvl2pPr indent="-228600" lvl="1" marL="914400" algn="l">
              <a:lnSpc>
                <a:spcPct val="90000"/>
              </a:lnSpc>
              <a:spcBef>
                <a:spcPts val="500"/>
              </a:spcBef>
              <a:spcAft>
                <a:spcPts val="0"/>
              </a:spcAft>
              <a:buClr>
                <a:schemeClr val="dk1"/>
              </a:buClr>
              <a:buSzPts val="1900"/>
              <a:buNone/>
              <a:defRPr/>
            </a:lvl2pPr>
            <a:lvl3pPr indent="-228600" lvl="2" marL="1371600" algn="l">
              <a:lnSpc>
                <a:spcPct val="90000"/>
              </a:lnSpc>
              <a:spcBef>
                <a:spcPts val="500"/>
              </a:spcBef>
              <a:spcAft>
                <a:spcPts val="0"/>
              </a:spcAft>
              <a:buClr>
                <a:schemeClr val="dk1"/>
              </a:buClr>
              <a:buSzPts val="1900"/>
              <a:buNone/>
              <a:defRPr/>
            </a:lvl3pPr>
            <a:lvl4pPr indent="-228600" lvl="3" marL="1828800" algn="l">
              <a:lnSpc>
                <a:spcPct val="90000"/>
              </a:lnSpc>
              <a:spcBef>
                <a:spcPts val="500"/>
              </a:spcBef>
              <a:spcAft>
                <a:spcPts val="0"/>
              </a:spcAft>
              <a:buClr>
                <a:schemeClr val="dk1"/>
              </a:buClr>
              <a:buSzPts val="1900"/>
              <a:buNone/>
              <a:defRPr/>
            </a:lvl4pPr>
            <a:lvl5pPr indent="-228600" lvl="4" marL="2286000" algn="l">
              <a:lnSpc>
                <a:spcPct val="90000"/>
              </a:lnSpc>
              <a:spcBef>
                <a:spcPts val="500"/>
              </a:spcBef>
              <a:spcAft>
                <a:spcPts val="0"/>
              </a:spcAft>
              <a:buClr>
                <a:schemeClr val="dk1"/>
              </a:buClr>
              <a:buSzPts val="1900"/>
              <a:buNone/>
              <a:defRPr/>
            </a:lvl5pPr>
            <a:lvl6pPr indent="-228600" lvl="5" marL="2743200" algn="l">
              <a:lnSpc>
                <a:spcPct val="90000"/>
              </a:lnSpc>
              <a:spcBef>
                <a:spcPts val="500"/>
              </a:spcBef>
              <a:spcAft>
                <a:spcPts val="0"/>
              </a:spcAft>
              <a:buClr>
                <a:schemeClr val="dk1"/>
              </a:buClr>
              <a:buSzPts val="1900"/>
              <a:buNone/>
              <a:defRPr/>
            </a:lvl6pPr>
            <a:lvl7pPr indent="-228600" lvl="6" marL="3200400" algn="l">
              <a:lnSpc>
                <a:spcPct val="90000"/>
              </a:lnSpc>
              <a:spcBef>
                <a:spcPts val="500"/>
              </a:spcBef>
              <a:spcAft>
                <a:spcPts val="0"/>
              </a:spcAft>
              <a:buClr>
                <a:schemeClr val="dk1"/>
              </a:buClr>
              <a:buSzPts val="1900"/>
              <a:buNone/>
              <a:defRPr/>
            </a:lvl7pPr>
            <a:lvl8pPr indent="-228600" lvl="7" marL="3657600" algn="l">
              <a:lnSpc>
                <a:spcPct val="90000"/>
              </a:lnSpc>
              <a:spcBef>
                <a:spcPts val="500"/>
              </a:spcBef>
              <a:spcAft>
                <a:spcPts val="0"/>
              </a:spcAft>
              <a:buClr>
                <a:schemeClr val="dk1"/>
              </a:buClr>
              <a:buSzPts val="1900"/>
              <a:buNone/>
              <a:defRPr/>
            </a:lvl8pPr>
            <a:lvl9pPr indent="-228600" lvl="8" marL="4114800" algn="l">
              <a:lnSpc>
                <a:spcPct val="90000"/>
              </a:lnSpc>
              <a:spcBef>
                <a:spcPts val="500"/>
              </a:spcBef>
              <a:spcAft>
                <a:spcPts val="0"/>
              </a:spcAft>
              <a:buClr>
                <a:schemeClr val="dk1"/>
              </a:buClr>
              <a:buSzPts val="19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3">
  <p:cSld name="Title and Content_1_5">
    <p:spTree>
      <p:nvGrpSpPr>
        <p:cNvPr id="131" name="Shape 131"/>
        <p:cNvGrpSpPr/>
        <p:nvPr/>
      </p:nvGrpSpPr>
      <p:grpSpPr>
        <a:xfrm>
          <a:off x="0" y="0"/>
          <a:ext cx="0" cy="0"/>
          <a:chOff x="0" y="0"/>
          <a:chExt cx="0" cy="0"/>
        </a:xfrm>
      </p:grpSpPr>
      <p:sp>
        <p:nvSpPr>
          <p:cNvPr id="132" name="Google Shape;132;g30c5792a3ab_0_581"/>
          <p:cNvSpPr txBox="1"/>
          <p:nvPr>
            <p:ph type="title"/>
          </p:nvPr>
        </p:nvSpPr>
        <p:spPr>
          <a:xfrm>
            <a:off x="529003" y="11785"/>
            <a:ext cx="11169300" cy="10563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9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3" name="Google Shape;133;g30c5792a3ab_0_581"/>
          <p:cNvSpPr txBox="1"/>
          <p:nvPr>
            <p:ph idx="1" type="body"/>
          </p:nvPr>
        </p:nvSpPr>
        <p:spPr>
          <a:xfrm>
            <a:off x="528638" y="1067961"/>
            <a:ext cx="11169600" cy="5244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900"/>
              <a:buNone/>
              <a:defRPr/>
            </a:lvl1pPr>
            <a:lvl2pPr indent="-228600" lvl="1" marL="914400" algn="l">
              <a:lnSpc>
                <a:spcPct val="90000"/>
              </a:lnSpc>
              <a:spcBef>
                <a:spcPts val="500"/>
              </a:spcBef>
              <a:spcAft>
                <a:spcPts val="0"/>
              </a:spcAft>
              <a:buClr>
                <a:schemeClr val="dk1"/>
              </a:buClr>
              <a:buSzPts val="1900"/>
              <a:buNone/>
              <a:defRPr/>
            </a:lvl2pPr>
            <a:lvl3pPr indent="-228600" lvl="2" marL="1371600" algn="l">
              <a:lnSpc>
                <a:spcPct val="90000"/>
              </a:lnSpc>
              <a:spcBef>
                <a:spcPts val="500"/>
              </a:spcBef>
              <a:spcAft>
                <a:spcPts val="0"/>
              </a:spcAft>
              <a:buClr>
                <a:schemeClr val="dk1"/>
              </a:buClr>
              <a:buSzPts val="1900"/>
              <a:buNone/>
              <a:defRPr/>
            </a:lvl3pPr>
            <a:lvl4pPr indent="-228600" lvl="3" marL="1828800" algn="l">
              <a:lnSpc>
                <a:spcPct val="90000"/>
              </a:lnSpc>
              <a:spcBef>
                <a:spcPts val="500"/>
              </a:spcBef>
              <a:spcAft>
                <a:spcPts val="0"/>
              </a:spcAft>
              <a:buClr>
                <a:schemeClr val="dk1"/>
              </a:buClr>
              <a:buSzPts val="1900"/>
              <a:buNone/>
              <a:defRPr/>
            </a:lvl4pPr>
            <a:lvl5pPr indent="-228600" lvl="4" marL="2286000" algn="l">
              <a:lnSpc>
                <a:spcPct val="90000"/>
              </a:lnSpc>
              <a:spcBef>
                <a:spcPts val="500"/>
              </a:spcBef>
              <a:spcAft>
                <a:spcPts val="0"/>
              </a:spcAft>
              <a:buClr>
                <a:schemeClr val="dk1"/>
              </a:buClr>
              <a:buSzPts val="1900"/>
              <a:buNone/>
              <a:defRPr/>
            </a:lvl5pPr>
            <a:lvl6pPr indent="-228600" lvl="5" marL="2743200" algn="l">
              <a:lnSpc>
                <a:spcPct val="90000"/>
              </a:lnSpc>
              <a:spcBef>
                <a:spcPts val="500"/>
              </a:spcBef>
              <a:spcAft>
                <a:spcPts val="0"/>
              </a:spcAft>
              <a:buClr>
                <a:schemeClr val="dk1"/>
              </a:buClr>
              <a:buSzPts val="1900"/>
              <a:buNone/>
              <a:defRPr/>
            </a:lvl6pPr>
            <a:lvl7pPr indent="-228600" lvl="6" marL="3200400" algn="l">
              <a:lnSpc>
                <a:spcPct val="90000"/>
              </a:lnSpc>
              <a:spcBef>
                <a:spcPts val="500"/>
              </a:spcBef>
              <a:spcAft>
                <a:spcPts val="0"/>
              </a:spcAft>
              <a:buClr>
                <a:schemeClr val="dk1"/>
              </a:buClr>
              <a:buSzPts val="1900"/>
              <a:buNone/>
              <a:defRPr/>
            </a:lvl7pPr>
            <a:lvl8pPr indent="-228600" lvl="7" marL="3657600" algn="l">
              <a:lnSpc>
                <a:spcPct val="90000"/>
              </a:lnSpc>
              <a:spcBef>
                <a:spcPts val="500"/>
              </a:spcBef>
              <a:spcAft>
                <a:spcPts val="0"/>
              </a:spcAft>
              <a:buClr>
                <a:schemeClr val="dk1"/>
              </a:buClr>
              <a:buSzPts val="1900"/>
              <a:buNone/>
              <a:defRPr/>
            </a:lvl8pPr>
            <a:lvl9pPr indent="-228600" lvl="8" marL="4114800" algn="l">
              <a:lnSpc>
                <a:spcPct val="90000"/>
              </a:lnSpc>
              <a:spcBef>
                <a:spcPts val="500"/>
              </a:spcBef>
              <a:spcAft>
                <a:spcPts val="0"/>
              </a:spcAft>
              <a:buClr>
                <a:schemeClr val="dk1"/>
              </a:buClr>
              <a:buSzPts val="19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4">
  <p:cSld name="Title and Content_1_6">
    <p:spTree>
      <p:nvGrpSpPr>
        <p:cNvPr id="134" name="Shape 134"/>
        <p:cNvGrpSpPr/>
        <p:nvPr/>
      </p:nvGrpSpPr>
      <p:grpSpPr>
        <a:xfrm>
          <a:off x="0" y="0"/>
          <a:ext cx="0" cy="0"/>
          <a:chOff x="0" y="0"/>
          <a:chExt cx="0" cy="0"/>
        </a:xfrm>
      </p:grpSpPr>
      <p:sp>
        <p:nvSpPr>
          <p:cNvPr id="135" name="Google Shape;135;g30c5792a3ab_0_693"/>
          <p:cNvSpPr txBox="1"/>
          <p:nvPr>
            <p:ph type="title"/>
          </p:nvPr>
        </p:nvSpPr>
        <p:spPr>
          <a:xfrm>
            <a:off x="529003" y="11785"/>
            <a:ext cx="11169300" cy="10563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9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6" name="Google Shape;136;g30c5792a3ab_0_693"/>
          <p:cNvSpPr txBox="1"/>
          <p:nvPr>
            <p:ph idx="1" type="body"/>
          </p:nvPr>
        </p:nvSpPr>
        <p:spPr>
          <a:xfrm>
            <a:off x="528638" y="1067961"/>
            <a:ext cx="11169600" cy="5244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900"/>
              <a:buNone/>
              <a:defRPr/>
            </a:lvl1pPr>
            <a:lvl2pPr indent="-228600" lvl="1" marL="914400" algn="l">
              <a:lnSpc>
                <a:spcPct val="90000"/>
              </a:lnSpc>
              <a:spcBef>
                <a:spcPts val="500"/>
              </a:spcBef>
              <a:spcAft>
                <a:spcPts val="0"/>
              </a:spcAft>
              <a:buClr>
                <a:schemeClr val="dk1"/>
              </a:buClr>
              <a:buSzPts val="1900"/>
              <a:buNone/>
              <a:defRPr/>
            </a:lvl2pPr>
            <a:lvl3pPr indent="-228600" lvl="2" marL="1371600" algn="l">
              <a:lnSpc>
                <a:spcPct val="90000"/>
              </a:lnSpc>
              <a:spcBef>
                <a:spcPts val="500"/>
              </a:spcBef>
              <a:spcAft>
                <a:spcPts val="0"/>
              </a:spcAft>
              <a:buClr>
                <a:schemeClr val="dk1"/>
              </a:buClr>
              <a:buSzPts val="1900"/>
              <a:buNone/>
              <a:defRPr/>
            </a:lvl3pPr>
            <a:lvl4pPr indent="-228600" lvl="3" marL="1828800" algn="l">
              <a:lnSpc>
                <a:spcPct val="90000"/>
              </a:lnSpc>
              <a:spcBef>
                <a:spcPts val="500"/>
              </a:spcBef>
              <a:spcAft>
                <a:spcPts val="0"/>
              </a:spcAft>
              <a:buClr>
                <a:schemeClr val="dk1"/>
              </a:buClr>
              <a:buSzPts val="1900"/>
              <a:buNone/>
              <a:defRPr/>
            </a:lvl4pPr>
            <a:lvl5pPr indent="-228600" lvl="4" marL="2286000" algn="l">
              <a:lnSpc>
                <a:spcPct val="90000"/>
              </a:lnSpc>
              <a:spcBef>
                <a:spcPts val="500"/>
              </a:spcBef>
              <a:spcAft>
                <a:spcPts val="0"/>
              </a:spcAft>
              <a:buClr>
                <a:schemeClr val="dk1"/>
              </a:buClr>
              <a:buSzPts val="1900"/>
              <a:buNone/>
              <a:defRPr/>
            </a:lvl5pPr>
            <a:lvl6pPr indent="-228600" lvl="5" marL="2743200" algn="l">
              <a:lnSpc>
                <a:spcPct val="90000"/>
              </a:lnSpc>
              <a:spcBef>
                <a:spcPts val="500"/>
              </a:spcBef>
              <a:spcAft>
                <a:spcPts val="0"/>
              </a:spcAft>
              <a:buClr>
                <a:schemeClr val="dk1"/>
              </a:buClr>
              <a:buSzPts val="1900"/>
              <a:buNone/>
              <a:defRPr/>
            </a:lvl6pPr>
            <a:lvl7pPr indent="-228600" lvl="6" marL="3200400" algn="l">
              <a:lnSpc>
                <a:spcPct val="90000"/>
              </a:lnSpc>
              <a:spcBef>
                <a:spcPts val="500"/>
              </a:spcBef>
              <a:spcAft>
                <a:spcPts val="0"/>
              </a:spcAft>
              <a:buClr>
                <a:schemeClr val="dk1"/>
              </a:buClr>
              <a:buSzPts val="1900"/>
              <a:buNone/>
              <a:defRPr/>
            </a:lvl7pPr>
            <a:lvl8pPr indent="-228600" lvl="7" marL="3657600" algn="l">
              <a:lnSpc>
                <a:spcPct val="90000"/>
              </a:lnSpc>
              <a:spcBef>
                <a:spcPts val="500"/>
              </a:spcBef>
              <a:spcAft>
                <a:spcPts val="0"/>
              </a:spcAft>
              <a:buClr>
                <a:schemeClr val="dk1"/>
              </a:buClr>
              <a:buSzPts val="1900"/>
              <a:buNone/>
              <a:defRPr/>
            </a:lvl8pPr>
            <a:lvl9pPr indent="-228600" lvl="8" marL="4114800" algn="l">
              <a:lnSpc>
                <a:spcPct val="90000"/>
              </a:lnSpc>
              <a:spcBef>
                <a:spcPts val="500"/>
              </a:spcBef>
              <a:spcAft>
                <a:spcPts val="0"/>
              </a:spcAft>
              <a:buClr>
                <a:schemeClr val="dk1"/>
              </a:buClr>
              <a:buSzPts val="19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26" name="Shape 2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5">
  <p:cSld name="Title and Content_1_7">
    <p:spTree>
      <p:nvGrpSpPr>
        <p:cNvPr id="137" name="Shape 137"/>
        <p:cNvGrpSpPr/>
        <p:nvPr/>
      </p:nvGrpSpPr>
      <p:grpSpPr>
        <a:xfrm>
          <a:off x="0" y="0"/>
          <a:ext cx="0" cy="0"/>
          <a:chOff x="0" y="0"/>
          <a:chExt cx="0" cy="0"/>
        </a:xfrm>
      </p:grpSpPr>
      <p:sp>
        <p:nvSpPr>
          <p:cNvPr id="138" name="Google Shape;138;g30c5792a3ab_0_805"/>
          <p:cNvSpPr txBox="1"/>
          <p:nvPr>
            <p:ph type="title"/>
          </p:nvPr>
        </p:nvSpPr>
        <p:spPr>
          <a:xfrm>
            <a:off x="529003" y="11785"/>
            <a:ext cx="11169300" cy="10563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9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9" name="Google Shape;139;g30c5792a3ab_0_805"/>
          <p:cNvSpPr txBox="1"/>
          <p:nvPr>
            <p:ph idx="1" type="body"/>
          </p:nvPr>
        </p:nvSpPr>
        <p:spPr>
          <a:xfrm>
            <a:off x="528638" y="1067961"/>
            <a:ext cx="11169600" cy="5244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900"/>
              <a:buNone/>
              <a:defRPr/>
            </a:lvl1pPr>
            <a:lvl2pPr indent="-228600" lvl="1" marL="914400" algn="l">
              <a:lnSpc>
                <a:spcPct val="90000"/>
              </a:lnSpc>
              <a:spcBef>
                <a:spcPts val="500"/>
              </a:spcBef>
              <a:spcAft>
                <a:spcPts val="0"/>
              </a:spcAft>
              <a:buClr>
                <a:schemeClr val="dk1"/>
              </a:buClr>
              <a:buSzPts val="1900"/>
              <a:buNone/>
              <a:defRPr/>
            </a:lvl2pPr>
            <a:lvl3pPr indent="-228600" lvl="2" marL="1371600" algn="l">
              <a:lnSpc>
                <a:spcPct val="90000"/>
              </a:lnSpc>
              <a:spcBef>
                <a:spcPts val="500"/>
              </a:spcBef>
              <a:spcAft>
                <a:spcPts val="0"/>
              </a:spcAft>
              <a:buClr>
                <a:schemeClr val="dk1"/>
              </a:buClr>
              <a:buSzPts val="1900"/>
              <a:buNone/>
              <a:defRPr/>
            </a:lvl3pPr>
            <a:lvl4pPr indent="-228600" lvl="3" marL="1828800" algn="l">
              <a:lnSpc>
                <a:spcPct val="90000"/>
              </a:lnSpc>
              <a:spcBef>
                <a:spcPts val="500"/>
              </a:spcBef>
              <a:spcAft>
                <a:spcPts val="0"/>
              </a:spcAft>
              <a:buClr>
                <a:schemeClr val="dk1"/>
              </a:buClr>
              <a:buSzPts val="1900"/>
              <a:buNone/>
              <a:defRPr/>
            </a:lvl4pPr>
            <a:lvl5pPr indent="-228600" lvl="4" marL="2286000" algn="l">
              <a:lnSpc>
                <a:spcPct val="90000"/>
              </a:lnSpc>
              <a:spcBef>
                <a:spcPts val="500"/>
              </a:spcBef>
              <a:spcAft>
                <a:spcPts val="0"/>
              </a:spcAft>
              <a:buClr>
                <a:schemeClr val="dk1"/>
              </a:buClr>
              <a:buSzPts val="1900"/>
              <a:buNone/>
              <a:defRPr/>
            </a:lvl5pPr>
            <a:lvl6pPr indent="-228600" lvl="5" marL="2743200" algn="l">
              <a:lnSpc>
                <a:spcPct val="90000"/>
              </a:lnSpc>
              <a:spcBef>
                <a:spcPts val="500"/>
              </a:spcBef>
              <a:spcAft>
                <a:spcPts val="0"/>
              </a:spcAft>
              <a:buClr>
                <a:schemeClr val="dk1"/>
              </a:buClr>
              <a:buSzPts val="1900"/>
              <a:buNone/>
              <a:defRPr/>
            </a:lvl6pPr>
            <a:lvl7pPr indent="-228600" lvl="6" marL="3200400" algn="l">
              <a:lnSpc>
                <a:spcPct val="90000"/>
              </a:lnSpc>
              <a:spcBef>
                <a:spcPts val="500"/>
              </a:spcBef>
              <a:spcAft>
                <a:spcPts val="0"/>
              </a:spcAft>
              <a:buClr>
                <a:schemeClr val="dk1"/>
              </a:buClr>
              <a:buSzPts val="1900"/>
              <a:buNone/>
              <a:defRPr/>
            </a:lvl7pPr>
            <a:lvl8pPr indent="-228600" lvl="7" marL="3657600" algn="l">
              <a:lnSpc>
                <a:spcPct val="90000"/>
              </a:lnSpc>
              <a:spcBef>
                <a:spcPts val="500"/>
              </a:spcBef>
              <a:spcAft>
                <a:spcPts val="0"/>
              </a:spcAft>
              <a:buClr>
                <a:schemeClr val="dk1"/>
              </a:buClr>
              <a:buSzPts val="1900"/>
              <a:buNone/>
              <a:defRPr/>
            </a:lvl8pPr>
            <a:lvl9pPr indent="-228600" lvl="8" marL="4114800" algn="l">
              <a:lnSpc>
                <a:spcPct val="90000"/>
              </a:lnSpc>
              <a:spcBef>
                <a:spcPts val="500"/>
              </a:spcBef>
              <a:spcAft>
                <a:spcPts val="0"/>
              </a:spcAft>
              <a:buClr>
                <a:schemeClr val="dk1"/>
              </a:buClr>
              <a:buSzPts val="19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6">
  <p:cSld name="Title and Content_1_8">
    <p:spTree>
      <p:nvGrpSpPr>
        <p:cNvPr id="140" name="Shape 140"/>
        <p:cNvGrpSpPr/>
        <p:nvPr/>
      </p:nvGrpSpPr>
      <p:grpSpPr>
        <a:xfrm>
          <a:off x="0" y="0"/>
          <a:ext cx="0" cy="0"/>
          <a:chOff x="0" y="0"/>
          <a:chExt cx="0" cy="0"/>
        </a:xfrm>
      </p:grpSpPr>
      <p:sp>
        <p:nvSpPr>
          <p:cNvPr id="141" name="Google Shape;141;g30c5792a3ab_0_917"/>
          <p:cNvSpPr txBox="1"/>
          <p:nvPr>
            <p:ph type="title"/>
          </p:nvPr>
        </p:nvSpPr>
        <p:spPr>
          <a:xfrm>
            <a:off x="529003" y="11785"/>
            <a:ext cx="11169300" cy="10563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9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2" name="Google Shape;142;g30c5792a3ab_0_917"/>
          <p:cNvSpPr txBox="1"/>
          <p:nvPr>
            <p:ph idx="1" type="body"/>
          </p:nvPr>
        </p:nvSpPr>
        <p:spPr>
          <a:xfrm>
            <a:off x="528638" y="1067961"/>
            <a:ext cx="11169600" cy="5244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900"/>
              <a:buNone/>
              <a:defRPr/>
            </a:lvl1pPr>
            <a:lvl2pPr indent="-228600" lvl="1" marL="914400" algn="l">
              <a:lnSpc>
                <a:spcPct val="90000"/>
              </a:lnSpc>
              <a:spcBef>
                <a:spcPts val="500"/>
              </a:spcBef>
              <a:spcAft>
                <a:spcPts val="0"/>
              </a:spcAft>
              <a:buClr>
                <a:schemeClr val="dk1"/>
              </a:buClr>
              <a:buSzPts val="1900"/>
              <a:buNone/>
              <a:defRPr/>
            </a:lvl2pPr>
            <a:lvl3pPr indent="-228600" lvl="2" marL="1371600" algn="l">
              <a:lnSpc>
                <a:spcPct val="90000"/>
              </a:lnSpc>
              <a:spcBef>
                <a:spcPts val="500"/>
              </a:spcBef>
              <a:spcAft>
                <a:spcPts val="0"/>
              </a:spcAft>
              <a:buClr>
                <a:schemeClr val="dk1"/>
              </a:buClr>
              <a:buSzPts val="1900"/>
              <a:buNone/>
              <a:defRPr/>
            </a:lvl3pPr>
            <a:lvl4pPr indent="-228600" lvl="3" marL="1828800" algn="l">
              <a:lnSpc>
                <a:spcPct val="90000"/>
              </a:lnSpc>
              <a:spcBef>
                <a:spcPts val="500"/>
              </a:spcBef>
              <a:spcAft>
                <a:spcPts val="0"/>
              </a:spcAft>
              <a:buClr>
                <a:schemeClr val="dk1"/>
              </a:buClr>
              <a:buSzPts val="1900"/>
              <a:buNone/>
              <a:defRPr/>
            </a:lvl4pPr>
            <a:lvl5pPr indent="-228600" lvl="4" marL="2286000" algn="l">
              <a:lnSpc>
                <a:spcPct val="90000"/>
              </a:lnSpc>
              <a:spcBef>
                <a:spcPts val="500"/>
              </a:spcBef>
              <a:spcAft>
                <a:spcPts val="0"/>
              </a:spcAft>
              <a:buClr>
                <a:schemeClr val="dk1"/>
              </a:buClr>
              <a:buSzPts val="1900"/>
              <a:buNone/>
              <a:defRPr/>
            </a:lvl5pPr>
            <a:lvl6pPr indent="-228600" lvl="5" marL="2743200" algn="l">
              <a:lnSpc>
                <a:spcPct val="90000"/>
              </a:lnSpc>
              <a:spcBef>
                <a:spcPts val="500"/>
              </a:spcBef>
              <a:spcAft>
                <a:spcPts val="0"/>
              </a:spcAft>
              <a:buClr>
                <a:schemeClr val="dk1"/>
              </a:buClr>
              <a:buSzPts val="1900"/>
              <a:buNone/>
              <a:defRPr/>
            </a:lvl6pPr>
            <a:lvl7pPr indent="-228600" lvl="6" marL="3200400" algn="l">
              <a:lnSpc>
                <a:spcPct val="90000"/>
              </a:lnSpc>
              <a:spcBef>
                <a:spcPts val="500"/>
              </a:spcBef>
              <a:spcAft>
                <a:spcPts val="0"/>
              </a:spcAft>
              <a:buClr>
                <a:schemeClr val="dk1"/>
              </a:buClr>
              <a:buSzPts val="1900"/>
              <a:buNone/>
              <a:defRPr/>
            </a:lvl7pPr>
            <a:lvl8pPr indent="-228600" lvl="7" marL="3657600" algn="l">
              <a:lnSpc>
                <a:spcPct val="90000"/>
              </a:lnSpc>
              <a:spcBef>
                <a:spcPts val="500"/>
              </a:spcBef>
              <a:spcAft>
                <a:spcPts val="0"/>
              </a:spcAft>
              <a:buClr>
                <a:schemeClr val="dk1"/>
              </a:buClr>
              <a:buSzPts val="1900"/>
              <a:buNone/>
              <a:defRPr/>
            </a:lvl8pPr>
            <a:lvl9pPr indent="-228600" lvl="8" marL="4114800" algn="l">
              <a:lnSpc>
                <a:spcPct val="90000"/>
              </a:lnSpc>
              <a:spcBef>
                <a:spcPts val="500"/>
              </a:spcBef>
              <a:spcAft>
                <a:spcPts val="0"/>
              </a:spcAft>
              <a:buClr>
                <a:schemeClr val="dk1"/>
              </a:buClr>
              <a:buSzPts val="19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7">
  <p:cSld name="Title and Content_1_9">
    <p:spTree>
      <p:nvGrpSpPr>
        <p:cNvPr id="143" name="Shape 143"/>
        <p:cNvGrpSpPr/>
        <p:nvPr/>
      </p:nvGrpSpPr>
      <p:grpSpPr>
        <a:xfrm>
          <a:off x="0" y="0"/>
          <a:ext cx="0" cy="0"/>
          <a:chOff x="0" y="0"/>
          <a:chExt cx="0" cy="0"/>
        </a:xfrm>
      </p:grpSpPr>
      <p:sp>
        <p:nvSpPr>
          <p:cNvPr id="144" name="Google Shape;144;g30c5792a3ab_0_1029"/>
          <p:cNvSpPr txBox="1"/>
          <p:nvPr>
            <p:ph type="title"/>
          </p:nvPr>
        </p:nvSpPr>
        <p:spPr>
          <a:xfrm>
            <a:off x="529003" y="11785"/>
            <a:ext cx="11169300" cy="10563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9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5" name="Google Shape;145;g30c5792a3ab_0_1029"/>
          <p:cNvSpPr txBox="1"/>
          <p:nvPr>
            <p:ph idx="1" type="body"/>
          </p:nvPr>
        </p:nvSpPr>
        <p:spPr>
          <a:xfrm>
            <a:off x="528638" y="1067961"/>
            <a:ext cx="11169600" cy="5244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900"/>
              <a:buNone/>
              <a:defRPr/>
            </a:lvl1pPr>
            <a:lvl2pPr indent="-228600" lvl="1" marL="914400" algn="l">
              <a:lnSpc>
                <a:spcPct val="90000"/>
              </a:lnSpc>
              <a:spcBef>
                <a:spcPts val="500"/>
              </a:spcBef>
              <a:spcAft>
                <a:spcPts val="0"/>
              </a:spcAft>
              <a:buClr>
                <a:schemeClr val="dk1"/>
              </a:buClr>
              <a:buSzPts val="1900"/>
              <a:buNone/>
              <a:defRPr/>
            </a:lvl2pPr>
            <a:lvl3pPr indent="-228600" lvl="2" marL="1371600" algn="l">
              <a:lnSpc>
                <a:spcPct val="90000"/>
              </a:lnSpc>
              <a:spcBef>
                <a:spcPts val="500"/>
              </a:spcBef>
              <a:spcAft>
                <a:spcPts val="0"/>
              </a:spcAft>
              <a:buClr>
                <a:schemeClr val="dk1"/>
              </a:buClr>
              <a:buSzPts val="1900"/>
              <a:buNone/>
              <a:defRPr/>
            </a:lvl3pPr>
            <a:lvl4pPr indent="-228600" lvl="3" marL="1828800" algn="l">
              <a:lnSpc>
                <a:spcPct val="90000"/>
              </a:lnSpc>
              <a:spcBef>
                <a:spcPts val="500"/>
              </a:spcBef>
              <a:spcAft>
                <a:spcPts val="0"/>
              </a:spcAft>
              <a:buClr>
                <a:schemeClr val="dk1"/>
              </a:buClr>
              <a:buSzPts val="1900"/>
              <a:buNone/>
              <a:defRPr/>
            </a:lvl4pPr>
            <a:lvl5pPr indent="-228600" lvl="4" marL="2286000" algn="l">
              <a:lnSpc>
                <a:spcPct val="90000"/>
              </a:lnSpc>
              <a:spcBef>
                <a:spcPts val="500"/>
              </a:spcBef>
              <a:spcAft>
                <a:spcPts val="0"/>
              </a:spcAft>
              <a:buClr>
                <a:schemeClr val="dk1"/>
              </a:buClr>
              <a:buSzPts val="1900"/>
              <a:buNone/>
              <a:defRPr/>
            </a:lvl5pPr>
            <a:lvl6pPr indent="-228600" lvl="5" marL="2743200" algn="l">
              <a:lnSpc>
                <a:spcPct val="90000"/>
              </a:lnSpc>
              <a:spcBef>
                <a:spcPts val="500"/>
              </a:spcBef>
              <a:spcAft>
                <a:spcPts val="0"/>
              </a:spcAft>
              <a:buClr>
                <a:schemeClr val="dk1"/>
              </a:buClr>
              <a:buSzPts val="1900"/>
              <a:buNone/>
              <a:defRPr/>
            </a:lvl6pPr>
            <a:lvl7pPr indent="-228600" lvl="6" marL="3200400" algn="l">
              <a:lnSpc>
                <a:spcPct val="90000"/>
              </a:lnSpc>
              <a:spcBef>
                <a:spcPts val="500"/>
              </a:spcBef>
              <a:spcAft>
                <a:spcPts val="0"/>
              </a:spcAft>
              <a:buClr>
                <a:schemeClr val="dk1"/>
              </a:buClr>
              <a:buSzPts val="1900"/>
              <a:buNone/>
              <a:defRPr/>
            </a:lvl7pPr>
            <a:lvl8pPr indent="-228600" lvl="7" marL="3657600" algn="l">
              <a:lnSpc>
                <a:spcPct val="90000"/>
              </a:lnSpc>
              <a:spcBef>
                <a:spcPts val="500"/>
              </a:spcBef>
              <a:spcAft>
                <a:spcPts val="0"/>
              </a:spcAft>
              <a:buClr>
                <a:schemeClr val="dk1"/>
              </a:buClr>
              <a:buSzPts val="1900"/>
              <a:buNone/>
              <a:defRPr/>
            </a:lvl8pPr>
            <a:lvl9pPr indent="-228600" lvl="8" marL="4114800" algn="l">
              <a:lnSpc>
                <a:spcPct val="90000"/>
              </a:lnSpc>
              <a:spcBef>
                <a:spcPts val="500"/>
              </a:spcBef>
              <a:spcAft>
                <a:spcPts val="0"/>
              </a:spcAft>
              <a:buClr>
                <a:schemeClr val="dk1"/>
              </a:buClr>
              <a:buSzPts val="19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8">
  <p:cSld name="Title and Content_1_10">
    <p:spTree>
      <p:nvGrpSpPr>
        <p:cNvPr id="146" name="Shape 146"/>
        <p:cNvGrpSpPr/>
        <p:nvPr/>
      </p:nvGrpSpPr>
      <p:grpSpPr>
        <a:xfrm>
          <a:off x="0" y="0"/>
          <a:ext cx="0" cy="0"/>
          <a:chOff x="0" y="0"/>
          <a:chExt cx="0" cy="0"/>
        </a:xfrm>
      </p:grpSpPr>
      <p:sp>
        <p:nvSpPr>
          <p:cNvPr id="147" name="Google Shape;147;g30c5792a3ab_0_1141"/>
          <p:cNvSpPr txBox="1"/>
          <p:nvPr>
            <p:ph type="title"/>
          </p:nvPr>
        </p:nvSpPr>
        <p:spPr>
          <a:xfrm>
            <a:off x="529003" y="11785"/>
            <a:ext cx="11169300" cy="10563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9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8" name="Google Shape;148;g30c5792a3ab_0_1141"/>
          <p:cNvSpPr txBox="1"/>
          <p:nvPr>
            <p:ph idx="1" type="body"/>
          </p:nvPr>
        </p:nvSpPr>
        <p:spPr>
          <a:xfrm>
            <a:off x="528638" y="1067961"/>
            <a:ext cx="11169600" cy="5244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900"/>
              <a:buNone/>
              <a:defRPr/>
            </a:lvl1pPr>
            <a:lvl2pPr indent="-228600" lvl="1" marL="914400" algn="l">
              <a:lnSpc>
                <a:spcPct val="90000"/>
              </a:lnSpc>
              <a:spcBef>
                <a:spcPts val="500"/>
              </a:spcBef>
              <a:spcAft>
                <a:spcPts val="0"/>
              </a:spcAft>
              <a:buClr>
                <a:schemeClr val="dk1"/>
              </a:buClr>
              <a:buSzPts val="1900"/>
              <a:buNone/>
              <a:defRPr/>
            </a:lvl2pPr>
            <a:lvl3pPr indent="-228600" lvl="2" marL="1371600" algn="l">
              <a:lnSpc>
                <a:spcPct val="90000"/>
              </a:lnSpc>
              <a:spcBef>
                <a:spcPts val="500"/>
              </a:spcBef>
              <a:spcAft>
                <a:spcPts val="0"/>
              </a:spcAft>
              <a:buClr>
                <a:schemeClr val="dk1"/>
              </a:buClr>
              <a:buSzPts val="1900"/>
              <a:buNone/>
              <a:defRPr/>
            </a:lvl3pPr>
            <a:lvl4pPr indent="-228600" lvl="3" marL="1828800" algn="l">
              <a:lnSpc>
                <a:spcPct val="90000"/>
              </a:lnSpc>
              <a:spcBef>
                <a:spcPts val="500"/>
              </a:spcBef>
              <a:spcAft>
                <a:spcPts val="0"/>
              </a:spcAft>
              <a:buClr>
                <a:schemeClr val="dk1"/>
              </a:buClr>
              <a:buSzPts val="1900"/>
              <a:buNone/>
              <a:defRPr/>
            </a:lvl4pPr>
            <a:lvl5pPr indent="-228600" lvl="4" marL="2286000" algn="l">
              <a:lnSpc>
                <a:spcPct val="90000"/>
              </a:lnSpc>
              <a:spcBef>
                <a:spcPts val="500"/>
              </a:spcBef>
              <a:spcAft>
                <a:spcPts val="0"/>
              </a:spcAft>
              <a:buClr>
                <a:schemeClr val="dk1"/>
              </a:buClr>
              <a:buSzPts val="1900"/>
              <a:buNone/>
              <a:defRPr/>
            </a:lvl5pPr>
            <a:lvl6pPr indent="-228600" lvl="5" marL="2743200" algn="l">
              <a:lnSpc>
                <a:spcPct val="90000"/>
              </a:lnSpc>
              <a:spcBef>
                <a:spcPts val="500"/>
              </a:spcBef>
              <a:spcAft>
                <a:spcPts val="0"/>
              </a:spcAft>
              <a:buClr>
                <a:schemeClr val="dk1"/>
              </a:buClr>
              <a:buSzPts val="1900"/>
              <a:buNone/>
              <a:defRPr/>
            </a:lvl6pPr>
            <a:lvl7pPr indent="-228600" lvl="6" marL="3200400" algn="l">
              <a:lnSpc>
                <a:spcPct val="90000"/>
              </a:lnSpc>
              <a:spcBef>
                <a:spcPts val="500"/>
              </a:spcBef>
              <a:spcAft>
                <a:spcPts val="0"/>
              </a:spcAft>
              <a:buClr>
                <a:schemeClr val="dk1"/>
              </a:buClr>
              <a:buSzPts val="1900"/>
              <a:buNone/>
              <a:defRPr/>
            </a:lvl7pPr>
            <a:lvl8pPr indent="-228600" lvl="7" marL="3657600" algn="l">
              <a:lnSpc>
                <a:spcPct val="90000"/>
              </a:lnSpc>
              <a:spcBef>
                <a:spcPts val="500"/>
              </a:spcBef>
              <a:spcAft>
                <a:spcPts val="0"/>
              </a:spcAft>
              <a:buClr>
                <a:schemeClr val="dk1"/>
              </a:buClr>
              <a:buSzPts val="1900"/>
              <a:buNone/>
              <a:defRPr/>
            </a:lvl8pPr>
            <a:lvl9pPr indent="-228600" lvl="8" marL="4114800" algn="l">
              <a:lnSpc>
                <a:spcPct val="90000"/>
              </a:lnSpc>
              <a:spcBef>
                <a:spcPts val="500"/>
              </a:spcBef>
              <a:spcAft>
                <a:spcPts val="0"/>
              </a:spcAft>
              <a:buClr>
                <a:schemeClr val="dk1"/>
              </a:buClr>
              <a:buSzPts val="19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9">
  <p:cSld name="Title and Content_1_11">
    <p:spTree>
      <p:nvGrpSpPr>
        <p:cNvPr id="149" name="Shape 149"/>
        <p:cNvGrpSpPr/>
        <p:nvPr/>
      </p:nvGrpSpPr>
      <p:grpSpPr>
        <a:xfrm>
          <a:off x="0" y="0"/>
          <a:ext cx="0" cy="0"/>
          <a:chOff x="0" y="0"/>
          <a:chExt cx="0" cy="0"/>
        </a:xfrm>
      </p:grpSpPr>
      <p:sp>
        <p:nvSpPr>
          <p:cNvPr id="150" name="Google Shape;150;g30c5792a3ab_0_1253"/>
          <p:cNvSpPr txBox="1"/>
          <p:nvPr>
            <p:ph type="title"/>
          </p:nvPr>
        </p:nvSpPr>
        <p:spPr>
          <a:xfrm>
            <a:off x="529003" y="11785"/>
            <a:ext cx="11169300" cy="10563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9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1" name="Google Shape;151;g30c5792a3ab_0_1253"/>
          <p:cNvSpPr txBox="1"/>
          <p:nvPr>
            <p:ph idx="1" type="body"/>
          </p:nvPr>
        </p:nvSpPr>
        <p:spPr>
          <a:xfrm>
            <a:off x="528638" y="1067961"/>
            <a:ext cx="11169600" cy="5244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900"/>
              <a:buNone/>
              <a:defRPr/>
            </a:lvl1pPr>
            <a:lvl2pPr indent="-228600" lvl="1" marL="914400" algn="l">
              <a:lnSpc>
                <a:spcPct val="90000"/>
              </a:lnSpc>
              <a:spcBef>
                <a:spcPts val="500"/>
              </a:spcBef>
              <a:spcAft>
                <a:spcPts val="0"/>
              </a:spcAft>
              <a:buClr>
                <a:schemeClr val="dk1"/>
              </a:buClr>
              <a:buSzPts val="1900"/>
              <a:buNone/>
              <a:defRPr/>
            </a:lvl2pPr>
            <a:lvl3pPr indent="-228600" lvl="2" marL="1371600" algn="l">
              <a:lnSpc>
                <a:spcPct val="90000"/>
              </a:lnSpc>
              <a:spcBef>
                <a:spcPts val="500"/>
              </a:spcBef>
              <a:spcAft>
                <a:spcPts val="0"/>
              </a:spcAft>
              <a:buClr>
                <a:schemeClr val="dk1"/>
              </a:buClr>
              <a:buSzPts val="1900"/>
              <a:buNone/>
              <a:defRPr/>
            </a:lvl3pPr>
            <a:lvl4pPr indent="-228600" lvl="3" marL="1828800" algn="l">
              <a:lnSpc>
                <a:spcPct val="90000"/>
              </a:lnSpc>
              <a:spcBef>
                <a:spcPts val="500"/>
              </a:spcBef>
              <a:spcAft>
                <a:spcPts val="0"/>
              </a:spcAft>
              <a:buClr>
                <a:schemeClr val="dk1"/>
              </a:buClr>
              <a:buSzPts val="1900"/>
              <a:buNone/>
              <a:defRPr/>
            </a:lvl4pPr>
            <a:lvl5pPr indent="-228600" lvl="4" marL="2286000" algn="l">
              <a:lnSpc>
                <a:spcPct val="90000"/>
              </a:lnSpc>
              <a:spcBef>
                <a:spcPts val="500"/>
              </a:spcBef>
              <a:spcAft>
                <a:spcPts val="0"/>
              </a:spcAft>
              <a:buClr>
                <a:schemeClr val="dk1"/>
              </a:buClr>
              <a:buSzPts val="1900"/>
              <a:buNone/>
              <a:defRPr/>
            </a:lvl5pPr>
            <a:lvl6pPr indent="-228600" lvl="5" marL="2743200" algn="l">
              <a:lnSpc>
                <a:spcPct val="90000"/>
              </a:lnSpc>
              <a:spcBef>
                <a:spcPts val="500"/>
              </a:spcBef>
              <a:spcAft>
                <a:spcPts val="0"/>
              </a:spcAft>
              <a:buClr>
                <a:schemeClr val="dk1"/>
              </a:buClr>
              <a:buSzPts val="1900"/>
              <a:buNone/>
              <a:defRPr/>
            </a:lvl6pPr>
            <a:lvl7pPr indent="-228600" lvl="6" marL="3200400" algn="l">
              <a:lnSpc>
                <a:spcPct val="90000"/>
              </a:lnSpc>
              <a:spcBef>
                <a:spcPts val="500"/>
              </a:spcBef>
              <a:spcAft>
                <a:spcPts val="0"/>
              </a:spcAft>
              <a:buClr>
                <a:schemeClr val="dk1"/>
              </a:buClr>
              <a:buSzPts val="1900"/>
              <a:buNone/>
              <a:defRPr/>
            </a:lvl7pPr>
            <a:lvl8pPr indent="-228600" lvl="7" marL="3657600" algn="l">
              <a:lnSpc>
                <a:spcPct val="90000"/>
              </a:lnSpc>
              <a:spcBef>
                <a:spcPts val="500"/>
              </a:spcBef>
              <a:spcAft>
                <a:spcPts val="0"/>
              </a:spcAft>
              <a:buClr>
                <a:schemeClr val="dk1"/>
              </a:buClr>
              <a:buSzPts val="1900"/>
              <a:buNone/>
              <a:defRPr/>
            </a:lvl8pPr>
            <a:lvl9pPr indent="-228600" lvl="8" marL="4114800" algn="l">
              <a:lnSpc>
                <a:spcPct val="90000"/>
              </a:lnSpc>
              <a:spcBef>
                <a:spcPts val="500"/>
              </a:spcBef>
              <a:spcAft>
                <a:spcPts val="0"/>
              </a:spcAft>
              <a:buClr>
                <a:schemeClr val="dk1"/>
              </a:buClr>
              <a:buSzPts val="19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0">
  <p:cSld name="Title and Content_1_12">
    <p:spTree>
      <p:nvGrpSpPr>
        <p:cNvPr id="152" name="Shape 152"/>
        <p:cNvGrpSpPr/>
        <p:nvPr/>
      </p:nvGrpSpPr>
      <p:grpSpPr>
        <a:xfrm>
          <a:off x="0" y="0"/>
          <a:ext cx="0" cy="0"/>
          <a:chOff x="0" y="0"/>
          <a:chExt cx="0" cy="0"/>
        </a:xfrm>
      </p:grpSpPr>
      <p:sp>
        <p:nvSpPr>
          <p:cNvPr id="153" name="Google Shape;153;g30c5792a3ab_0_1366"/>
          <p:cNvSpPr txBox="1"/>
          <p:nvPr>
            <p:ph type="title"/>
          </p:nvPr>
        </p:nvSpPr>
        <p:spPr>
          <a:xfrm>
            <a:off x="529003" y="11785"/>
            <a:ext cx="11169300" cy="10563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9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4" name="Google Shape;154;g30c5792a3ab_0_1366"/>
          <p:cNvSpPr txBox="1"/>
          <p:nvPr>
            <p:ph idx="1" type="body"/>
          </p:nvPr>
        </p:nvSpPr>
        <p:spPr>
          <a:xfrm>
            <a:off x="528638" y="1067961"/>
            <a:ext cx="11169600" cy="5244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900"/>
              <a:buNone/>
              <a:defRPr/>
            </a:lvl1pPr>
            <a:lvl2pPr indent="-228600" lvl="1" marL="914400" algn="l">
              <a:lnSpc>
                <a:spcPct val="90000"/>
              </a:lnSpc>
              <a:spcBef>
                <a:spcPts val="500"/>
              </a:spcBef>
              <a:spcAft>
                <a:spcPts val="0"/>
              </a:spcAft>
              <a:buClr>
                <a:schemeClr val="dk1"/>
              </a:buClr>
              <a:buSzPts val="1900"/>
              <a:buNone/>
              <a:defRPr/>
            </a:lvl2pPr>
            <a:lvl3pPr indent="-228600" lvl="2" marL="1371600" algn="l">
              <a:lnSpc>
                <a:spcPct val="90000"/>
              </a:lnSpc>
              <a:spcBef>
                <a:spcPts val="500"/>
              </a:spcBef>
              <a:spcAft>
                <a:spcPts val="0"/>
              </a:spcAft>
              <a:buClr>
                <a:schemeClr val="dk1"/>
              </a:buClr>
              <a:buSzPts val="1900"/>
              <a:buNone/>
              <a:defRPr/>
            </a:lvl3pPr>
            <a:lvl4pPr indent="-228600" lvl="3" marL="1828800" algn="l">
              <a:lnSpc>
                <a:spcPct val="90000"/>
              </a:lnSpc>
              <a:spcBef>
                <a:spcPts val="500"/>
              </a:spcBef>
              <a:spcAft>
                <a:spcPts val="0"/>
              </a:spcAft>
              <a:buClr>
                <a:schemeClr val="dk1"/>
              </a:buClr>
              <a:buSzPts val="1900"/>
              <a:buNone/>
              <a:defRPr/>
            </a:lvl4pPr>
            <a:lvl5pPr indent="-228600" lvl="4" marL="2286000" algn="l">
              <a:lnSpc>
                <a:spcPct val="90000"/>
              </a:lnSpc>
              <a:spcBef>
                <a:spcPts val="500"/>
              </a:spcBef>
              <a:spcAft>
                <a:spcPts val="0"/>
              </a:spcAft>
              <a:buClr>
                <a:schemeClr val="dk1"/>
              </a:buClr>
              <a:buSzPts val="1900"/>
              <a:buNone/>
              <a:defRPr/>
            </a:lvl5pPr>
            <a:lvl6pPr indent="-228600" lvl="5" marL="2743200" algn="l">
              <a:lnSpc>
                <a:spcPct val="90000"/>
              </a:lnSpc>
              <a:spcBef>
                <a:spcPts val="500"/>
              </a:spcBef>
              <a:spcAft>
                <a:spcPts val="0"/>
              </a:spcAft>
              <a:buClr>
                <a:schemeClr val="dk1"/>
              </a:buClr>
              <a:buSzPts val="1900"/>
              <a:buNone/>
              <a:defRPr/>
            </a:lvl6pPr>
            <a:lvl7pPr indent="-228600" lvl="6" marL="3200400" algn="l">
              <a:lnSpc>
                <a:spcPct val="90000"/>
              </a:lnSpc>
              <a:spcBef>
                <a:spcPts val="500"/>
              </a:spcBef>
              <a:spcAft>
                <a:spcPts val="0"/>
              </a:spcAft>
              <a:buClr>
                <a:schemeClr val="dk1"/>
              </a:buClr>
              <a:buSzPts val="1900"/>
              <a:buNone/>
              <a:defRPr/>
            </a:lvl7pPr>
            <a:lvl8pPr indent="-228600" lvl="7" marL="3657600" algn="l">
              <a:lnSpc>
                <a:spcPct val="90000"/>
              </a:lnSpc>
              <a:spcBef>
                <a:spcPts val="500"/>
              </a:spcBef>
              <a:spcAft>
                <a:spcPts val="0"/>
              </a:spcAft>
              <a:buClr>
                <a:schemeClr val="dk1"/>
              </a:buClr>
              <a:buSzPts val="1900"/>
              <a:buNone/>
              <a:defRPr/>
            </a:lvl8pPr>
            <a:lvl9pPr indent="-228600" lvl="8" marL="4114800" algn="l">
              <a:lnSpc>
                <a:spcPct val="90000"/>
              </a:lnSpc>
              <a:spcBef>
                <a:spcPts val="500"/>
              </a:spcBef>
              <a:spcAft>
                <a:spcPts val="0"/>
              </a:spcAft>
              <a:buClr>
                <a:schemeClr val="dk1"/>
              </a:buClr>
              <a:buSzPts val="19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1">
  <p:cSld name="Title and Content_1_13">
    <p:spTree>
      <p:nvGrpSpPr>
        <p:cNvPr id="155" name="Shape 155"/>
        <p:cNvGrpSpPr/>
        <p:nvPr/>
      </p:nvGrpSpPr>
      <p:grpSpPr>
        <a:xfrm>
          <a:off x="0" y="0"/>
          <a:ext cx="0" cy="0"/>
          <a:chOff x="0" y="0"/>
          <a:chExt cx="0" cy="0"/>
        </a:xfrm>
      </p:grpSpPr>
      <p:sp>
        <p:nvSpPr>
          <p:cNvPr id="156" name="Google Shape;156;g30c5792a3ab_0_1478"/>
          <p:cNvSpPr txBox="1"/>
          <p:nvPr>
            <p:ph type="title"/>
          </p:nvPr>
        </p:nvSpPr>
        <p:spPr>
          <a:xfrm>
            <a:off x="529003" y="11785"/>
            <a:ext cx="11169300" cy="10563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9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7" name="Google Shape;157;g30c5792a3ab_0_1478"/>
          <p:cNvSpPr txBox="1"/>
          <p:nvPr>
            <p:ph idx="1" type="body"/>
          </p:nvPr>
        </p:nvSpPr>
        <p:spPr>
          <a:xfrm>
            <a:off x="528638" y="1067961"/>
            <a:ext cx="11169600" cy="5244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900"/>
              <a:buNone/>
              <a:defRPr/>
            </a:lvl1pPr>
            <a:lvl2pPr indent="-228600" lvl="1" marL="914400" algn="l">
              <a:lnSpc>
                <a:spcPct val="90000"/>
              </a:lnSpc>
              <a:spcBef>
                <a:spcPts val="500"/>
              </a:spcBef>
              <a:spcAft>
                <a:spcPts val="0"/>
              </a:spcAft>
              <a:buClr>
                <a:schemeClr val="dk1"/>
              </a:buClr>
              <a:buSzPts val="1900"/>
              <a:buNone/>
              <a:defRPr/>
            </a:lvl2pPr>
            <a:lvl3pPr indent="-228600" lvl="2" marL="1371600" algn="l">
              <a:lnSpc>
                <a:spcPct val="90000"/>
              </a:lnSpc>
              <a:spcBef>
                <a:spcPts val="500"/>
              </a:spcBef>
              <a:spcAft>
                <a:spcPts val="0"/>
              </a:spcAft>
              <a:buClr>
                <a:schemeClr val="dk1"/>
              </a:buClr>
              <a:buSzPts val="1900"/>
              <a:buNone/>
              <a:defRPr/>
            </a:lvl3pPr>
            <a:lvl4pPr indent="-228600" lvl="3" marL="1828800" algn="l">
              <a:lnSpc>
                <a:spcPct val="90000"/>
              </a:lnSpc>
              <a:spcBef>
                <a:spcPts val="500"/>
              </a:spcBef>
              <a:spcAft>
                <a:spcPts val="0"/>
              </a:spcAft>
              <a:buClr>
                <a:schemeClr val="dk1"/>
              </a:buClr>
              <a:buSzPts val="1900"/>
              <a:buNone/>
              <a:defRPr/>
            </a:lvl4pPr>
            <a:lvl5pPr indent="-228600" lvl="4" marL="2286000" algn="l">
              <a:lnSpc>
                <a:spcPct val="90000"/>
              </a:lnSpc>
              <a:spcBef>
                <a:spcPts val="500"/>
              </a:spcBef>
              <a:spcAft>
                <a:spcPts val="0"/>
              </a:spcAft>
              <a:buClr>
                <a:schemeClr val="dk1"/>
              </a:buClr>
              <a:buSzPts val="1900"/>
              <a:buNone/>
              <a:defRPr/>
            </a:lvl5pPr>
            <a:lvl6pPr indent="-228600" lvl="5" marL="2743200" algn="l">
              <a:lnSpc>
                <a:spcPct val="90000"/>
              </a:lnSpc>
              <a:spcBef>
                <a:spcPts val="500"/>
              </a:spcBef>
              <a:spcAft>
                <a:spcPts val="0"/>
              </a:spcAft>
              <a:buClr>
                <a:schemeClr val="dk1"/>
              </a:buClr>
              <a:buSzPts val="1900"/>
              <a:buNone/>
              <a:defRPr/>
            </a:lvl6pPr>
            <a:lvl7pPr indent="-228600" lvl="6" marL="3200400" algn="l">
              <a:lnSpc>
                <a:spcPct val="90000"/>
              </a:lnSpc>
              <a:spcBef>
                <a:spcPts val="500"/>
              </a:spcBef>
              <a:spcAft>
                <a:spcPts val="0"/>
              </a:spcAft>
              <a:buClr>
                <a:schemeClr val="dk1"/>
              </a:buClr>
              <a:buSzPts val="1900"/>
              <a:buNone/>
              <a:defRPr/>
            </a:lvl7pPr>
            <a:lvl8pPr indent="-228600" lvl="7" marL="3657600" algn="l">
              <a:lnSpc>
                <a:spcPct val="90000"/>
              </a:lnSpc>
              <a:spcBef>
                <a:spcPts val="500"/>
              </a:spcBef>
              <a:spcAft>
                <a:spcPts val="0"/>
              </a:spcAft>
              <a:buClr>
                <a:schemeClr val="dk1"/>
              </a:buClr>
              <a:buSzPts val="1900"/>
              <a:buNone/>
              <a:defRPr/>
            </a:lvl8pPr>
            <a:lvl9pPr indent="-228600" lvl="8" marL="4114800" algn="l">
              <a:lnSpc>
                <a:spcPct val="90000"/>
              </a:lnSpc>
              <a:spcBef>
                <a:spcPts val="500"/>
              </a:spcBef>
              <a:spcAft>
                <a:spcPts val="0"/>
              </a:spcAft>
              <a:buClr>
                <a:schemeClr val="dk1"/>
              </a:buClr>
              <a:buSzPts val="19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3" name="Shape 163"/>
        <p:cNvGrpSpPr/>
        <p:nvPr/>
      </p:nvGrpSpPr>
      <p:grpSpPr>
        <a:xfrm>
          <a:off x="0" y="0"/>
          <a:ext cx="0" cy="0"/>
          <a:chOff x="0" y="0"/>
          <a:chExt cx="0" cy="0"/>
        </a:xfrm>
      </p:grpSpPr>
      <p:sp>
        <p:nvSpPr>
          <p:cNvPr id="164" name="Google Shape;164;p104"/>
          <p:cNvSpPr txBox="1"/>
          <p:nvPr>
            <p:ph type="title"/>
          </p:nvPr>
        </p:nvSpPr>
        <p:spPr>
          <a:xfrm>
            <a:off x="567104" y="457200"/>
            <a:ext cx="4204921" cy="16002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000000"/>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104"/>
          <p:cNvSpPr/>
          <p:nvPr>
            <p:ph idx="2" type="pic"/>
          </p:nvPr>
        </p:nvSpPr>
        <p:spPr>
          <a:xfrm>
            <a:off x="5183187" y="457201"/>
            <a:ext cx="6492997" cy="5403850"/>
          </a:xfrm>
          <a:prstGeom prst="rect">
            <a:avLst/>
          </a:prstGeom>
          <a:noFill/>
          <a:ln>
            <a:noFill/>
          </a:ln>
        </p:spPr>
      </p:sp>
      <p:sp>
        <p:nvSpPr>
          <p:cNvPr id="166" name="Google Shape;166;p104"/>
          <p:cNvSpPr txBox="1"/>
          <p:nvPr>
            <p:ph idx="1" type="body"/>
          </p:nvPr>
        </p:nvSpPr>
        <p:spPr>
          <a:xfrm>
            <a:off x="567104" y="2057400"/>
            <a:ext cx="4204921"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0000"/>
              </a:buClr>
              <a:buSzPts val="1600"/>
              <a:buNone/>
              <a:defRPr sz="1600"/>
            </a:lvl1pPr>
            <a:lvl2pPr indent="-228600" lvl="1" marL="914400" algn="l">
              <a:lnSpc>
                <a:spcPct val="90000"/>
              </a:lnSpc>
              <a:spcBef>
                <a:spcPts val="500"/>
              </a:spcBef>
              <a:spcAft>
                <a:spcPts val="0"/>
              </a:spcAft>
              <a:buClr>
                <a:srgbClr val="000000"/>
              </a:buClr>
              <a:buSzPts val="1400"/>
              <a:buNone/>
              <a:defRPr sz="1400"/>
            </a:lvl2pPr>
            <a:lvl3pPr indent="-228600" lvl="2" marL="1371600" algn="l">
              <a:lnSpc>
                <a:spcPct val="90000"/>
              </a:lnSpc>
              <a:spcBef>
                <a:spcPts val="500"/>
              </a:spcBef>
              <a:spcAft>
                <a:spcPts val="0"/>
              </a:spcAft>
              <a:buClr>
                <a:srgbClr val="000000"/>
              </a:buClr>
              <a:buSzPts val="1200"/>
              <a:buNone/>
              <a:defRPr sz="1200"/>
            </a:lvl3pPr>
            <a:lvl4pPr indent="-228600" lvl="3" marL="1828800" algn="l">
              <a:lnSpc>
                <a:spcPct val="90000"/>
              </a:lnSpc>
              <a:spcBef>
                <a:spcPts val="500"/>
              </a:spcBef>
              <a:spcAft>
                <a:spcPts val="0"/>
              </a:spcAft>
              <a:buClr>
                <a:srgbClr val="000000"/>
              </a:buClr>
              <a:buSzPts val="1000"/>
              <a:buNone/>
              <a:defRPr sz="1000"/>
            </a:lvl4pPr>
            <a:lvl5pPr indent="-228600" lvl="4" marL="2286000" algn="l">
              <a:lnSpc>
                <a:spcPct val="90000"/>
              </a:lnSpc>
              <a:spcBef>
                <a:spcPts val="500"/>
              </a:spcBef>
              <a:spcAft>
                <a:spcPts val="0"/>
              </a:spcAft>
              <a:buClr>
                <a:srgbClr val="000000"/>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type="blank">
  <p:cSld name="BLANK">
    <p:spTree>
      <p:nvGrpSpPr>
        <p:cNvPr id="167" name="Shape 167"/>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68" name="Shape 168"/>
        <p:cNvGrpSpPr/>
        <p:nvPr/>
      </p:nvGrpSpPr>
      <p:grpSpPr>
        <a:xfrm>
          <a:off x="0" y="0"/>
          <a:ext cx="0" cy="0"/>
          <a:chOff x="0" y="0"/>
          <a:chExt cx="0" cy="0"/>
        </a:xfrm>
      </p:grpSpPr>
      <p:sp>
        <p:nvSpPr>
          <p:cNvPr id="169" name="Google Shape;169;p106"/>
          <p:cNvSpPr txBox="1"/>
          <p:nvPr>
            <p:ph idx="1" type="body"/>
          </p:nvPr>
        </p:nvSpPr>
        <p:spPr>
          <a:xfrm>
            <a:off x="587619" y="1058579"/>
            <a:ext cx="5490797" cy="432558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342900" lvl="1" marL="914400" algn="l">
              <a:lnSpc>
                <a:spcPct val="90000"/>
              </a:lnSpc>
              <a:spcBef>
                <a:spcPts val="500"/>
              </a:spcBef>
              <a:spcAft>
                <a:spcPts val="0"/>
              </a:spcAft>
              <a:buClr>
                <a:srgbClr val="000000"/>
              </a:buClr>
              <a:buSzPts val="1800"/>
              <a:buChar char="•"/>
              <a:defRPr/>
            </a:lvl2pPr>
            <a:lvl3pPr indent="-342900" lvl="2" marL="1371600" algn="l">
              <a:lnSpc>
                <a:spcPct val="90000"/>
              </a:lnSpc>
              <a:spcBef>
                <a:spcPts val="500"/>
              </a:spcBef>
              <a:spcAft>
                <a:spcPts val="0"/>
              </a:spcAft>
              <a:buClr>
                <a:srgbClr val="000000"/>
              </a:buClr>
              <a:buSzPts val="18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106"/>
          <p:cNvSpPr txBox="1"/>
          <p:nvPr>
            <p:ph idx="2" type="body"/>
          </p:nvPr>
        </p:nvSpPr>
        <p:spPr>
          <a:xfrm>
            <a:off x="6230816" y="1058579"/>
            <a:ext cx="5525964"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342900" lvl="1" marL="914400" algn="l">
              <a:lnSpc>
                <a:spcPct val="90000"/>
              </a:lnSpc>
              <a:spcBef>
                <a:spcPts val="500"/>
              </a:spcBef>
              <a:spcAft>
                <a:spcPts val="0"/>
              </a:spcAft>
              <a:buClr>
                <a:srgbClr val="000000"/>
              </a:buClr>
              <a:buSzPts val="1800"/>
              <a:buChar char="•"/>
              <a:defRPr/>
            </a:lvl2pPr>
            <a:lvl3pPr indent="-342900" lvl="2" marL="1371600" algn="l">
              <a:lnSpc>
                <a:spcPct val="90000"/>
              </a:lnSpc>
              <a:spcBef>
                <a:spcPts val="500"/>
              </a:spcBef>
              <a:spcAft>
                <a:spcPts val="0"/>
              </a:spcAft>
              <a:buClr>
                <a:srgbClr val="000000"/>
              </a:buClr>
              <a:buSzPts val="18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106"/>
          <p:cNvSpPr txBox="1"/>
          <p:nvPr>
            <p:ph type="title"/>
          </p:nvPr>
        </p:nvSpPr>
        <p:spPr>
          <a:xfrm>
            <a:off x="587619" y="2403"/>
            <a:ext cx="11169161" cy="105617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27" name="Shape 27"/>
        <p:cNvGrpSpPr/>
        <p:nvPr/>
      </p:nvGrpSpPr>
      <p:grpSpPr>
        <a:xfrm>
          <a:off x="0" y="0"/>
          <a:ext cx="0" cy="0"/>
          <a:chOff x="0" y="0"/>
          <a:chExt cx="0" cy="0"/>
        </a:xfrm>
      </p:grpSpPr>
      <p:sp>
        <p:nvSpPr>
          <p:cNvPr id="28" name="Google Shape;28;g30b2ee2d397_0_370"/>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marR="0" algn="ctr">
              <a:lnSpc>
                <a:spcPct val="90000"/>
              </a:lnSpc>
              <a:spcBef>
                <a:spcPts val="0"/>
              </a:spcBef>
              <a:spcAft>
                <a:spcPts val="0"/>
              </a:spcAft>
              <a:buClr>
                <a:schemeClr val="dk1"/>
              </a:buClr>
              <a:buSzPts val="6000"/>
              <a:buFont typeface="Calibri"/>
              <a:buNone/>
              <a:defRPr b="0" i="0" sz="60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29" name="Google Shape;29;g30b2ee2d397_0_370"/>
          <p:cNvSpPr txBox="1"/>
          <p:nvPr>
            <p:ph idx="1" type="subTitle"/>
          </p:nvPr>
        </p:nvSpPr>
        <p:spPr>
          <a:xfrm>
            <a:off x="1524000" y="3602037"/>
            <a:ext cx="9144000" cy="1655700"/>
          </a:xfrm>
          <a:prstGeom prst="rect">
            <a:avLst/>
          </a:prstGeom>
          <a:noFill/>
          <a:ln>
            <a:noFill/>
          </a:ln>
        </p:spPr>
        <p:txBody>
          <a:bodyPr anchorCtr="0" anchor="t" bIns="45700" lIns="91425" spcFirstLastPara="1" rIns="91425" wrap="square" tIns="45700">
            <a:normAutofit/>
          </a:bodyPr>
          <a:lstStyle>
            <a:lvl1pPr lvl="0" marR="0" algn="ctr">
              <a:lnSpc>
                <a:spcPct val="90000"/>
              </a:lnSpc>
              <a:spcBef>
                <a:spcPts val="1100"/>
              </a:spcBef>
              <a:spcAft>
                <a:spcPts val="0"/>
              </a:spcAft>
              <a:buClr>
                <a:schemeClr val="dk1"/>
              </a:buClr>
              <a:buSzPts val="2400"/>
              <a:buFont typeface="Arial"/>
              <a:buNone/>
              <a:defRPr b="0" i="0" sz="2400" u="none" cap="none" strike="noStrike">
                <a:solidFill>
                  <a:srgbClr val="000000"/>
                </a:solidFill>
                <a:latin typeface="Arial"/>
                <a:ea typeface="Arial"/>
                <a:cs typeface="Arial"/>
                <a:sym typeface="Arial"/>
              </a:defRPr>
            </a:lvl1pPr>
            <a:lvl2pPr lvl="1" marR="0" algn="ctr">
              <a:lnSpc>
                <a:spcPct val="90000"/>
              </a:lnSpc>
              <a:spcBef>
                <a:spcPts val="500"/>
              </a:spcBef>
              <a:spcAft>
                <a:spcPts val="0"/>
              </a:spcAft>
              <a:buClr>
                <a:schemeClr val="dk1"/>
              </a:buClr>
              <a:buSzPts val="2000"/>
              <a:buFont typeface="Arial"/>
              <a:buNone/>
              <a:defRPr b="0" i="0" sz="2000" u="none" cap="none" strike="noStrike">
                <a:solidFill>
                  <a:srgbClr val="000000"/>
                </a:solidFill>
                <a:latin typeface="Arial"/>
                <a:ea typeface="Arial"/>
                <a:cs typeface="Arial"/>
                <a:sym typeface="Arial"/>
              </a:defRPr>
            </a:lvl2pPr>
            <a:lvl3pPr lvl="2" marR="0" algn="ctr">
              <a:lnSpc>
                <a:spcPct val="90000"/>
              </a:lnSpc>
              <a:spcBef>
                <a:spcPts val="500"/>
              </a:spcBef>
              <a:spcAft>
                <a:spcPts val="0"/>
              </a:spcAft>
              <a:buClr>
                <a:schemeClr val="dk1"/>
              </a:buClr>
              <a:buSzPts val="1900"/>
              <a:buFont typeface="Arial"/>
              <a:buNone/>
              <a:defRPr b="0" i="0" sz="1900" u="none" cap="none" strike="noStrike">
                <a:solidFill>
                  <a:srgbClr val="000000"/>
                </a:solidFill>
                <a:latin typeface="Arial"/>
                <a:ea typeface="Arial"/>
                <a:cs typeface="Arial"/>
                <a:sym typeface="Arial"/>
              </a:defRPr>
            </a:lvl3pPr>
            <a:lvl4pPr lvl="3" marR="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4pPr>
            <a:lvl5pPr lvl="4" marR="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5pPr>
            <a:lvl6pPr lvl="5" marR="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6pPr>
            <a:lvl7pPr lvl="6" marR="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7pPr>
            <a:lvl8pPr lvl="7" marR="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8pPr>
            <a:lvl9pPr lvl="8" marR="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0" name="Google Shape;30;g30b2ee2d397_0_370"/>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31" name="Google Shape;31;g30b2ee2d397_0_370"/>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32" name="Google Shape;32;g30b2ee2d397_0_370"/>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over Slide">
    <p:spTree>
      <p:nvGrpSpPr>
        <p:cNvPr id="172" name="Shape 172"/>
        <p:cNvGrpSpPr/>
        <p:nvPr/>
      </p:nvGrpSpPr>
      <p:grpSpPr>
        <a:xfrm>
          <a:off x="0" y="0"/>
          <a:ext cx="0" cy="0"/>
          <a:chOff x="0" y="0"/>
          <a:chExt cx="0" cy="0"/>
        </a:xfrm>
      </p:grpSpPr>
      <p:pic>
        <p:nvPicPr>
          <p:cNvPr id="173" name="Google Shape;173;p108"/>
          <p:cNvPicPr preferRelativeResize="0"/>
          <p:nvPr/>
        </p:nvPicPr>
        <p:blipFill rotWithShape="1">
          <a:blip r:embed="rId2">
            <a:alphaModFix/>
          </a:blip>
          <a:srcRect b="0" l="0" r="0" t="0"/>
          <a:stretch/>
        </p:blipFill>
        <p:spPr>
          <a:xfrm>
            <a:off x="3895563" y="1583578"/>
            <a:ext cx="4559897" cy="1748778"/>
          </a:xfrm>
          <a:prstGeom prst="rect">
            <a:avLst/>
          </a:prstGeom>
          <a:noFill/>
          <a:ln>
            <a:noFill/>
          </a:ln>
        </p:spPr>
      </p:pic>
      <p:pic>
        <p:nvPicPr>
          <p:cNvPr id="174" name="Google Shape;174;p108"/>
          <p:cNvPicPr preferRelativeResize="0"/>
          <p:nvPr/>
        </p:nvPicPr>
        <p:blipFill rotWithShape="1">
          <a:blip r:embed="rId3">
            <a:alphaModFix/>
          </a:blip>
          <a:srcRect b="0" l="0" r="0" t="0"/>
          <a:stretch/>
        </p:blipFill>
        <p:spPr>
          <a:xfrm>
            <a:off x="7521570" y="4441118"/>
            <a:ext cx="4670430" cy="2445757"/>
          </a:xfrm>
          <a:prstGeom prst="rect">
            <a:avLst/>
          </a:prstGeom>
          <a:noFill/>
          <a:ln>
            <a:noFill/>
          </a:ln>
        </p:spPr>
      </p:pic>
      <p:sp>
        <p:nvSpPr>
          <p:cNvPr id="175" name="Google Shape;175;p108"/>
          <p:cNvSpPr txBox="1"/>
          <p:nvPr>
            <p:ph idx="1" type="subTitle"/>
          </p:nvPr>
        </p:nvSpPr>
        <p:spPr>
          <a:xfrm>
            <a:off x="0" y="3602038"/>
            <a:ext cx="12192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000000"/>
              </a:buClr>
              <a:buSzPts val="3600"/>
              <a:buFont typeface="Arial"/>
              <a:buNone/>
              <a:defRPr b="1" sz="3600"/>
            </a:lvl1pPr>
            <a:lvl2pPr lvl="1" algn="ctr">
              <a:lnSpc>
                <a:spcPct val="90000"/>
              </a:lnSpc>
              <a:spcBef>
                <a:spcPts val="500"/>
              </a:spcBef>
              <a:spcAft>
                <a:spcPts val="0"/>
              </a:spcAft>
              <a:buClr>
                <a:srgbClr val="000000"/>
              </a:buClr>
              <a:buSzPts val="2000"/>
              <a:buNone/>
              <a:defRPr sz="2000"/>
            </a:lvl2pPr>
            <a:lvl3pPr lvl="2" algn="ctr">
              <a:lnSpc>
                <a:spcPct val="90000"/>
              </a:lnSpc>
              <a:spcBef>
                <a:spcPts val="500"/>
              </a:spcBef>
              <a:spcAft>
                <a:spcPts val="0"/>
              </a:spcAft>
              <a:buClr>
                <a:srgbClr val="000000"/>
              </a:buClr>
              <a:buSzPts val="1800"/>
              <a:buNone/>
              <a:defRPr sz="1800"/>
            </a:lvl3pPr>
            <a:lvl4pPr lvl="3" algn="ctr">
              <a:lnSpc>
                <a:spcPct val="90000"/>
              </a:lnSpc>
              <a:spcBef>
                <a:spcPts val="500"/>
              </a:spcBef>
              <a:spcAft>
                <a:spcPts val="0"/>
              </a:spcAft>
              <a:buClr>
                <a:srgbClr val="000000"/>
              </a:buClr>
              <a:buSzPts val="1600"/>
              <a:buNone/>
              <a:defRPr sz="1600"/>
            </a:lvl4pPr>
            <a:lvl5pPr lvl="4" algn="ctr">
              <a:lnSpc>
                <a:spcPct val="90000"/>
              </a:lnSpc>
              <a:spcBef>
                <a:spcPts val="500"/>
              </a:spcBef>
              <a:spcAft>
                <a:spcPts val="0"/>
              </a:spcAft>
              <a:buClr>
                <a:srgbClr val="00000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6" name="Google Shape;176;p108"/>
          <p:cNvSpPr/>
          <p:nvPr/>
        </p:nvSpPr>
        <p:spPr>
          <a:xfrm>
            <a:off x="99391" y="6281530"/>
            <a:ext cx="1093305" cy="477079"/>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77" name="Shape 177"/>
        <p:cNvGrpSpPr/>
        <p:nvPr/>
      </p:nvGrpSpPr>
      <p:grpSpPr>
        <a:xfrm>
          <a:off x="0" y="0"/>
          <a:ext cx="0" cy="0"/>
          <a:chOff x="0" y="0"/>
          <a:chExt cx="0" cy="0"/>
        </a:xfrm>
      </p:grpSpPr>
      <p:sp>
        <p:nvSpPr>
          <p:cNvPr id="178" name="Google Shape;178;p109"/>
          <p:cNvSpPr txBox="1"/>
          <p:nvPr>
            <p:ph type="title"/>
          </p:nvPr>
        </p:nvSpPr>
        <p:spPr>
          <a:xfrm>
            <a:off x="565417" y="6449"/>
            <a:ext cx="11169161" cy="105617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109"/>
          <p:cNvSpPr txBox="1"/>
          <p:nvPr>
            <p:ph idx="1" type="body"/>
          </p:nvPr>
        </p:nvSpPr>
        <p:spPr>
          <a:xfrm>
            <a:off x="564928" y="1062625"/>
            <a:ext cx="11169650" cy="451961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342900" lvl="1" marL="914400" algn="l">
              <a:lnSpc>
                <a:spcPct val="90000"/>
              </a:lnSpc>
              <a:spcBef>
                <a:spcPts val="500"/>
              </a:spcBef>
              <a:spcAft>
                <a:spcPts val="0"/>
              </a:spcAft>
              <a:buClr>
                <a:srgbClr val="000000"/>
              </a:buClr>
              <a:buSzPts val="1800"/>
              <a:buChar char="•"/>
              <a:defRPr/>
            </a:lvl2pPr>
            <a:lvl3pPr indent="-342900" lvl="2" marL="1371600" algn="l">
              <a:lnSpc>
                <a:spcPct val="90000"/>
              </a:lnSpc>
              <a:spcBef>
                <a:spcPts val="500"/>
              </a:spcBef>
              <a:spcAft>
                <a:spcPts val="0"/>
              </a:spcAft>
              <a:buClr>
                <a:srgbClr val="000000"/>
              </a:buClr>
              <a:buSzPts val="18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80" name="Shape 180"/>
        <p:cNvGrpSpPr/>
        <p:nvPr/>
      </p:nvGrpSpPr>
      <p:grpSpPr>
        <a:xfrm>
          <a:off x="0" y="0"/>
          <a:ext cx="0" cy="0"/>
          <a:chOff x="0" y="0"/>
          <a:chExt cx="0" cy="0"/>
        </a:xfrm>
      </p:grpSpPr>
      <p:sp>
        <p:nvSpPr>
          <p:cNvPr id="181" name="Google Shape;181;p110"/>
          <p:cNvSpPr txBox="1"/>
          <p:nvPr>
            <p:ph idx="1" type="body"/>
          </p:nvPr>
        </p:nvSpPr>
        <p:spPr>
          <a:xfrm>
            <a:off x="650947" y="1894865"/>
            <a:ext cx="4633165" cy="405363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0000"/>
              </a:buClr>
              <a:buSzPts val="1600"/>
              <a:buNone/>
              <a:defRPr sz="1600"/>
            </a:lvl1pPr>
            <a:lvl2pPr indent="-228600" lvl="1" marL="914400" algn="l">
              <a:lnSpc>
                <a:spcPct val="90000"/>
              </a:lnSpc>
              <a:spcBef>
                <a:spcPts val="500"/>
              </a:spcBef>
              <a:spcAft>
                <a:spcPts val="0"/>
              </a:spcAft>
              <a:buClr>
                <a:srgbClr val="000000"/>
              </a:buClr>
              <a:buSzPts val="1400"/>
              <a:buNone/>
              <a:defRPr sz="1400"/>
            </a:lvl2pPr>
            <a:lvl3pPr indent="-228600" lvl="2" marL="1371600" algn="l">
              <a:lnSpc>
                <a:spcPct val="90000"/>
              </a:lnSpc>
              <a:spcBef>
                <a:spcPts val="500"/>
              </a:spcBef>
              <a:spcAft>
                <a:spcPts val="0"/>
              </a:spcAft>
              <a:buClr>
                <a:srgbClr val="000000"/>
              </a:buClr>
              <a:buSzPts val="1200"/>
              <a:buNone/>
              <a:defRPr sz="1200"/>
            </a:lvl3pPr>
            <a:lvl4pPr indent="-228600" lvl="3" marL="1828800" algn="l">
              <a:lnSpc>
                <a:spcPct val="90000"/>
              </a:lnSpc>
              <a:spcBef>
                <a:spcPts val="500"/>
              </a:spcBef>
              <a:spcAft>
                <a:spcPts val="0"/>
              </a:spcAft>
              <a:buClr>
                <a:srgbClr val="000000"/>
              </a:buClr>
              <a:buSzPts val="1000"/>
              <a:buNone/>
              <a:defRPr sz="1000"/>
            </a:lvl4pPr>
            <a:lvl5pPr indent="-228600" lvl="4" marL="2286000" algn="l">
              <a:lnSpc>
                <a:spcPct val="90000"/>
              </a:lnSpc>
              <a:spcBef>
                <a:spcPts val="500"/>
              </a:spcBef>
              <a:spcAft>
                <a:spcPts val="0"/>
              </a:spcAft>
              <a:buClr>
                <a:srgbClr val="000000"/>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82" name="Google Shape;182;p110"/>
          <p:cNvSpPr txBox="1"/>
          <p:nvPr>
            <p:ph idx="2" type="body"/>
          </p:nvPr>
        </p:nvSpPr>
        <p:spPr>
          <a:xfrm>
            <a:off x="633849" y="536713"/>
            <a:ext cx="4650263" cy="1182756"/>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000000"/>
              </a:buClr>
              <a:buSzPts val="3200"/>
              <a:buNone/>
              <a:defRPr b="1" sz="3200"/>
            </a:lvl1pPr>
            <a:lvl2pPr indent="-342900" lvl="1" marL="914400" algn="l">
              <a:lnSpc>
                <a:spcPct val="90000"/>
              </a:lnSpc>
              <a:spcBef>
                <a:spcPts val="500"/>
              </a:spcBef>
              <a:spcAft>
                <a:spcPts val="0"/>
              </a:spcAft>
              <a:buClr>
                <a:srgbClr val="000000"/>
              </a:buClr>
              <a:buSzPts val="1800"/>
              <a:buChar char="•"/>
              <a:defRPr/>
            </a:lvl2pPr>
            <a:lvl3pPr indent="-342900" lvl="2" marL="1371600" algn="l">
              <a:lnSpc>
                <a:spcPct val="90000"/>
              </a:lnSpc>
              <a:spcBef>
                <a:spcPts val="500"/>
              </a:spcBef>
              <a:spcAft>
                <a:spcPts val="0"/>
              </a:spcAft>
              <a:buClr>
                <a:srgbClr val="000000"/>
              </a:buClr>
              <a:buSzPts val="18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 name="Google Shape;183;p110"/>
          <p:cNvSpPr/>
          <p:nvPr/>
        </p:nvSpPr>
        <p:spPr>
          <a:xfrm rot="5400000">
            <a:off x="5888749" y="656994"/>
            <a:ext cx="2124949" cy="2124949"/>
          </a:xfrm>
          <a:prstGeom prst="rtTriangle">
            <a:avLst/>
          </a:prstGeom>
          <a:solidFill>
            <a:srgbClr val="CF2030"/>
          </a:solidFill>
          <a:ln cap="flat" cmpd="sng" w="9525">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4" name="Google Shape;184;p110"/>
          <p:cNvSpPr/>
          <p:nvPr>
            <p:ph idx="3" type="pic"/>
          </p:nvPr>
        </p:nvSpPr>
        <p:spPr>
          <a:xfrm>
            <a:off x="6335910" y="1036061"/>
            <a:ext cx="5033400" cy="4713329"/>
          </a:xfrm>
          <a:prstGeom prst="rect">
            <a:avLst/>
          </a:prstGeom>
          <a:solidFill>
            <a:srgbClr val="D8D8D8"/>
          </a:solid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5" name="Shape 185"/>
        <p:cNvGrpSpPr/>
        <p:nvPr/>
      </p:nvGrpSpPr>
      <p:grpSpPr>
        <a:xfrm>
          <a:off x="0" y="0"/>
          <a:ext cx="0" cy="0"/>
          <a:chOff x="0" y="0"/>
          <a:chExt cx="0" cy="0"/>
        </a:xfrm>
      </p:grpSpPr>
      <p:sp>
        <p:nvSpPr>
          <p:cNvPr id="186" name="Google Shape;186;p11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000000"/>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11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000000"/>
              </a:buClr>
              <a:buSzPts val="2400"/>
              <a:buNone/>
              <a:defRPr sz="2400"/>
            </a:lvl1pPr>
            <a:lvl2pPr lvl="1" algn="ctr">
              <a:lnSpc>
                <a:spcPct val="90000"/>
              </a:lnSpc>
              <a:spcBef>
                <a:spcPts val="500"/>
              </a:spcBef>
              <a:spcAft>
                <a:spcPts val="0"/>
              </a:spcAft>
              <a:buClr>
                <a:srgbClr val="000000"/>
              </a:buClr>
              <a:buSzPts val="2000"/>
              <a:buNone/>
              <a:defRPr sz="2000"/>
            </a:lvl2pPr>
            <a:lvl3pPr lvl="2" algn="ctr">
              <a:lnSpc>
                <a:spcPct val="90000"/>
              </a:lnSpc>
              <a:spcBef>
                <a:spcPts val="500"/>
              </a:spcBef>
              <a:spcAft>
                <a:spcPts val="0"/>
              </a:spcAft>
              <a:buClr>
                <a:srgbClr val="000000"/>
              </a:buClr>
              <a:buSzPts val="1800"/>
              <a:buNone/>
              <a:defRPr sz="1800"/>
            </a:lvl3pPr>
            <a:lvl4pPr lvl="3" algn="ctr">
              <a:lnSpc>
                <a:spcPct val="90000"/>
              </a:lnSpc>
              <a:spcBef>
                <a:spcPts val="500"/>
              </a:spcBef>
              <a:spcAft>
                <a:spcPts val="0"/>
              </a:spcAft>
              <a:buClr>
                <a:srgbClr val="000000"/>
              </a:buClr>
              <a:buSzPts val="1600"/>
              <a:buNone/>
              <a:defRPr sz="1600"/>
            </a:lvl4pPr>
            <a:lvl5pPr lvl="4" algn="ctr">
              <a:lnSpc>
                <a:spcPct val="90000"/>
              </a:lnSpc>
              <a:spcBef>
                <a:spcPts val="500"/>
              </a:spcBef>
              <a:spcAft>
                <a:spcPts val="0"/>
              </a:spcAft>
              <a:buClr>
                <a:srgbClr val="00000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88" name="Shape 188"/>
        <p:cNvGrpSpPr/>
        <p:nvPr/>
      </p:nvGrpSpPr>
      <p:grpSpPr>
        <a:xfrm>
          <a:off x="0" y="0"/>
          <a:ext cx="0" cy="0"/>
          <a:chOff x="0" y="0"/>
          <a:chExt cx="0" cy="0"/>
        </a:xfrm>
      </p:grpSpPr>
      <p:pic>
        <p:nvPicPr>
          <p:cNvPr id="189" name="Google Shape;189;p112"/>
          <p:cNvPicPr preferRelativeResize="0"/>
          <p:nvPr/>
        </p:nvPicPr>
        <p:blipFill rotWithShape="1">
          <a:blip r:embed="rId2">
            <a:alphaModFix/>
          </a:blip>
          <a:srcRect b="0" l="0" r="0" t="0"/>
          <a:stretch/>
        </p:blipFill>
        <p:spPr>
          <a:xfrm>
            <a:off x="3011182" y="2079171"/>
            <a:ext cx="9180818" cy="4807705"/>
          </a:xfrm>
          <a:prstGeom prst="rect">
            <a:avLst/>
          </a:prstGeom>
          <a:noFill/>
          <a:ln>
            <a:noFill/>
          </a:ln>
        </p:spPr>
      </p:pic>
      <p:sp>
        <p:nvSpPr>
          <p:cNvPr id="190" name="Google Shape;190;p112"/>
          <p:cNvSpPr txBox="1"/>
          <p:nvPr>
            <p:ph type="ctrTitle"/>
          </p:nvPr>
        </p:nvSpPr>
        <p:spPr>
          <a:xfrm>
            <a:off x="1524000" y="13509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000000"/>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1" name="Shape 191"/>
        <p:cNvGrpSpPr/>
        <p:nvPr/>
      </p:nvGrpSpPr>
      <p:grpSpPr>
        <a:xfrm>
          <a:off x="0" y="0"/>
          <a:ext cx="0" cy="0"/>
          <a:chOff x="0" y="0"/>
          <a:chExt cx="0" cy="0"/>
        </a:xfrm>
      </p:grpSpPr>
      <p:sp>
        <p:nvSpPr>
          <p:cNvPr id="192" name="Google Shape;192;p11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000000"/>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p11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94" name="Shape 194"/>
        <p:cNvGrpSpPr/>
        <p:nvPr/>
      </p:nvGrpSpPr>
      <p:grpSpPr>
        <a:xfrm>
          <a:off x="0" y="0"/>
          <a:ext cx="0" cy="0"/>
          <a:chOff x="0" y="0"/>
          <a:chExt cx="0" cy="0"/>
        </a:xfrm>
      </p:grpSpPr>
      <p:sp>
        <p:nvSpPr>
          <p:cNvPr id="195" name="Google Shape;195;p114"/>
          <p:cNvSpPr txBox="1"/>
          <p:nvPr>
            <p:ph idx="1" type="body"/>
          </p:nvPr>
        </p:nvSpPr>
        <p:spPr>
          <a:xfrm>
            <a:off x="530999" y="1075713"/>
            <a:ext cx="5468572"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00000"/>
              </a:buClr>
              <a:buSzPts val="2400"/>
              <a:buNone/>
              <a:defRPr b="1" sz="2400"/>
            </a:lvl1pPr>
            <a:lvl2pPr indent="-228600" lvl="1" marL="914400" algn="l">
              <a:lnSpc>
                <a:spcPct val="90000"/>
              </a:lnSpc>
              <a:spcBef>
                <a:spcPts val="500"/>
              </a:spcBef>
              <a:spcAft>
                <a:spcPts val="0"/>
              </a:spcAft>
              <a:buClr>
                <a:srgbClr val="000000"/>
              </a:buClr>
              <a:buSzPts val="2000"/>
              <a:buNone/>
              <a:defRPr b="1" sz="2000"/>
            </a:lvl2pPr>
            <a:lvl3pPr indent="-228600" lvl="2" marL="1371600" algn="l">
              <a:lnSpc>
                <a:spcPct val="90000"/>
              </a:lnSpc>
              <a:spcBef>
                <a:spcPts val="500"/>
              </a:spcBef>
              <a:spcAft>
                <a:spcPts val="0"/>
              </a:spcAft>
              <a:buClr>
                <a:srgbClr val="000000"/>
              </a:buClr>
              <a:buSzPts val="1800"/>
              <a:buNone/>
              <a:defRPr b="1" sz="1800"/>
            </a:lvl3pPr>
            <a:lvl4pPr indent="-228600" lvl="3" marL="1828800" algn="l">
              <a:lnSpc>
                <a:spcPct val="90000"/>
              </a:lnSpc>
              <a:spcBef>
                <a:spcPts val="500"/>
              </a:spcBef>
              <a:spcAft>
                <a:spcPts val="0"/>
              </a:spcAft>
              <a:buClr>
                <a:srgbClr val="000000"/>
              </a:buClr>
              <a:buSzPts val="1600"/>
              <a:buNone/>
              <a:defRPr b="1" sz="1600"/>
            </a:lvl4pPr>
            <a:lvl5pPr indent="-228600" lvl="4" marL="2286000" algn="l">
              <a:lnSpc>
                <a:spcPct val="90000"/>
              </a:lnSpc>
              <a:spcBef>
                <a:spcPts val="500"/>
              </a:spcBef>
              <a:spcAft>
                <a:spcPts val="0"/>
              </a:spcAft>
              <a:buClr>
                <a:srgbClr val="000000"/>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6" name="Google Shape;196;p114"/>
          <p:cNvSpPr txBox="1"/>
          <p:nvPr>
            <p:ph idx="2" type="body"/>
          </p:nvPr>
        </p:nvSpPr>
        <p:spPr>
          <a:xfrm>
            <a:off x="529004" y="1922143"/>
            <a:ext cx="5468572"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342900" lvl="1" marL="914400" algn="l">
              <a:lnSpc>
                <a:spcPct val="90000"/>
              </a:lnSpc>
              <a:spcBef>
                <a:spcPts val="500"/>
              </a:spcBef>
              <a:spcAft>
                <a:spcPts val="0"/>
              </a:spcAft>
              <a:buClr>
                <a:srgbClr val="000000"/>
              </a:buClr>
              <a:buSzPts val="1800"/>
              <a:buChar char="•"/>
              <a:defRPr/>
            </a:lvl2pPr>
            <a:lvl3pPr indent="-342900" lvl="2" marL="1371600" algn="l">
              <a:lnSpc>
                <a:spcPct val="90000"/>
              </a:lnSpc>
              <a:spcBef>
                <a:spcPts val="500"/>
              </a:spcBef>
              <a:spcAft>
                <a:spcPts val="0"/>
              </a:spcAft>
              <a:buClr>
                <a:srgbClr val="000000"/>
              </a:buClr>
              <a:buSzPts val="18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 name="Google Shape;197;p114"/>
          <p:cNvSpPr txBox="1"/>
          <p:nvPr>
            <p:ph idx="3" type="body"/>
          </p:nvPr>
        </p:nvSpPr>
        <p:spPr>
          <a:xfrm>
            <a:off x="6172200" y="1098231"/>
            <a:ext cx="5525964"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00000"/>
              </a:buClr>
              <a:buSzPts val="2400"/>
              <a:buNone/>
              <a:defRPr b="1" sz="2400"/>
            </a:lvl1pPr>
            <a:lvl2pPr indent="-228600" lvl="1" marL="914400" algn="l">
              <a:lnSpc>
                <a:spcPct val="90000"/>
              </a:lnSpc>
              <a:spcBef>
                <a:spcPts val="500"/>
              </a:spcBef>
              <a:spcAft>
                <a:spcPts val="0"/>
              </a:spcAft>
              <a:buClr>
                <a:srgbClr val="000000"/>
              </a:buClr>
              <a:buSzPts val="2000"/>
              <a:buNone/>
              <a:defRPr b="1" sz="2000"/>
            </a:lvl2pPr>
            <a:lvl3pPr indent="-228600" lvl="2" marL="1371600" algn="l">
              <a:lnSpc>
                <a:spcPct val="90000"/>
              </a:lnSpc>
              <a:spcBef>
                <a:spcPts val="500"/>
              </a:spcBef>
              <a:spcAft>
                <a:spcPts val="0"/>
              </a:spcAft>
              <a:buClr>
                <a:srgbClr val="000000"/>
              </a:buClr>
              <a:buSzPts val="1800"/>
              <a:buNone/>
              <a:defRPr b="1" sz="1800"/>
            </a:lvl3pPr>
            <a:lvl4pPr indent="-228600" lvl="3" marL="1828800" algn="l">
              <a:lnSpc>
                <a:spcPct val="90000"/>
              </a:lnSpc>
              <a:spcBef>
                <a:spcPts val="500"/>
              </a:spcBef>
              <a:spcAft>
                <a:spcPts val="0"/>
              </a:spcAft>
              <a:buClr>
                <a:srgbClr val="000000"/>
              </a:buClr>
              <a:buSzPts val="1600"/>
              <a:buNone/>
              <a:defRPr b="1" sz="1600"/>
            </a:lvl4pPr>
            <a:lvl5pPr indent="-228600" lvl="4" marL="2286000" algn="l">
              <a:lnSpc>
                <a:spcPct val="90000"/>
              </a:lnSpc>
              <a:spcBef>
                <a:spcPts val="500"/>
              </a:spcBef>
              <a:spcAft>
                <a:spcPts val="0"/>
              </a:spcAft>
              <a:buClr>
                <a:srgbClr val="000000"/>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8" name="Google Shape;198;p114"/>
          <p:cNvSpPr txBox="1"/>
          <p:nvPr>
            <p:ph idx="4" type="body"/>
          </p:nvPr>
        </p:nvSpPr>
        <p:spPr>
          <a:xfrm>
            <a:off x="6172200" y="1922143"/>
            <a:ext cx="5525964"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342900" lvl="1" marL="914400" algn="l">
              <a:lnSpc>
                <a:spcPct val="90000"/>
              </a:lnSpc>
              <a:spcBef>
                <a:spcPts val="500"/>
              </a:spcBef>
              <a:spcAft>
                <a:spcPts val="0"/>
              </a:spcAft>
              <a:buClr>
                <a:srgbClr val="000000"/>
              </a:buClr>
              <a:buSzPts val="1800"/>
              <a:buChar char="•"/>
              <a:defRPr/>
            </a:lvl2pPr>
            <a:lvl3pPr indent="-342900" lvl="2" marL="1371600" algn="l">
              <a:lnSpc>
                <a:spcPct val="90000"/>
              </a:lnSpc>
              <a:spcBef>
                <a:spcPts val="500"/>
              </a:spcBef>
              <a:spcAft>
                <a:spcPts val="0"/>
              </a:spcAft>
              <a:buClr>
                <a:srgbClr val="000000"/>
              </a:buClr>
              <a:buSzPts val="18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 name="Google Shape;199;p114"/>
          <p:cNvSpPr txBox="1"/>
          <p:nvPr>
            <p:ph type="title"/>
          </p:nvPr>
        </p:nvSpPr>
        <p:spPr>
          <a:xfrm>
            <a:off x="529004" y="0"/>
            <a:ext cx="11169161" cy="105617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00" name="Shape 200"/>
        <p:cNvGrpSpPr/>
        <p:nvPr/>
      </p:nvGrpSpPr>
      <p:grpSpPr>
        <a:xfrm>
          <a:off x="0" y="0"/>
          <a:ext cx="0" cy="0"/>
          <a:chOff x="0" y="0"/>
          <a:chExt cx="0" cy="0"/>
        </a:xfrm>
      </p:grpSpPr>
      <p:sp>
        <p:nvSpPr>
          <p:cNvPr id="201" name="Google Shape;201;p115"/>
          <p:cNvSpPr txBox="1"/>
          <p:nvPr>
            <p:ph type="title"/>
          </p:nvPr>
        </p:nvSpPr>
        <p:spPr>
          <a:xfrm>
            <a:off x="511419" y="0"/>
            <a:ext cx="11169161" cy="105617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2" name="Shape 202"/>
        <p:cNvGrpSpPr/>
        <p:nvPr/>
      </p:nvGrpSpPr>
      <p:grpSpPr>
        <a:xfrm>
          <a:off x="0" y="0"/>
          <a:ext cx="0" cy="0"/>
          <a:chOff x="0" y="0"/>
          <a:chExt cx="0" cy="0"/>
        </a:xfrm>
      </p:grpSpPr>
      <p:sp>
        <p:nvSpPr>
          <p:cNvPr id="203" name="Google Shape;203;p116"/>
          <p:cNvSpPr txBox="1"/>
          <p:nvPr>
            <p:ph type="title"/>
          </p:nvPr>
        </p:nvSpPr>
        <p:spPr>
          <a:xfrm>
            <a:off x="531936" y="457200"/>
            <a:ext cx="4240090" cy="16002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000000"/>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4" name="Google Shape;204;p116"/>
          <p:cNvSpPr txBox="1"/>
          <p:nvPr>
            <p:ph idx="1" type="body"/>
          </p:nvPr>
        </p:nvSpPr>
        <p:spPr>
          <a:xfrm>
            <a:off x="5183188" y="457201"/>
            <a:ext cx="6476876" cy="540385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000000"/>
              </a:buClr>
              <a:buSzPts val="3200"/>
              <a:buChar char="•"/>
              <a:defRPr sz="3200"/>
            </a:lvl1pPr>
            <a:lvl2pPr indent="-406400" lvl="1" marL="914400" algn="l">
              <a:lnSpc>
                <a:spcPct val="90000"/>
              </a:lnSpc>
              <a:spcBef>
                <a:spcPts val="500"/>
              </a:spcBef>
              <a:spcAft>
                <a:spcPts val="0"/>
              </a:spcAft>
              <a:buClr>
                <a:srgbClr val="000000"/>
              </a:buClr>
              <a:buSzPts val="2800"/>
              <a:buChar char="•"/>
              <a:defRPr sz="2800"/>
            </a:lvl2pPr>
            <a:lvl3pPr indent="-381000" lvl="2" marL="1371600" algn="l">
              <a:lnSpc>
                <a:spcPct val="90000"/>
              </a:lnSpc>
              <a:spcBef>
                <a:spcPts val="500"/>
              </a:spcBef>
              <a:spcAft>
                <a:spcPts val="0"/>
              </a:spcAft>
              <a:buClr>
                <a:srgbClr val="000000"/>
              </a:buClr>
              <a:buSzPts val="2400"/>
              <a:buChar char="•"/>
              <a:defRPr sz="2400"/>
            </a:lvl3pPr>
            <a:lvl4pPr indent="-355600" lvl="3" marL="1828800" algn="l">
              <a:lnSpc>
                <a:spcPct val="90000"/>
              </a:lnSpc>
              <a:spcBef>
                <a:spcPts val="500"/>
              </a:spcBef>
              <a:spcAft>
                <a:spcPts val="0"/>
              </a:spcAft>
              <a:buClr>
                <a:srgbClr val="000000"/>
              </a:buClr>
              <a:buSzPts val="2000"/>
              <a:buChar char="•"/>
              <a:defRPr sz="2000"/>
            </a:lvl4pPr>
            <a:lvl5pPr indent="-355600" lvl="4" marL="2286000" algn="l">
              <a:lnSpc>
                <a:spcPct val="90000"/>
              </a:lnSpc>
              <a:spcBef>
                <a:spcPts val="500"/>
              </a:spcBef>
              <a:spcAft>
                <a:spcPts val="0"/>
              </a:spcAft>
              <a:buClr>
                <a:srgbClr val="000000"/>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05" name="Google Shape;205;p116"/>
          <p:cNvSpPr txBox="1"/>
          <p:nvPr>
            <p:ph idx="2" type="body"/>
          </p:nvPr>
        </p:nvSpPr>
        <p:spPr>
          <a:xfrm>
            <a:off x="531936" y="2057400"/>
            <a:ext cx="4240090"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0000"/>
              </a:buClr>
              <a:buSzPts val="1600"/>
              <a:buNone/>
              <a:defRPr sz="1600"/>
            </a:lvl1pPr>
            <a:lvl2pPr indent="-228600" lvl="1" marL="914400" algn="l">
              <a:lnSpc>
                <a:spcPct val="90000"/>
              </a:lnSpc>
              <a:spcBef>
                <a:spcPts val="500"/>
              </a:spcBef>
              <a:spcAft>
                <a:spcPts val="0"/>
              </a:spcAft>
              <a:buClr>
                <a:srgbClr val="000000"/>
              </a:buClr>
              <a:buSzPts val="1400"/>
              <a:buNone/>
              <a:defRPr sz="1400"/>
            </a:lvl2pPr>
            <a:lvl3pPr indent="-228600" lvl="2" marL="1371600" algn="l">
              <a:lnSpc>
                <a:spcPct val="90000"/>
              </a:lnSpc>
              <a:spcBef>
                <a:spcPts val="500"/>
              </a:spcBef>
              <a:spcAft>
                <a:spcPts val="0"/>
              </a:spcAft>
              <a:buClr>
                <a:srgbClr val="000000"/>
              </a:buClr>
              <a:buSzPts val="1200"/>
              <a:buNone/>
              <a:defRPr sz="1200"/>
            </a:lvl3pPr>
            <a:lvl4pPr indent="-228600" lvl="3" marL="1828800" algn="l">
              <a:lnSpc>
                <a:spcPct val="90000"/>
              </a:lnSpc>
              <a:spcBef>
                <a:spcPts val="500"/>
              </a:spcBef>
              <a:spcAft>
                <a:spcPts val="0"/>
              </a:spcAft>
              <a:buClr>
                <a:srgbClr val="000000"/>
              </a:buClr>
              <a:buSzPts val="1000"/>
              <a:buNone/>
              <a:defRPr sz="1000"/>
            </a:lvl4pPr>
            <a:lvl5pPr indent="-228600" lvl="4" marL="2286000" algn="l">
              <a:lnSpc>
                <a:spcPct val="90000"/>
              </a:lnSpc>
              <a:spcBef>
                <a:spcPts val="500"/>
              </a:spcBef>
              <a:spcAft>
                <a:spcPts val="0"/>
              </a:spcAft>
              <a:buClr>
                <a:srgbClr val="000000"/>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roved BNI Colors">
  <p:cSld name="Approved BNI Colors">
    <p:spTree>
      <p:nvGrpSpPr>
        <p:cNvPr id="206" name="Shape 206"/>
        <p:cNvGrpSpPr/>
        <p:nvPr/>
      </p:nvGrpSpPr>
      <p:grpSpPr>
        <a:xfrm>
          <a:off x="0" y="0"/>
          <a:ext cx="0" cy="0"/>
          <a:chOff x="0" y="0"/>
          <a:chExt cx="0" cy="0"/>
        </a:xfrm>
      </p:grpSpPr>
      <p:pic>
        <p:nvPicPr>
          <p:cNvPr id="207" name="Google Shape;207;p117"/>
          <p:cNvPicPr preferRelativeResize="0"/>
          <p:nvPr/>
        </p:nvPicPr>
        <p:blipFill rotWithShape="1">
          <a:blip r:embed="rId2">
            <a:alphaModFix/>
          </a:blip>
          <a:srcRect b="0" l="0" r="0" t="0"/>
          <a:stretch/>
        </p:blipFill>
        <p:spPr>
          <a:xfrm>
            <a:off x="373022" y="180295"/>
            <a:ext cx="8040218" cy="5898923"/>
          </a:xfrm>
          <a:prstGeom prst="rect">
            <a:avLst/>
          </a:prstGeom>
          <a:noFill/>
          <a:ln>
            <a:noFill/>
          </a:ln>
        </p:spPr>
      </p:pic>
      <p:sp>
        <p:nvSpPr>
          <p:cNvPr id="208" name="Google Shape;208;p117"/>
          <p:cNvSpPr txBox="1"/>
          <p:nvPr/>
        </p:nvSpPr>
        <p:spPr>
          <a:xfrm>
            <a:off x="9608423" y="1335348"/>
            <a:ext cx="1082348"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Do Not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Use Other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Hues of Red</a:t>
            </a:r>
            <a:endParaRPr b="0" i="0" sz="1400" u="none" cap="none" strike="noStrike">
              <a:solidFill>
                <a:srgbClr val="000000"/>
              </a:solidFill>
              <a:latin typeface="Arial"/>
              <a:ea typeface="Arial"/>
              <a:cs typeface="Arial"/>
              <a:sym typeface="Arial"/>
            </a:endParaRPr>
          </a:p>
        </p:txBody>
      </p:sp>
      <p:pic>
        <p:nvPicPr>
          <p:cNvPr id="209" name="Google Shape;209;p117"/>
          <p:cNvPicPr preferRelativeResize="0"/>
          <p:nvPr/>
        </p:nvPicPr>
        <p:blipFill rotWithShape="1">
          <a:blip r:embed="rId3">
            <a:alphaModFix/>
          </a:blip>
          <a:srcRect b="0" l="0" r="0" t="0"/>
          <a:stretch/>
        </p:blipFill>
        <p:spPr>
          <a:xfrm>
            <a:off x="9638509" y="2179337"/>
            <a:ext cx="1022176" cy="3737871"/>
          </a:xfrm>
          <a:prstGeom prst="rect">
            <a:avLst/>
          </a:prstGeom>
          <a:noFill/>
          <a:ln>
            <a:noFill/>
          </a:ln>
        </p:spPr>
      </p:pic>
      <p:pic>
        <p:nvPicPr>
          <p:cNvPr id="210" name="Google Shape;210;p117"/>
          <p:cNvPicPr preferRelativeResize="0"/>
          <p:nvPr/>
        </p:nvPicPr>
        <p:blipFill rotWithShape="1">
          <a:blip r:embed="rId4">
            <a:alphaModFix/>
          </a:blip>
          <a:srcRect b="37971" l="34827" r="34948" t="35301"/>
          <a:stretch/>
        </p:blipFill>
        <p:spPr>
          <a:xfrm>
            <a:off x="9309718" y="2787508"/>
            <a:ext cx="1679758" cy="273514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3" name="Shape 33"/>
        <p:cNvGrpSpPr/>
        <p:nvPr/>
      </p:nvGrpSpPr>
      <p:grpSpPr>
        <a:xfrm>
          <a:off x="0" y="0"/>
          <a:ext cx="0" cy="0"/>
          <a:chOff x="0" y="0"/>
          <a:chExt cx="0" cy="0"/>
        </a:xfrm>
      </p:grpSpPr>
      <p:sp>
        <p:nvSpPr>
          <p:cNvPr id="34" name="Google Shape;34;p96"/>
          <p:cNvSpPr txBox="1"/>
          <p:nvPr>
            <p:ph type="title"/>
          </p:nvPr>
        </p:nvSpPr>
        <p:spPr>
          <a:xfrm>
            <a:off x="794803" y="-18195"/>
            <a:ext cx="10602392" cy="134579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4400">
                <a:solidFill>
                  <a:srgbClr val="C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96"/>
          <p:cNvSpPr txBox="1"/>
          <p:nvPr>
            <p:ph idx="11" type="ftr"/>
          </p:nvPr>
        </p:nvSpPr>
        <p:spPr>
          <a:xfrm>
            <a:off x="498982" y="6197555"/>
            <a:ext cx="1470660" cy="33400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1100">
                <a:solidFill>
                  <a:srgbClr val="64666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96"/>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96"/>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15" name="Shape 215"/>
        <p:cNvGrpSpPr/>
        <p:nvPr/>
      </p:nvGrpSpPr>
      <p:grpSpPr>
        <a:xfrm>
          <a:off x="0" y="0"/>
          <a:ext cx="0" cy="0"/>
          <a:chOff x="0" y="0"/>
          <a:chExt cx="0" cy="0"/>
        </a:xfrm>
      </p:grpSpPr>
      <p:sp>
        <p:nvSpPr>
          <p:cNvPr id="216" name="Google Shape;216;g376602bec35_0_78"/>
          <p:cNvSpPr txBox="1"/>
          <p:nvPr>
            <p:ph idx="1" type="subTitle"/>
          </p:nvPr>
        </p:nvSpPr>
        <p:spPr>
          <a:xfrm>
            <a:off x="565560" y="6480"/>
            <a:ext cx="11168700" cy="48957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217" name="Shape 217"/>
        <p:cNvGrpSpPr/>
        <p:nvPr/>
      </p:nvGrpSpPr>
      <p:grpSpPr>
        <a:xfrm>
          <a:off x="0" y="0"/>
          <a:ext cx="0" cy="0"/>
          <a:chOff x="0" y="0"/>
          <a:chExt cx="0" cy="0"/>
        </a:xfrm>
      </p:grpSpPr>
      <p:sp>
        <p:nvSpPr>
          <p:cNvPr id="218" name="Google Shape;218;g376602bec35_0_80"/>
          <p:cNvSpPr txBox="1"/>
          <p:nvPr>
            <p:ph type="title"/>
          </p:nvPr>
        </p:nvSpPr>
        <p:spPr>
          <a:xfrm>
            <a:off x="565560" y="6480"/>
            <a:ext cx="11168700" cy="1056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 name="Google Shape;219;g376602bec35_0_80"/>
          <p:cNvSpPr txBox="1"/>
          <p:nvPr>
            <p:ph idx="1" type="subTitle"/>
          </p:nvPr>
        </p:nvSpPr>
        <p:spPr>
          <a:xfrm>
            <a:off x="564840" y="1062720"/>
            <a:ext cx="11169300" cy="4519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220" name="Shape 220"/>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221" name="Shape 221"/>
        <p:cNvGrpSpPr/>
        <p:nvPr/>
      </p:nvGrpSpPr>
      <p:grpSpPr>
        <a:xfrm>
          <a:off x="0" y="0"/>
          <a:ext cx="0" cy="0"/>
          <a:chOff x="0" y="0"/>
          <a:chExt cx="0" cy="0"/>
        </a:xfrm>
      </p:grpSpPr>
      <p:sp>
        <p:nvSpPr>
          <p:cNvPr id="222" name="Google Shape;222;g376602bec35_0_84"/>
          <p:cNvSpPr txBox="1"/>
          <p:nvPr>
            <p:ph type="title"/>
          </p:nvPr>
        </p:nvSpPr>
        <p:spPr>
          <a:xfrm>
            <a:off x="565560" y="6480"/>
            <a:ext cx="11168700" cy="1056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g376602bec35_0_84"/>
          <p:cNvSpPr txBox="1"/>
          <p:nvPr>
            <p:ph idx="1" type="body"/>
          </p:nvPr>
        </p:nvSpPr>
        <p:spPr>
          <a:xfrm>
            <a:off x="564840" y="1062720"/>
            <a:ext cx="11169300" cy="4519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224" name="Shape 224"/>
        <p:cNvGrpSpPr/>
        <p:nvPr/>
      </p:nvGrpSpPr>
      <p:grpSpPr>
        <a:xfrm>
          <a:off x="0" y="0"/>
          <a:ext cx="0" cy="0"/>
          <a:chOff x="0" y="0"/>
          <a:chExt cx="0" cy="0"/>
        </a:xfrm>
      </p:grpSpPr>
      <p:sp>
        <p:nvSpPr>
          <p:cNvPr id="225" name="Google Shape;225;g376602bec35_0_87"/>
          <p:cNvSpPr txBox="1"/>
          <p:nvPr>
            <p:ph type="title"/>
          </p:nvPr>
        </p:nvSpPr>
        <p:spPr>
          <a:xfrm>
            <a:off x="565560" y="6480"/>
            <a:ext cx="11168700" cy="1056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g376602bec35_0_87"/>
          <p:cNvSpPr txBox="1"/>
          <p:nvPr>
            <p:ph idx="1" type="body"/>
          </p:nvPr>
        </p:nvSpPr>
        <p:spPr>
          <a:xfrm>
            <a:off x="564840" y="1062720"/>
            <a:ext cx="5450400" cy="4519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7" name="Google Shape;227;g376602bec35_0_87"/>
          <p:cNvSpPr txBox="1"/>
          <p:nvPr>
            <p:ph idx="2" type="body"/>
          </p:nvPr>
        </p:nvSpPr>
        <p:spPr>
          <a:xfrm>
            <a:off x="6288120" y="1062720"/>
            <a:ext cx="5450400" cy="4519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8" name="Shape 228"/>
        <p:cNvGrpSpPr/>
        <p:nvPr/>
      </p:nvGrpSpPr>
      <p:grpSpPr>
        <a:xfrm>
          <a:off x="0" y="0"/>
          <a:ext cx="0" cy="0"/>
          <a:chOff x="0" y="0"/>
          <a:chExt cx="0" cy="0"/>
        </a:xfrm>
      </p:grpSpPr>
      <p:sp>
        <p:nvSpPr>
          <p:cNvPr id="229" name="Google Shape;229;g376602bec35_0_91"/>
          <p:cNvSpPr txBox="1"/>
          <p:nvPr>
            <p:ph type="title"/>
          </p:nvPr>
        </p:nvSpPr>
        <p:spPr>
          <a:xfrm>
            <a:off x="565560" y="6480"/>
            <a:ext cx="11168700" cy="1056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230" name="Shape 230"/>
        <p:cNvGrpSpPr/>
        <p:nvPr/>
      </p:nvGrpSpPr>
      <p:grpSpPr>
        <a:xfrm>
          <a:off x="0" y="0"/>
          <a:ext cx="0" cy="0"/>
          <a:chOff x="0" y="0"/>
          <a:chExt cx="0" cy="0"/>
        </a:xfrm>
      </p:grpSpPr>
      <p:sp>
        <p:nvSpPr>
          <p:cNvPr id="231" name="Google Shape;231;g376602bec35_0_93"/>
          <p:cNvSpPr txBox="1"/>
          <p:nvPr>
            <p:ph type="title"/>
          </p:nvPr>
        </p:nvSpPr>
        <p:spPr>
          <a:xfrm>
            <a:off x="565560" y="6480"/>
            <a:ext cx="11168700" cy="1056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g376602bec35_0_93"/>
          <p:cNvSpPr txBox="1"/>
          <p:nvPr>
            <p:ph idx="1" type="body"/>
          </p:nvPr>
        </p:nvSpPr>
        <p:spPr>
          <a:xfrm>
            <a:off x="564840" y="1062720"/>
            <a:ext cx="5450400" cy="2155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3" name="Google Shape;233;g376602bec35_0_93"/>
          <p:cNvSpPr txBox="1"/>
          <p:nvPr>
            <p:ph idx="2" type="body"/>
          </p:nvPr>
        </p:nvSpPr>
        <p:spPr>
          <a:xfrm>
            <a:off x="6288120" y="1062720"/>
            <a:ext cx="5450400" cy="4519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4" name="Google Shape;234;g376602bec35_0_93"/>
          <p:cNvSpPr txBox="1"/>
          <p:nvPr>
            <p:ph idx="3" type="body"/>
          </p:nvPr>
        </p:nvSpPr>
        <p:spPr>
          <a:xfrm>
            <a:off x="564840" y="3423240"/>
            <a:ext cx="5450400" cy="2155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235" name="Shape 235"/>
        <p:cNvGrpSpPr/>
        <p:nvPr/>
      </p:nvGrpSpPr>
      <p:grpSpPr>
        <a:xfrm>
          <a:off x="0" y="0"/>
          <a:ext cx="0" cy="0"/>
          <a:chOff x="0" y="0"/>
          <a:chExt cx="0" cy="0"/>
        </a:xfrm>
      </p:grpSpPr>
      <p:sp>
        <p:nvSpPr>
          <p:cNvPr id="236" name="Google Shape;236;g376602bec35_0_98"/>
          <p:cNvSpPr txBox="1"/>
          <p:nvPr>
            <p:ph type="title"/>
          </p:nvPr>
        </p:nvSpPr>
        <p:spPr>
          <a:xfrm>
            <a:off x="565560" y="6480"/>
            <a:ext cx="11168700" cy="1056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7" name="Google Shape;237;g376602bec35_0_98"/>
          <p:cNvSpPr txBox="1"/>
          <p:nvPr>
            <p:ph idx="1" type="body"/>
          </p:nvPr>
        </p:nvSpPr>
        <p:spPr>
          <a:xfrm>
            <a:off x="564840" y="1062720"/>
            <a:ext cx="5450400" cy="4519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8" name="Google Shape;238;g376602bec35_0_98"/>
          <p:cNvSpPr txBox="1"/>
          <p:nvPr>
            <p:ph idx="2" type="body"/>
          </p:nvPr>
        </p:nvSpPr>
        <p:spPr>
          <a:xfrm>
            <a:off x="6288120" y="1062720"/>
            <a:ext cx="5450400" cy="2155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9" name="Google Shape;239;g376602bec35_0_98"/>
          <p:cNvSpPr txBox="1"/>
          <p:nvPr>
            <p:ph idx="3" type="body"/>
          </p:nvPr>
        </p:nvSpPr>
        <p:spPr>
          <a:xfrm>
            <a:off x="6288120" y="3423240"/>
            <a:ext cx="5450400" cy="2155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240" name="Shape 240"/>
        <p:cNvGrpSpPr/>
        <p:nvPr/>
      </p:nvGrpSpPr>
      <p:grpSpPr>
        <a:xfrm>
          <a:off x="0" y="0"/>
          <a:ext cx="0" cy="0"/>
          <a:chOff x="0" y="0"/>
          <a:chExt cx="0" cy="0"/>
        </a:xfrm>
      </p:grpSpPr>
      <p:sp>
        <p:nvSpPr>
          <p:cNvPr id="241" name="Google Shape;241;g376602bec35_0_103"/>
          <p:cNvSpPr txBox="1"/>
          <p:nvPr>
            <p:ph type="title"/>
          </p:nvPr>
        </p:nvSpPr>
        <p:spPr>
          <a:xfrm>
            <a:off x="565560" y="6480"/>
            <a:ext cx="11168700" cy="1056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2" name="Google Shape;242;g376602bec35_0_103"/>
          <p:cNvSpPr txBox="1"/>
          <p:nvPr>
            <p:ph idx="1" type="body"/>
          </p:nvPr>
        </p:nvSpPr>
        <p:spPr>
          <a:xfrm>
            <a:off x="564840" y="1062720"/>
            <a:ext cx="5450400" cy="2155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43" name="Google Shape;243;g376602bec35_0_103"/>
          <p:cNvSpPr txBox="1"/>
          <p:nvPr>
            <p:ph idx="2" type="body"/>
          </p:nvPr>
        </p:nvSpPr>
        <p:spPr>
          <a:xfrm>
            <a:off x="6288120" y="1062720"/>
            <a:ext cx="5450400" cy="2155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44" name="Google Shape;244;g376602bec35_0_103"/>
          <p:cNvSpPr txBox="1"/>
          <p:nvPr>
            <p:ph idx="3" type="body"/>
          </p:nvPr>
        </p:nvSpPr>
        <p:spPr>
          <a:xfrm>
            <a:off x="564840" y="3423240"/>
            <a:ext cx="11169300" cy="2155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245" name="Shape 245"/>
        <p:cNvGrpSpPr/>
        <p:nvPr/>
      </p:nvGrpSpPr>
      <p:grpSpPr>
        <a:xfrm>
          <a:off x="0" y="0"/>
          <a:ext cx="0" cy="0"/>
          <a:chOff x="0" y="0"/>
          <a:chExt cx="0" cy="0"/>
        </a:xfrm>
      </p:grpSpPr>
      <p:sp>
        <p:nvSpPr>
          <p:cNvPr id="246" name="Google Shape;246;g376602bec35_0_108"/>
          <p:cNvSpPr txBox="1"/>
          <p:nvPr>
            <p:ph type="title"/>
          </p:nvPr>
        </p:nvSpPr>
        <p:spPr>
          <a:xfrm>
            <a:off x="565560" y="6480"/>
            <a:ext cx="11168700" cy="1056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g376602bec35_0_108"/>
          <p:cNvSpPr txBox="1"/>
          <p:nvPr>
            <p:ph idx="1" type="body"/>
          </p:nvPr>
        </p:nvSpPr>
        <p:spPr>
          <a:xfrm>
            <a:off x="564840" y="1062720"/>
            <a:ext cx="11169300" cy="2155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48" name="Google Shape;248;g376602bec35_0_108"/>
          <p:cNvSpPr txBox="1"/>
          <p:nvPr>
            <p:ph idx="2" type="body"/>
          </p:nvPr>
        </p:nvSpPr>
        <p:spPr>
          <a:xfrm>
            <a:off x="564840" y="3423240"/>
            <a:ext cx="11169300" cy="2155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8" name="Shape 38"/>
        <p:cNvGrpSpPr/>
        <p:nvPr/>
      </p:nvGrpSpPr>
      <p:grpSpPr>
        <a:xfrm>
          <a:off x="0" y="0"/>
          <a:ext cx="0" cy="0"/>
          <a:chOff x="0" y="0"/>
          <a:chExt cx="0" cy="0"/>
        </a:xfrm>
      </p:grpSpPr>
      <p:sp>
        <p:nvSpPr>
          <p:cNvPr id="39" name="Google Shape;39;p97"/>
          <p:cNvSpPr txBox="1"/>
          <p:nvPr>
            <p:ph type="title"/>
          </p:nvPr>
        </p:nvSpPr>
        <p:spPr>
          <a:xfrm>
            <a:off x="794803" y="-18195"/>
            <a:ext cx="10602392" cy="134579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4400">
                <a:solidFill>
                  <a:srgbClr val="C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97"/>
          <p:cNvSpPr txBox="1"/>
          <p:nvPr>
            <p:ph idx="1" type="body"/>
          </p:nvPr>
        </p:nvSpPr>
        <p:spPr>
          <a:xfrm>
            <a:off x="609600" y="1577340"/>
            <a:ext cx="5303520" cy="452628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1" name="Google Shape;41;p97"/>
          <p:cNvSpPr txBox="1"/>
          <p:nvPr>
            <p:ph idx="2" type="body"/>
          </p:nvPr>
        </p:nvSpPr>
        <p:spPr>
          <a:xfrm>
            <a:off x="6278880" y="1577340"/>
            <a:ext cx="5303520" cy="452628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2" name="Google Shape;42;p97"/>
          <p:cNvSpPr txBox="1"/>
          <p:nvPr>
            <p:ph idx="11" type="ftr"/>
          </p:nvPr>
        </p:nvSpPr>
        <p:spPr>
          <a:xfrm>
            <a:off x="498982" y="6197555"/>
            <a:ext cx="1470660" cy="33400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1100">
                <a:solidFill>
                  <a:srgbClr val="64666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97"/>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97"/>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249" name="Shape 249"/>
        <p:cNvGrpSpPr/>
        <p:nvPr/>
      </p:nvGrpSpPr>
      <p:grpSpPr>
        <a:xfrm>
          <a:off x="0" y="0"/>
          <a:ext cx="0" cy="0"/>
          <a:chOff x="0" y="0"/>
          <a:chExt cx="0" cy="0"/>
        </a:xfrm>
      </p:grpSpPr>
      <p:sp>
        <p:nvSpPr>
          <p:cNvPr id="250" name="Google Shape;250;g376602bec35_0_112"/>
          <p:cNvSpPr txBox="1"/>
          <p:nvPr>
            <p:ph type="title"/>
          </p:nvPr>
        </p:nvSpPr>
        <p:spPr>
          <a:xfrm>
            <a:off x="565560" y="6480"/>
            <a:ext cx="11168700" cy="1056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g376602bec35_0_112"/>
          <p:cNvSpPr txBox="1"/>
          <p:nvPr>
            <p:ph idx="1" type="body"/>
          </p:nvPr>
        </p:nvSpPr>
        <p:spPr>
          <a:xfrm>
            <a:off x="564840" y="1062720"/>
            <a:ext cx="5450400" cy="2155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52" name="Google Shape;252;g376602bec35_0_112"/>
          <p:cNvSpPr txBox="1"/>
          <p:nvPr>
            <p:ph idx="2" type="body"/>
          </p:nvPr>
        </p:nvSpPr>
        <p:spPr>
          <a:xfrm>
            <a:off x="6288120" y="1062720"/>
            <a:ext cx="5450400" cy="2155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53" name="Google Shape;253;g376602bec35_0_112"/>
          <p:cNvSpPr txBox="1"/>
          <p:nvPr>
            <p:ph idx="3" type="body"/>
          </p:nvPr>
        </p:nvSpPr>
        <p:spPr>
          <a:xfrm>
            <a:off x="564840" y="3423240"/>
            <a:ext cx="5450400" cy="2155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54" name="Google Shape;254;g376602bec35_0_112"/>
          <p:cNvSpPr txBox="1"/>
          <p:nvPr>
            <p:ph idx="4" type="body"/>
          </p:nvPr>
        </p:nvSpPr>
        <p:spPr>
          <a:xfrm>
            <a:off x="6288120" y="3423240"/>
            <a:ext cx="5450400" cy="2155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255" name="Shape 255"/>
        <p:cNvGrpSpPr/>
        <p:nvPr/>
      </p:nvGrpSpPr>
      <p:grpSpPr>
        <a:xfrm>
          <a:off x="0" y="0"/>
          <a:ext cx="0" cy="0"/>
          <a:chOff x="0" y="0"/>
          <a:chExt cx="0" cy="0"/>
        </a:xfrm>
      </p:grpSpPr>
      <p:sp>
        <p:nvSpPr>
          <p:cNvPr id="256" name="Google Shape;256;g376602bec35_0_118"/>
          <p:cNvSpPr txBox="1"/>
          <p:nvPr>
            <p:ph type="title"/>
          </p:nvPr>
        </p:nvSpPr>
        <p:spPr>
          <a:xfrm>
            <a:off x="565560" y="6480"/>
            <a:ext cx="11168700" cy="1056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g376602bec35_0_118"/>
          <p:cNvSpPr txBox="1"/>
          <p:nvPr>
            <p:ph idx="1" type="body"/>
          </p:nvPr>
        </p:nvSpPr>
        <p:spPr>
          <a:xfrm>
            <a:off x="564840" y="1062720"/>
            <a:ext cx="3596400" cy="2155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58" name="Google Shape;258;g376602bec35_0_118"/>
          <p:cNvSpPr txBox="1"/>
          <p:nvPr>
            <p:ph idx="2" type="body"/>
          </p:nvPr>
        </p:nvSpPr>
        <p:spPr>
          <a:xfrm>
            <a:off x="4341600" y="1062720"/>
            <a:ext cx="3596400" cy="2155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59" name="Google Shape;259;g376602bec35_0_118"/>
          <p:cNvSpPr txBox="1"/>
          <p:nvPr>
            <p:ph idx="3" type="body"/>
          </p:nvPr>
        </p:nvSpPr>
        <p:spPr>
          <a:xfrm>
            <a:off x="8118000" y="1062720"/>
            <a:ext cx="3596400" cy="2155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60" name="Google Shape;260;g376602bec35_0_118"/>
          <p:cNvSpPr txBox="1"/>
          <p:nvPr>
            <p:ph idx="4" type="body"/>
          </p:nvPr>
        </p:nvSpPr>
        <p:spPr>
          <a:xfrm>
            <a:off x="564840" y="3423240"/>
            <a:ext cx="3596400" cy="2155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61" name="Google Shape;261;g376602bec35_0_118"/>
          <p:cNvSpPr txBox="1"/>
          <p:nvPr>
            <p:ph idx="5" type="body"/>
          </p:nvPr>
        </p:nvSpPr>
        <p:spPr>
          <a:xfrm>
            <a:off x="4341600" y="3423240"/>
            <a:ext cx="3596400" cy="2155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62" name="Google Shape;262;g376602bec35_0_118"/>
          <p:cNvSpPr txBox="1"/>
          <p:nvPr>
            <p:ph idx="6" type="body"/>
          </p:nvPr>
        </p:nvSpPr>
        <p:spPr>
          <a:xfrm>
            <a:off x="8118000" y="3423240"/>
            <a:ext cx="3596400" cy="21552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sp>
        <p:nvSpPr>
          <p:cNvPr id="46" name="Google Shape;46;g30c50e85ee0_0_3490"/>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000000"/>
              </a:buClr>
              <a:buSzPts val="6000"/>
              <a:buFont typeface="Arial"/>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7" name="Google Shape;47;g30c50e85ee0_0_3490"/>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900"/>
              <a:buNone/>
              <a:defRPr sz="19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8" name="Shape 48"/>
        <p:cNvGrpSpPr/>
        <p:nvPr/>
      </p:nvGrpSpPr>
      <p:grpSpPr>
        <a:xfrm>
          <a:off x="0" y="0"/>
          <a:ext cx="0" cy="0"/>
          <a:chOff x="0" y="0"/>
          <a:chExt cx="0" cy="0"/>
        </a:xfrm>
      </p:grpSpPr>
      <p:sp>
        <p:nvSpPr>
          <p:cNvPr id="49" name="Google Shape;49;p107"/>
          <p:cNvSpPr txBox="1"/>
          <p:nvPr>
            <p:ph type="ctrTitle"/>
          </p:nvPr>
        </p:nvSpPr>
        <p:spPr>
          <a:xfrm>
            <a:off x="914400" y="2125980"/>
            <a:ext cx="10363200" cy="144018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4400">
                <a:solidFill>
                  <a:srgbClr val="C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07"/>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20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07"/>
          <p:cNvSpPr txBox="1"/>
          <p:nvPr>
            <p:ph idx="11" type="ftr"/>
          </p:nvPr>
        </p:nvSpPr>
        <p:spPr>
          <a:xfrm>
            <a:off x="498982" y="6197555"/>
            <a:ext cx="1470660" cy="33400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1100">
                <a:solidFill>
                  <a:srgbClr val="64666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07"/>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07"/>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type="tx">
  <p:cSld name="TITLE_AND_BODY">
    <p:spTree>
      <p:nvGrpSpPr>
        <p:cNvPr id="54" name="Shape 54"/>
        <p:cNvGrpSpPr/>
        <p:nvPr/>
      </p:nvGrpSpPr>
      <p:grpSpPr>
        <a:xfrm>
          <a:off x="0" y="0"/>
          <a:ext cx="0" cy="0"/>
          <a:chOff x="0" y="0"/>
          <a:chExt cx="0" cy="0"/>
        </a:xfrm>
      </p:grpSpPr>
      <p:sp>
        <p:nvSpPr>
          <p:cNvPr id="55" name="Google Shape;55;g37623712833_0_62"/>
          <p:cNvSpPr txBox="1"/>
          <p:nvPr>
            <p:ph type="title"/>
          </p:nvPr>
        </p:nvSpPr>
        <p:spPr>
          <a:xfrm>
            <a:off x="565560" y="6480"/>
            <a:ext cx="11168700" cy="1056000"/>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g37623712833_0_62"/>
          <p:cNvSpPr txBox="1"/>
          <p:nvPr>
            <p:ph idx="1" type="subTitle"/>
          </p:nvPr>
        </p:nvSpPr>
        <p:spPr>
          <a:xfrm>
            <a:off x="564840" y="1062720"/>
            <a:ext cx="11169300" cy="4519200"/>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2.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8.xml"/><Relationship Id="rId22" Type="http://schemas.openxmlformats.org/officeDocument/2006/relationships/slideLayout" Target="../slideLayouts/slideLayout30.xml"/><Relationship Id="rId21" Type="http://schemas.openxmlformats.org/officeDocument/2006/relationships/slideLayout" Target="../slideLayouts/slideLayout29.xml"/><Relationship Id="rId24" Type="http://schemas.openxmlformats.org/officeDocument/2006/relationships/slideLayout" Target="../slideLayouts/slideLayout32.xml"/><Relationship Id="rId23" Type="http://schemas.openxmlformats.org/officeDocument/2006/relationships/slideLayout" Target="../slideLayouts/slideLayout31.xml"/><Relationship Id="rId1" Type="http://schemas.openxmlformats.org/officeDocument/2006/relationships/image" Target="../media/image5.png"/><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9" Type="http://schemas.openxmlformats.org/officeDocument/2006/relationships/slideLayout" Target="../slideLayouts/slideLayout17.xml"/><Relationship Id="rId26" Type="http://schemas.openxmlformats.org/officeDocument/2006/relationships/slideLayout" Target="../slideLayouts/slideLayout34.xml"/><Relationship Id="rId25" Type="http://schemas.openxmlformats.org/officeDocument/2006/relationships/slideLayout" Target="../slideLayouts/slideLayout33.xml"/><Relationship Id="rId28" Type="http://schemas.openxmlformats.org/officeDocument/2006/relationships/slideLayout" Target="../slideLayouts/slideLayout36.xml"/><Relationship Id="rId27" Type="http://schemas.openxmlformats.org/officeDocument/2006/relationships/slideLayout" Target="../slideLayouts/slideLayout35.xml"/><Relationship Id="rId5" Type="http://schemas.openxmlformats.org/officeDocument/2006/relationships/slideLayout" Target="../slideLayouts/slideLayout13.xml"/><Relationship Id="rId6" Type="http://schemas.openxmlformats.org/officeDocument/2006/relationships/slideLayout" Target="../slideLayouts/slideLayout14.xml"/><Relationship Id="rId29" Type="http://schemas.openxmlformats.org/officeDocument/2006/relationships/theme" Target="../theme/theme1.xml"/><Relationship Id="rId7" Type="http://schemas.openxmlformats.org/officeDocument/2006/relationships/slideLayout" Target="../slideLayouts/slideLayout15.xml"/><Relationship Id="rId8" Type="http://schemas.openxmlformats.org/officeDocument/2006/relationships/slideLayout" Target="../slideLayouts/slideLayout16.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3" Type="http://schemas.openxmlformats.org/officeDocument/2006/relationships/slideLayout" Target="../slideLayouts/slideLayout21.xml"/><Relationship Id="rId12" Type="http://schemas.openxmlformats.org/officeDocument/2006/relationships/slideLayout" Target="../slideLayouts/slideLayout20.xml"/><Relationship Id="rId15" Type="http://schemas.openxmlformats.org/officeDocument/2006/relationships/slideLayout" Target="../slideLayouts/slideLayout23.xml"/><Relationship Id="rId14" Type="http://schemas.openxmlformats.org/officeDocument/2006/relationships/slideLayout" Target="../slideLayouts/slideLayout22.xml"/><Relationship Id="rId17" Type="http://schemas.openxmlformats.org/officeDocument/2006/relationships/slideLayout" Target="../slideLayouts/slideLayout25.xml"/><Relationship Id="rId16" Type="http://schemas.openxmlformats.org/officeDocument/2006/relationships/slideLayout" Target="../slideLayouts/slideLayout24.xml"/><Relationship Id="rId19" Type="http://schemas.openxmlformats.org/officeDocument/2006/relationships/slideLayout" Target="../slideLayouts/slideLayout27.xml"/><Relationship Id="rId1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2.png"/><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6"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3" Type="http://schemas.openxmlformats.org/officeDocument/2006/relationships/slideLayout" Target="../slideLayouts/slideLayout61.xml"/><Relationship Id="rId12" Type="http://schemas.openxmlformats.org/officeDocument/2006/relationships/slideLayout" Target="../slideLayouts/slideLayout6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93"/>
          <p:cNvPicPr preferRelativeResize="0"/>
          <p:nvPr/>
        </p:nvPicPr>
        <p:blipFill rotWithShape="1">
          <a:blip r:embed="rId1">
            <a:alphaModFix/>
          </a:blip>
          <a:srcRect b="0" l="0" r="0" t="0"/>
          <a:stretch/>
        </p:blipFill>
        <p:spPr>
          <a:xfrm>
            <a:off x="7524274" y="4409427"/>
            <a:ext cx="4667726" cy="2445757"/>
          </a:xfrm>
          <a:prstGeom prst="rect">
            <a:avLst/>
          </a:prstGeom>
          <a:noFill/>
          <a:ln>
            <a:noFill/>
          </a:ln>
        </p:spPr>
      </p:pic>
      <p:sp>
        <p:nvSpPr>
          <p:cNvPr id="11" name="Google Shape;11;p93"/>
          <p:cNvSpPr txBox="1"/>
          <p:nvPr>
            <p:ph type="title"/>
          </p:nvPr>
        </p:nvSpPr>
        <p:spPr>
          <a:xfrm>
            <a:off x="794803" y="-18195"/>
            <a:ext cx="10602392" cy="1345793"/>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4400" u="none" cap="none" strike="noStrike">
                <a:solidFill>
                  <a:srgbClr val="C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93"/>
          <p:cNvSpPr txBox="1"/>
          <p:nvPr>
            <p:ph idx="1" type="body"/>
          </p:nvPr>
        </p:nvSpPr>
        <p:spPr>
          <a:xfrm>
            <a:off x="1764103" y="1278982"/>
            <a:ext cx="8782685" cy="41275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13" name="Google Shape;13;p93"/>
          <p:cNvSpPr txBox="1"/>
          <p:nvPr>
            <p:ph idx="11" type="ftr"/>
          </p:nvPr>
        </p:nvSpPr>
        <p:spPr>
          <a:xfrm>
            <a:off x="498982" y="6197555"/>
            <a:ext cx="1470660" cy="334009"/>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1" i="0" sz="1100" u="none" cap="none" strike="noStrike">
                <a:solidFill>
                  <a:srgbClr val="64666A"/>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 name="Google Shape;14;p93"/>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 name="Google Shape;15;p93"/>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 name="Shape 57"/>
        <p:cNvGrpSpPr/>
        <p:nvPr/>
      </p:nvGrpSpPr>
      <p:grpSpPr>
        <a:xfrm>
          <a:off x="0" y="0"/>
          <a:ext cx="0" cy="0"/>
          <a:chOff x="0" y="0"/>
          <a:chExt cx="0" cy="0"/>
        </a:xfrm>
      </p:grpSpPr>
      <p:pic>
        <p:nvPicPr>
          <p:cNvPr id="58" name="Google Shape;58;p98"/>
          <p:cNvPicPr preferRelativeResize="0"/>
          <p:nvPr/>
        </p:nvPicPr>
        <p:blipFill rotWithShape="1">
          <a:blip r:embed="rId1">
            <a:alphaModFix/>
          </a:blip>
          <a:srcRect b="0" l="0" r="0" t="0"/>
          <a:stretch/>
        </p:blipFill>
        <p:spPr>
          <a:xfrm>
            <a:off x="7524360" y="4409280"/>
            <a:ext cx="4669920" cy="2445480"/>
          </a:xfrm>
          <a:prstGeom prst="rect">
            <a:avLst/>
          </a:prstGeom>
          <a:noFill/>
          <a:ln>
            <a:noFill/>
          </a:ln>
        </p:spPr>
      </p:pic>
      <p:sp>
        <p:nvSpPr>
          <p:cNvPr id="59" name="Google Shape;59;p98"/>
          <p:cNvSpPr txBox="1"/>
          <p:nvPr>
            <p:ph type="title"/>
          </p:nvPr>
        </p:nvSpPr>
        <p:spPr>
          <a:xfrm>
            <a:off x="565560" y="6480"/>
            <a:ext cx="11168800" cy="10560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0" name="Google Shape;60;p98"/>
          <p:cNvSpPr txBox="1"/>
          <p:nvPr>
            <p:ph idx="1" type="body"/>
          </p:nvPr>
        </p:nvSpPr>
        <p:spPr>
          <a:xfrm>
            <a:off x="564840" y="1062720"/>
            <a:ext cx="11169200" cy="4519200"/>
          </a:xfrm>
          <a:prstGeom prst="rect">
            <a:avLst/>
          </a:prstGeom>
          <a:noFill/>
          <a:ln>
            <a:noFill/>
          </a:ln>
        </p:spPr>
        <p:txBody>
          <a:bodyPr anchorCtr="0" anchor="t" bIns="33750" lIns="67500" spcFirstLastPara="1" rIns="67500" wrap="square" tIns="33750">
            <a:noAutofit/>
          </a:bodyPr>
          <a:lstStyle>
            <a:lvl1pPr indent="-228600" lvl="0" marL="4572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 name="Shape 158"/>
        <p:cNvGrpSpPr/>
        <p:nvPr/>
      </p:nvGrpSpPr>
      <p:grpSpPr>
        <a:xfrm>
          <a:off x="0" y="0"/>
          <a:ext cx="0" cy="0"/>
          <a:chOff x="0" y="0"/>
          <a:chExt cx="0" cy="0"/>
        </a:xfrm>
      </p:grpSpPr>
      <p:pic>
        <p:nvPicPr>
          <p:cNvPr id="159" name="Google Shape;159;p103"/>
          <p:cNvPicPr preferRelativeResize="0"/>
          <p:nvPr/>
        </p:nvPicPr>
        <p:blipFill rotWithShape="1">
          <a:blip r:embed="rId1">
            <a:alphaModFix/>
          </a:blip>
          <a:srcRect b="0" l="0" r="0" t="0"/>
          <a:stretch/>
        </p:blipFill>
        <p:spPr>
          <a:xfrm>
            <a:off x="160963" y="6351103"/>
            <a:ext cx="976497" cy="374498"/>
          </a:xfrm>
          <a:prstGeom prst="rect">
            <a:avLst/>
          </a:prstGeom>
          <a:noFill/>
          <a:ln>
            <a:noFill/>
          </a:ln>
        </p:spPr>
      </p:pic>
      <p:pic>
        <p:nvPicPr>
          <p:cNvPr id="160" name="Google Shape;160;p103"/>
          <p:cNvPicPr preferRelativeResize="0"/>
          <p:nvPr/>
        </p:nvPicPr>
        <p:blipFill rotWithShape="1">
          <a:blip r:embed="rId2">
            <a:alphaModFix/>
          </a:blip>
          <a:srcRect b="0" l="0" r="0" t="0"/>
          <a:stretch/>
        </p:blipFill>
        <p:spPr>
          <a:xfrm>
            <a:off x="10168097" y="5813346"/>
            <a:ext cx="2033474" cy="1064866"/>
          </a:xfrm>
          <a:prstGeom prst="rect">
            <a:avLst/>
          </a:prstGeom>
          <a:noFill/>
          <a:ln>
            <a:noFill/>
          </a:ln>
        </p:spPr>
      </p:pic>
      <p:sp>
        <p:nvSpPr>
          <p:cNvPr id="161" name="Google Shape;161;p103"/>
          <p:cNvSpPr txBox="1"/>
          <p:nvPr>
            <p:ph type="title"/>
          </p:nvPr>
        </p:nvSpPr>
        <p:spPr>
          <a:xfrm>
            <a:off x="597785" y="0"/>
            <a:ext cx="11169161" cy="1056176"/>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rgbClr val="000000"/>
              </a:buClr>
              <a:buSzPts val="4000"/>
              <a:buFont typeface="Arial"/>
              <a:buNone/>
              <a:defRPr b="1" i="0" sz="4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2" name="Google Shape;162;p103"/>
          <p:cNvSpPr txBox="1"/>
          <p:nvPr>
            <p:ph idx="1" type="body"/>
          </p:nvPr>
        </p:nvSpPr>
        <p:spPr>
          <a:xfrm>
            <a:off x="565417" y="1062790"/>
            <a:ext cx="11169161" cy="45280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2pPr>
            <a:lvl3pPr indent="-355600" lvl="2" marL="1371600" marR="0" rtl="0" algn="l">
              <a:lnSpc>
                <a:spcPct val="90000"/>
              </a:lnSpc>
              <a:spcBef>
                <a:spcPts val="500"/>
              </a:spcBef>
              <a:spcAft>
                <a:spcPts val="0"/>
              </a:spcAft>
              <a:buClr>
                <a:srgbClr val="000000"/>
              </a:buClr>
              <a:buSzPts val="2000"/>
              <a:buFont typeface="Arial"/>
              <a:buChar char="•"/>
              <a:defRPr b="0" i="0" sz="20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1" name="Shape 211"/>
        <p:cNvGrpSpPr/>
        <p:nvPr/>
      </p:nvGrpSpPr>
      <p:grpSpPr>
        <a:xfrm>
          <a:off x="0" y="0"/>
          <a:ext cx="0" cy="0"/>
          <a:chOff x="0" y="0"/>
          <a:chExt cx="0" cy="0"/>
        </a:xfrm>
      </p:grpSpPr>
      <p:pic>
        <p:nvPicPr>
          <p:cNvPr id="212" name="Google Shape;212;g376602bec35_0_74"/>
          <p:cNvPicPr preferRelativeResize="0"/>
          <p:nvPr/>
        </p:nvPicPr>
        <p:blipFill rotWithShape="1">
          <a:blip r:embed="rId1">
            <a:alphaModFix/>
          </a:blip>
          <a:srcRect b="0" l="0" r="0" t="0"/>
          <a:stretch/>
        </p:blipFill>
        <p:spPr>
          <a:xfrm>
            <a:off x="7524360" y="4409280"/>
            <a:ext cx="4669920" cy="2445480"/>
          </a:xfrm>
          <a:prstGeom prst="rect">
            <a:avLst/>
          </a:prstGeom>
          <a:noFill/>
          <a:ln>
            <a:noFill/>
          </a:ln>
        </p:spPr>
      </p:pic>
      <p:sp>
        <p:nvSpPr>
          <p:cNvPr id="213" name="Google Shape;213;g376602bec35_0_74"/>
          <p:cNvSpPr txBox="1"/>
          <p:nvPr>
            <p:ph type="title"/>
          </p:nvPr>
        </p:nvSpPr>
        <p:spPr>
          <a:xfrm>
            <a:off x="565560" y="6480"/>
            <a:ext cx="11168700" cy="10560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b="0" i="0" sz="1800" u="none" cap="none" strike="noStrike"/>
            </a:lvl1pPr>
            <a:lvl2pPr lvl="1" marR="0" algn="l">
              <a:spcBef>
                <a:spcPts val="0"/>
              </a:spcBef>
              <a:spcAft>
                <a:spcPts val="0"/>
              </a:spcAft>
              <a:buSzPts val="1400"/>
              <a:buNone/>
              <a:defRPr b="0" i="0" sz="1800" u="none" cap="none" strike="noStrike"/>
            </a:lvl2pPr>
            <a:lvl3pPr lvl="2" marR="0" algn="l">
              <a:spcBef>
                <a:spcPts val="0"/>
              </a:spcBef>
              <a:spcAft>
                <a:spcPts val="0"/>
              </a:spcAft>
              <a:buSzPts val="1400"/>
              <a:buNone/>
              <a:defRPr b="0" i="0" sz="1800" u="none" cap="none" strike="noStrike"/>
            </a:lvl3pPr>
            <a:lvl4pPr lvl="3" marR="0" algn="l">
              <a:spcBef>
                <a:spcPts val="0"/>
              </a:spcBef>
              <a:spcAft>
                <a:spcPts val="0"/>
              </a:spcAft>
              <a:buSzPts val="1400"/>
              <a:buNone/>
              <a:defRPr b="0" i="0" sz="1800" u="none" cap="none" strike="noStrike"/>
            </a:lvl4pPr>
            <a:lvl5pPr lvl="4" marR="0" algn="l">
              <a:spcBef>
                <a:spcPts val="0"/>
              </a:spcBef>
              <a:spcAft>
                <a:spcPts val="0"/>
              </a:spcAft>
              <a:buSzPts val="1400"/>
              <a:buNone/>
              <a:defRPr b="0" i="0" sz="1800" u="none" cap="none" strike="noStrike"/>
            </a:lvl5pPr>
            <a:lvl6pPr lvl="5" marR="0" algn="l">
              <a:spcBef>
                <a:spcPts val="0"/>
              </a:spcBef>
              <a:spcAft>
                <a:spcPts val="0"/>
              </a:spcAft>
              <a:buSzPts val="1400"/>
              <a:buNone/>
              <a:defRPr b="0" i="0" sz="1800" u="none" cap="none" strike="noStrike"/>
            </a:lvl6pPr>
            <a:lvl7pPr lvl="6" marR="0" algn="l">
              <a:spcBef>
                <a:spcPts val="0"/>
              </a:spcBef>
              <a:spcAft>
                <a:spcPts val="0"/>
              </a:spcAft>
              <a:buSzPts val="1400"/>
              <a:buNone/>
              <a:defRPr b="0" i="0" sz="1800" u="none" cap="none" strike="noStrike"/>
            </a:lvl7pPr>
            <a:lvl8pPr lvl="7" marR="0" algn="l">
              <a:spcBef>
                <a:spcPts val="0"/>
              </a:spcBef>
              <a:spcAft>
                <a:spcPts val="0"/>
              </a:spcAft>
              <a:buSzPts val="1400"/>
              <a:buNone/>
              <a:defRPr b="0" i="0" sz="1800" u="none" cap="none" strike="noStrike"/>
            </a:lvl8pPr>
            <a:lvl9pPr lvl="8" marR="0" algn="l">
              <a:spcBef>
                <a:spcPts val="0"/>
              </a:spcBef>
              <a:spcAft>
                <a:spcPts val="0"/>
              </a:spcAft>
              <a:buSzPts val="1400"/>
              <a:buNone/>
              <a:defRPr b="0" i="0" sz="1800" u="none" cap="none" strike="noStrike"/>
            </a:lvl9pPr>
          </a:lstStyle>
          <a:p/>
        </p:txBody>
      </p:sp>
      <p:sp>
        <p:nvSpPr>
          <p:cNvPr id="214" name="Google Shape;214;g376602bec35_0_74"/>
          <p:cNvSpPr txBox="1"/>
          <p:nvPr>
            <p:ph idx="1" type="body"/>
          </p:nvPr>
        </p:nvSpPr>
        <p:spPr>
          <a:xfrm>
            <a:off x="564840" y="1062720"/>
            <a:ext cx="11169300" cy="4519200"/>
          </a:xfrm>
          <a:prstGeom prst="rect">
            <a:avLst/>
          </a:prstGeom>
          <a:noFill/>
          <a:ln>
            <a:noFill/>
          </a:ln>
        </p:spPr>
        <p:txBody>
          <a:bodyPr anchorCtr="0" anchor="t" bIns="45000" lIns="90000" spcFirstLastPara="1" rIns="90000" wrap="square" tIns="45000">
            <a:noAutofit/>
          </a:bodyPr>
          <a:lstStyle>
            <a:lvl1pPr indent="-228600" lvl="0" marL="457200" marR="0" algn="l">
              <a:spcBef>
                <a:spcPts val="0"/>
              </a:spcBef>
              <a:spcAft>
                <a:spcPts val="0"/>
              </a:spcAft>
              <a:buSzPts val="1400"/>
              <a:buNone/>
              <a:defRPr b="0" i="0" sz="1800" u="none" cap="none" strike="noStrike"/>
            </a:lvl1pPr>
            <a:lvl2pPr indent="-228600" lvl="1" marL="914400" marR="0" algn="l">
              <a:spcBef>
                <a:spcPts val="0"/>
              </a:spcBef>
              <a:spcAft>
                <a:spcPts val="0"/>
              </a:spcAft>
              <a:buSzPts val="1400"/>
              <a:buNone/>
              <a:defRPr b="0" i="0" sz="1800" u="none" cap="none" strike="noStrike"/>
            </a:lvl2pPr>
            <a:lvl3pPr indent="-228600" lvl="2" marL="1371600" marR="0" algn="l">
              <a:spcBef>
                <a:spcPts val="0"/>
              </a:spcBef>
              <a:spcAft>
                <a:spcPts val="0"/>
              </a:spcAft>
              <a:buSzPts val="1400"/>
              <a:buNone/>
              <a:defRPr b="0" i="0" sz="1800" u="none" cap="none" strike="noStrike"/>
            </a:lvl3pPr>
            <a:lvl4pPr indent="-228600" lvl="3" marL="1828800" marR="0" algn="l">
              <a:spcBef>
                <a:spcPts val="0"/>
              </a:spcBef>
              <a:spcAft>
                <a:spcPts val="0"/>
              </a:spcAft>
              <a:buSzPts val="1400"/>
              <a:buNone/>
              <a:defRPr b="0" i="0" sz="1800" u="none" cap="none" strike="noStrike"/>
            </a:lvl4pPr>
            <a:lvl5pPr indent="-228600" lvl="4" marL="2286000" marR="0" algn="l">
              <a:spcBef>
                <a:spcPts val="0"/>
              </a:spcBef>
              <a:spcAft>
                <a:spcPts val="0"/>
              </a:spcAft>
              <a:buSzPts val="1400"/>
              <a:buNone/>
              <a:defRPr b="0" i="0" sz="1800" u="none" cap="none" strike="noStrike"/>
            </a:lvl5pPr>
            <a:lvl6pPr indent="-228600" lvl="5" marL="2743200" marR="0" algn="l">
              <a:spcBef>
                <a:spcPts val="0"/>
              </a:spcBef>
              <a:spcAft>
                <a:spcPts val="0"/>
              </a:spcAft>
              <a:buSzPts val="1400"/>
              <a:buNone/>
              <a:defRPr b="0" i="0" sz="1800" u="none" cap="none" strike="noStrike"/>
            </a:lvl6pPr>
            <a:lvl7pPr indent="-228600" lvl="6" marL="3200400" marR="0" algn="l">
              <a:spcBef>
                <a:spcPts val="0"/>
              </a:spcBef>
              <a:spcAft>
                <a:spcPts val="0"/>
              </a:spcAft>
              <a:buSzPts val="1400"/>
              <a:buNone/>
              <a:defRPr b="0" i="0" sz="1800" u="none" cap="none" strike="noStrike"/>
            </a:lvl7pPr>
            <a:lvl8pPr indent="-228600" lvl="7" marL="3657600" marR="0" algn="l">
              <a:spcBef>
                <a:spcPts val="0"/>
              </a:spcBef>
              <a:spcAft>
                <a:spcPts val="0"/>
              </a:spcAft>
              <a:buSzPts val="1400"/>
              <a:buNone/>
              <a:defRPr b="0" i="0" sz="1800" u="none" cap="none" strike="noStrike"/>
            </a:lvl8pPr>
            <a:lvl9pPr indent="-228600" lvl="8" marL="4114800" marR="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29.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0.xml"/><Relationship Id="rId3" Type="http://schemas.openxmlformats.org/officeDocument/2006/relationships/image" Target="../media/image46.jpg"/><Relationship Id="rId4" Type="http://schemas.openxmlformats.org/officeDocument/2006/relationships/image" Target="../media/image13.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1.xml"/><Relationship Id="rId3" Type="http://schemas.openxmlformats.org/officeDocument/2006/relationships/image" Target="../media/image46.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2.xml"/><Relationship Id="rId3" Type="http://schemas.openxmlformats.org/officeDocument/2006/relationships/image" Target="../media/image8.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3.xml"/><Relationship Id="rId3" Type="http://schemas.openxmlformats.org/officeDocument/2006/relationships/image" Target="../media/image5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4.xml"/><Relationship Id="rId3" Type="http://schemas.openxmlformats.org/officeDocument/2006/relationships/image" Target="../media/image5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5.xml"/><Relationship Id="rId3" Type="http://schemas.openxmlformats.org/officeDocument/2006/relationships/image" Target="../media/image13.jpg"/><Relationship Id="rId4" Type="http://schemas.openxmlformats.org/officeDocument/2006/relationships/image" Target="../media/image2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6.xml"/><Relationship Id="rId3" Type="http://schemas.openxmlformats.org/officeDocument/2006/relationships/image" Target="../media/image53.png"/><Relationship Id="rId4" Type="http://schemas.openxmlformats.org/officeDocument/2006/relationships/image" Target="../media/image13.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07.xml"/><Relationship Id="rId3" Type="http://schemas.openxmlformats.org/officeDocument/2006/relationships/image" Target="../media/image53.png"/><Relationship Id="rId4" Type="http://schemas.openxmlformats.org/officeDocument/2006/relationships/image" Target="../media/image13.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8.xml"/><Relationship Id="rId3" Type="http://schemas.openxmlformats.org/officeDocument/2006/relationships/image" Target="../media/image53.png"/><Relationship Id="rId4" Type="http://schemas.openxmlformats.org/officeDocument/2006/relationships/image" Target="../media/image13.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9.xml"/><Relationship Id="rId3" Type="http://schemas.openxmlformats.org/officeDocument/2006/relationships/image" Target="../media/image53.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13.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0.xml"/><Relationship Id="rId3" Type="http://schemas.openxmlformats.org/officeDocument/2006/relationships/image" Target="../media/image53.png"/><Relationship Id="rId4" Type="http://schemas.openxmlformats.org/officeDocument/2006/relationships/image" Target="../media/image13.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1.xml"/><Relationship Id="rId3" Type="http://schemas.openxmlformats.org/officeDocument/2006/relationships/image" Target="../media/image53.png"/><Relationship Id="rId4" Type="http://schemas.openxmlformats.org/officeDocument/2006/relationships/image" Target="../media/image13.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2.xml"/><Relationship Id="rId3" Type="http://schemas.openxmlformats.org/officeDocument/2006/relationships/image" Target="../media/image47.png"/><Relationship Id="rId4" Type="http://schemas.openxmlformats.org/officeDocument/2006/relationships/image" Target="../media/image49.png"/><Relationship Id="rId5" Type="http://schemas.openxmlformats.org/officeDocument/2006/relationships/image" Target="../media/image5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13.xml"/><Relationship Id="rId3" Type="http://schemas.openxmlformats.org/officeDocument/2006/relationships/image" Target="../media/image65.png"/><Relationship Id="rId4" Type="http://schemas.openxmlformats.org/officeDocument/2006/relationships/image" Target="../media/image13.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4.xml"/><Relationship Id="rId3" Type="http://schemas.openxmlformats.org/officeDocument/2006/relationships/image" Target="../media/image2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5.xml"/><Relationship Id="rId3" Type="http://schemas.openxmlformats.org/officeDocument/2006/relationships/image" Target="../media/image8.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6.xml"/><Relationship Id="rId3" Type="http://schemas.openxmlformats.org/officeDocument/2006/relationships/image" Target="../media/image13.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 Id="rId3" Type="http://schemas.openxmlformats.org/officeDocument/2006/relationships/image" Target="../media/image69.png"/><Relationship Id="rId4" Type="http://schemas.openxmlformats.org/officeDocument/2006/relationships/image" Target="../media/image23.png"/><Relationship Id="rId5" Type="http://schemas.openxmlformats.org/officeDocument/2006/relationships/image" Target="../media/image5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8.xml"/><Relationship Id="rId3" Type="http://schemas.openxmlformats.org/officeDocument/2006/relationships/image" Target="../media/image13.jpg"/><Relationship Id="rId4" Type="http://schemas.openxmlformats.org/officeDocument/2006/relationships/image" Target="../media/image2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9.xml"/><Relationship Id="rId3" Type="http://schemas.openxmlformats.org/officeDocument/2006/relationships/image" Target="../media/image13.jp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19.jpg"/><Relationship Id="rId6" Type="http://schemas.openxmlformats.org/officeDocument/2006/relationships/image" Target="../media/image13.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0.xml"/><Relationship Id="rId3" Type="http://schemas.openxmlformats.org/officeDocument/2006/relationships/image" Target="../media/image13.jpg"/><Relationship Id="rId4" Type="http://schemas.openxmlformats.org/officeDocument/2006/relationships/image" Target="../media/image2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1.xml"/><Relationship Id="rId3" Type="http://schemas.openxmlformats.org/officeDocument/2006/relationships/image" Target="../media/image13.jpg"/><Relationship Id="rId4" Type="http://schemas.openxmlformats.org/officeDocument/2006/relationships/image" Target="../media/image22.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2.xml"/><Relationship Id="rId3" Type="http://schemas.openxmlformats.org/officeDocument/2006/relationships/image" Target="../media/image13.jpg"/><Relationship Id="rId4" Type="http://schemas.openxmlformats.org/officeDocument/2006/relationships/image" Target="../media/image22.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3.xml"/><Relationship Id="rId3" Type="http://schemas.openxmlformats.org/officeDocument/2006/relationships/image" Target="../media/image13.jpg"/><Relationship Id="rId4" Type="http://schemas.openxmlformats.org/officeDocument/2006/relationships/image" Target="../media/image2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4.xml"/><Relationship Id="rId3" Type="http://schemas.openxmlformats.org/officeDocument/2006/relationships/image" Target="../media/image13.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5.xml"/><Relationship Id="rId3" Type="http://schemas.openxmlformats.org/officeDocument/2006/relationships/image" Target="../media/image15.png"/><Relationship Id="rId4" Type="http://schemas.openxmlformats.org/officeDocument/2006/relationships/image" Target="../media/image13.jpg"/><Relationship Id="rId5" Type="http://schemas.openxmlformats.org/officeDocument/2006/relationships/image" Target="../media/image22.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6.xml"/><Relationship Id="rId3" Type="http://schemas.openxmlformats.org/officeDocument/2006/relationships/image" Target="../media/image2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7.xml"/><Relationship Id="rId3" Type="http://schemas.openxmlformats.org/officeDocument/2006/relationships/image" Target="../media/image8.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8.xml"/><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13.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9.xml"/><Relationship Id="rId3" Type="http://schemas.openxmlformats.org/officeDocument/2006/relationships/image" Target="../media/image2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3.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0.xml"/><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13.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1.xml"/><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13.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2.xml"/><Relationship Id="rId3" Type="http://schemas.openxmlformats.org/officeDocument/2006/relationships/image" Target="../media/image22.png"/><Relationship Id="rId4" Type="http://schemas.openxmlformats.org/officeDocument/2006/relationships/image" Target="../media/image15.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3.xml"/><Relationship Id="rId3" Type="http://schemas.openxmlformats.org/officeDocument/2006/relationships/image" Target="../media/image8.jp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4.xml"/><Relationship Id="rId3" Type="http://schemas.openxmlformats.org/officeDocument/2006/relationships/image" Target="../media/image13.jp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5.xml"/><Relationship Id="rId3" Type="http://schemas.openxmlformats.org/officeDocument/2006/relationships/image" Target="../media/image8.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6.xml"/><Relationship Id="rId3" Type="http://schemas.openxmlformats.org/officeDocument/2006/relationships/image" Target="../media/image8.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7.xml"/><Relationship Id="rId3" Type="http://schemas.openxmlformats.org/officeDocument/2006/relationships/image" Target="../media/image13.jpg"/><Relationship Id="rId4" Type="http://schemas.openxmlformats.org/officeDocument/2006/relationships/image" Target="../media/image2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8.xml"/><Relationship Id="rId3" Type="http://schemas.openxmlformats.org/officeDocument/2006/relationships/image" Target="../media/image57.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9.xml"/><Relationship Id="rId3" Type="http://schemas.openxmlformats.org/officeDocument/2006/relationships/image" Target="../media/image7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13.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40.xml"/><Relationship Id="rId3" Type="http://schemas.openxmlformats.org/officeDocument/2006/relationships/image" Target="../media/image59.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41.xml"/><Relationship Id="rId3" Type="http://schemas.openxmlformats.org/officeDocument/2006/relationships/image" Target="../media/image59.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42.xml"/><Relationship Id="rId3" Type="http://schemas.openxmlformats.org/officeDocument/2006/relationships/image" Target="../media/image60.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43.xml"/><Relationship Id="rId3" Type="http://schemas.openxmlformats.org/officeDocument/2006/relationships/image" Target="../media/image59.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44.xml"/><Relationship Id="rId3" Type="http://schemas.openxmlformats.org/officeDocument/2006/relationships/hyperlink" Target="https://www.bniconnectglobal.com/web/secure/appsMembershipRenewalForm" TargetMode="External"/><Relationship Id="rId4" Type="http://schemas.openxmlformats.org/officeDocument/2006/relationships/image" Target="../media/image67.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45.xml"/><Relationship Id="rId3" Type="http://schemas.openxmlformats.org/officeDocument/2006/relationships/image" Target="../media/image63.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46.xml"/><Relationship Id="rId3" Type="http://schemas.openxmlformats.org/officeDocument/2006/relationships/image" Target="../media/image66.png"/><Relationship Id="rId4" Type="http://schemas.openxmlformats.org/officeDocument/2006/relationships/image" Target="../media/image76.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47.xml"/><Relationship Id="rId3" Type="http://schemas.openxmlformats.org/officeDocument/2006/relationships/image" Target="../media/image71.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48.xml"/><Relationship Id="rId3" Type="http://schemas.openxmlformats.org/officeDocument/2006/relationships/image" Target="../media/image68.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52.xml"/><Relationship Id="rId3" Type="http://schemas.openxmlformats.org/officeDocument/2006/relationships/image" Target="../media/image62.jp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53.xml"/><Relationship Id="rId3" Type="http://schemas.openxmlformats.org/officeDocument/2006/relationships/image" Target="../media/image62.jp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54.xml"/><Relationship Id="rId3" Type="http://schemas.openxmlformats.org/officeDocument/2006/relationships/image" Target="../media/image62.jp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5.xml"/><Relationship Id="rId3" Type="http://schemas.openxmlformats.org/officeDocument/2006/relationships/image" Target="../media/image13.jp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6.xml"/><Relationship Id="rId3" Type="http://schemas.openxmlformats.org/officeDocument/2006/relationships/image" Target="../media/image72.jpg"/><Relationship Id="rId4" Type="http://schemas.openxmlformats.org/officeDocument/2006/relationships/image" Target="../media/image13.jp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7.xml"/><Relationship Id="rId3" Type="http://schemas.openxmlformats.org/officeDocument/2006/relationships/image" Target="../media/image74.jpg"/><Relationship Id="rId4" Type="http://schemas.openxmlformats.org/officeDocument/2006/relationships/image" Target="../media/image13.jp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8.xml"/><Relationship Id="rId3" Type="http://schemas.openxmlformats.org/officeDocument/2006/relationships/image" Target="../media/image86.jpg"/><Relationship Id="rId4" Type="http://schemas.openxmlformats.org/officeDocument/2006/relationships/image" Target="../media/image13.jp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9.xml"/><Relationship Id="rId3" Type="http://schemas.openxmlformats.org/officeDocument/2006/relationships/image" Target="../media/image73.jpg"/><Relationship Id="rId4" Type="http://schemas.openxmlformats.org/officeDocument/2006/relationships/image" Target="../media/image8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3.jp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0.xml"/><Relationship Id="rId3" Type="http://schemas.openxmlformats.org/officeDocument/2006/relationships/image" Target="../media/image79.png"/><Relationship Id="rId4" Type="http://schemas.openxmlformats.org/officeDocument/2006/relationships/image" Target="../media/image13.jp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1.xml"/><Relationship Id="rId3" Type="http://schemas.openxmlformats.org/officeDocument/2006/relationships/image" Target="../media/image75.jpg"/><Relationship Id="rId4" Type="http://schemas.openxmlformats.org/officeDocument/2006/relationships/image" Target="../media/image13.jp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 Id="rId3" Type="http://schemas.openxmlformats.org/officeDocument/2006/relationships/image" Target="../media/image81.jpg"/><Relationship Id="rId4" Type="http://schemas.openxmlformats.org/officeDocument/2006/relationships/image" Target="../media/image13.jp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 Id="rId3" Type="http://schemas.openxmlformats.org/officeDocument/2006/relationships/image" Target="../media/image13.jp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4.xml"/><Relationship Id="rId3" Type="http://schemas.openxmlformats.org/officeDocument/2006/relationships/image" Target="../media/image13.jp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5.xml"/><Relationship Id="rId3" Type="http://schemas.openxmlformats.org/officeDocument/2006/relationships/image" Target="../media/image13.jp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6.xml"/><Relationship Id="rId3" Type="http://schemas.openxmlformats.org/officeDocument/2006/relationships/image" Target="../media/image77.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7.xml"/><Relationship Id="rId3" Type="http://schemas.openxmlformats.org/officeDocument/2006/relationships/image" Target="../media/image83.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8.xml"/><Relationship Id="rId3" Type="http://schemas.openxmlformats.org/officeDocument/2006/relationships/image" Target="../media/image78.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9.xml"/><Relationship Id="rId3" Type="http://schemas.openxmlformats.org/officeDocument/2006/relationships/image" Target="../media/image13.jpg"/><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3.jp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0.xml"/><Relationship Id="rId3" Type="http://schemas.openxmlformats.org/officeDocument/2006/relationships/image" Target="../media/image13.jpg"/><Relationship Id="rId4" Type="http://schemas.openxmlformats.org/officeDocument/2006/relationships/image" Target="../media/image80.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1.xml"/><Relationship Id="rId3" Type="http://schemas.openxmlformats.org/officeDocument/2006/relationships/image" Target="../media/image13.jpg"/><Relationship Id="rId4" Type="http://schemas.openxmlformats.org/officeDocument/2006/relationships/image" Target="../media/image82.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2.xml"/><Relationship Id="rId3" Type="http://schemas.openxmlformats.org/officeDocument/2006/relationships/image" Target="../media/image13.jp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3.xml"/><Relationship Id="rId3" Type="http://schemas.openxmlformats.org/officeDocument/2006/relationships/image" Target="../media/image13.jp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4.xml"/><Relationship Id="rId3" Type="http://schemas.openxmlformats.org/officeDocument/2006/relationships/image" Target="../media/image13.jp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5.xml"/><Relationship Id="rId3" Type="http://schemas.openxmlformats.org/officeDocument/2006/relationships/image" Target="../media/image13.jp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6.xml"/><Relationship Id="rId3" Type="http://schemas.openxmlformats.org/officeDocument/2006/relationships/image" Target="../media/image13.jp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7.xml"/><Relationship Id="rId3" Type="http://schemas.openxmlformats.org/officeDocument/2006/relationships/image" Target="../media/image13.jp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8.xml"/><Relationship Id="rId3"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1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13.jpg"/><Relationship Id="rId5"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3.jp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3.jp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3.png"/><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23.png"/><Relationship Id="rId4" Type="http://schemas.openxmlformats.org/officeDocument/2006/relationships/image" Target="../media/image1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23.png"/><Relationship Id="rId4" Type="http://schemas.openxmlformats.org/officeDocument/2006/relationships/image" Target="../media/image1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image" Target="../media/image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1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1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13.jpg"/><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1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13.jpg"/><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13.jpg"/><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13.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4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1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1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13.jpg"/><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 Id="rId3" Type="http://schemas.openxmlformats.org/officeDocument/2006/relationships/image" Target="../media/image1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 Id="rId3" Type="http://schemas.openxmlformats.org/officeDocument/2006/relationships/image" Target="../media/image13.jpg"/><Relationship Id="rId4" Type="http://schemas.openxmlformats.org/officeDocument/2006/relationships/image" Target="../media/image4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image" Target="../media/image1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13.jpg"/><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13.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 Id="rId3" Type="http://schemas.openxmlformats.org/officeDocument/2006/relationships/image" Target="../media/image13.jpg"/><Relationship Id="rId4" Type="http://schemas.openxmlformats.org/officeDocument/2006/relationships/image" Target="../media/image4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13.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13.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13.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 Id="rId3" Type="http://schemas.openxmlformats.org/officeDocument/2006/relationships/image" Target="../media/image13.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 Id="rId3" Type="http://schemas.openxmlformats.org/officeDocument/2006/relationships/image" Target="../media/image13.jpg"/><Relationship Id="rId4" Type="http://schemas.openxmlformats.org/officeDocument/2006/relationships/image" Target="../media/image4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 Id="rId3" Type="http://schemas.openxmlformats.org/officeDocument/2006/relationships/image" Target="../media/image13.jpg"/><Relationship Id="rId4" Type="http://schemas.openxmlformats.org/officeDocument/2006/relationships/image" Target="../media/image4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 Id="rId3"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 Id="rId3" Type="http://schemas.openxmlformats.org/officeDocument/2006/relationships/image" Target="../media/image13.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13.jpg"/><Relationship Id="rId4" Type="http://schemas.openxmlformats.org/officeDocument/2006/relationships/image" Target="../media/image4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 Id="rId3" Type="http://schemas.openxmlformats.org/officeDocument/2006/relationships/image" Target="../media/image13.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 Id="rId3" Type="http://schemas.openxmlformats.org/officeDocument/2006/relationships/image" Target="../media/image13.jpg"/><Relationship Id="rId4" Type="http://schemas.openxmlformats.org/officeDocument/2006/relationships/image" Target="../media/image4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 Id="rId3" Type="http://schemas.openxmlformats.org/officeDocument/2006/relationships/image" Target="../media/image13.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5.xml"/><Relationship Id="rId3" Type="http://schemas.openxmlformats.org/officeDocument/2006/relationships/image" Target="../media/image13.jpg"/><Relationship Id="rId4" Type="http://schemas.openxmlformats.org/officeDocument/2006/relationships/image" Target="../media/image4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 Id="rId3" Type="http://schemas.openxmlformats.org/officeDocument/2006/relationships/image" Target="../media/image13.jpg"/><Relationship Id="rId4" Type="http://schemas.openxmlformats.org/officeDocument/2006/relationships/image" Target="../media/image4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 Id="rId3" Type="http://schemas.openxmlformats.org/officeDocument/2006/relationships/image" Target="../media/image13.jpg"/><Relationship Id="rId4" Type="http://schemas.openxmlformats.org/officeDocument/2006/relationships/image" Target="../media/image4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8.xml"/><Relationship Id="rId3" Type="http://schemas.openxmlformats.org/officeDocument/2006/relationships/image" Target="../media/image13.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9.xml"/><Relationship Id="rId3" Type="http://schemas.openxmlformats.org/officeDocument/2006/relationships/image" Target="../media/image13.jp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0.xml"/><Relationship Id="rId3" Type="http://schemas.openxmlformats.org/officeDocument/2006/relationships/image" Target="../media/image13.jpg"/><Relationship Id="rId4" Type="http://schemas.openxmlformats.org/officeDocument/2006/relationships/image" Target="../media/image4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1.xml"/><Relationship Id="rId3" Type="http://schemas.openxmlformats.org/officeDocument/2006/relationships/image" Target="../media/image13.jpg"/><Relationship Id="rId4" Type="http://schemas.openxmlformats.org/officeDocument/2006/relationships/image" Target="../media/image4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2.xml"/><Relationship Id="rId3" Type="http://schemas.openxmlformats.org/officeDocument/2006/relationships/image" Target="../media/image13.jpg"/><Relationship Id="rId4" Type="http://schemas.openxmlformats.org/officeDocument/2006/relationships/image" Target="../media/image4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3.xml"/><Relationship Id="rId3" Type="http://schemas.openxmlformats.org/officeDocument/2006/relationships/image" Target="../media/image8.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4.xml"/><Relationship Id="rId3" Type="http://schemas.openxmlformats.org/officeDocument/2006/relationships/image" Target="../media/image22.png"/><Relationship Id="rId4" Type="http://schemas.openxmlformats.org/officeDocument/2006/relationships/image" Target="../media/image51.jpg"/><Relationship Id="rId5" Type="http://schemas.openxmlformats.org/officeDocument/2006/relationships/image" Target="../media/image1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5.xml"/><Relationship Id="rId3" Type="http://schemas.openxmlformats.org/officeDocument/2006/relationships/image" Target="../media/image13.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6.xml"/><Relationship Id="rId3" Type="http://schemas.openxmlformats.org/officeDocument/2006/relationships/image" Target="../media/image13.jpg"/><Relationship Id="rId4" Type="http://schemas.openxmlformats.org/officeDocument/2006/relationships/image" Target="../media/image2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7.xml"/><Relationship Id="rId3" Type="http://schemas.openxmlformats.org/officeDocument/2006/relationships/image" Target="../media/image13.jpg"/><Relationship Id="rId4" Type="http://schemas.openxmlformats.org/officeDocument/2006/relationships/image" Target="../media/image2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8.xml"/><Relationship Id="rId3" Type="http://schemas.openxmlformats.org/officeDocument/2006/relationships/image" Target="../media/image13.jpg"/><Relationship Id="rId4" Type="http://schemas.openxmlformats.org/officeDocument/2006/relationships/image" Target="../media/image2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9.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1"/>
          <p:cNvPicPr preferRelativeResize="0"/>
          <p:nvPr/>
        </p:nvPicPr>
        <p:blipFill rotWithShape="1">
          <a:blip r:embed="rId3">
            <a:alphaModFix/>
          </a:blip>
          <a:srcRect b="0" l="0" r="0" t="0"/>
          <a:stretch/>
        </p:blipFill>
        <p:spPr>
          <a:xfrm>
            <a:off x="4269000" y="563302"/>
            <a:ext cx="4660626" cy="1787400"/>
          </a:xfrm>
          <a:prstGeom prst="rect">
            <a:avLst/>
          </a:prstGeom>
          <a:noFill/>
          <a:ln>
            <a:noFill/>
          </a:ln>
        </p:spPr>
      </p:pic>
      <p:sp>
        <p:nvSpPr>
          <p:cNvPr id="268" name="Google Shape;268;p1"/>
          <p:cNvSpPr txBox="1"/>
          <p:nvPr/>
        </p:nvSpPr>
        <p:spPr>
          <a:xfrm>
            <a:off x="0" y="2819400"/>
            <a:ext cx="12192000" cy="2254500"/>
          </a:xfrm>
          <a:prstGeom prst="rect">
            <a:avLst/>
          </a:prstGeom>
          <a:noFill/>
          <a:ln>
            <a:noFill/>
          </a:ln>
        </p:spPr>
        <p:txBody>
          <a:bodyPr anchorCtr="0" anchor="t" bIns="0" lIns="0" spcFirstLastPara="1" rIns="0" wrap="square" tIns="12700">
            <a:spAutoFit/>
          </a:bodyPr>
          <a:lstStyle/>
          <a:p>
            <a:pPr indent="0" lvl="0" marL="857250" marR="0" rtl="0" algn="ctr">
              <a:lnSpc>
                <a:spcPct val="118333"/>
              </a:lnSpc>
              <a:spcBef>
                <a:spcPts val="0"/>
              </a:spcBef>
              <a:spcAft>
                <a:spcPts val="0"/>
              </a:spcAft>
              <a:buClr>
                <a:srgbClr val="000000"/>
              </a:buClr>
              <a:buSzPts val="3600"/>
              <a:buFont typeface="Arial"/>
              <a:buNone/>
            </a:pPr>
            <a:r>
              <a:rPr b="1" i="0" lang="en" sz="3600" u="none" cap="none" strike="noStrike">
                <a:solidFill>
                  <a:srgbClr val="64666A"/>
                </a:solidFill>
                <a:latin typeface="Arial"/>
                <a:ea typeface="Arial"/>
                <a:cs typeface="Arial"/>
                <a:sym typeface="Arial"/>
              </a:rPr>
              <a:t>Welcome to the</a:t>
            </a:r>
            <a:endParaRPr b="0" i="0" sz="3600" u="none" cap="none" strike="noStrike">
              <a:solidFill>
                <a:srgbClr val="000000"/>
              </a:solidFill>
              <a:latin typeface="Arial"/>
              <a:ea typeface="Arial"/>
              <a:cs typeface="Arial"/>
              <a:sym typeface="Arial"/>
            </a:endParaRPr>
          </a:p>
          <a:p>
            <a:pPr indent="0" lvl="0" marL="1033780" marR="168910" rtl="0" algn="ctr">
              <a:lnSpc>
                <a:spcPct val="116666"/>
              </a:lnSpc>
              <a:spcBef>
                <a:spcPts val="180"/>
              </a:spcBef>
              <a:spcAft>
                <a:spcPts val="0"/>
              </a:spcAft>
              <a:buClr>
                <a:srgbClr val="000000"/>
              </a:buClr>
              <a:buSzPts val="3600"/>
              <a:buFont typeface="Arial"/>
              <a:buNone/>
            </a:pPr>
            <a:r>
              <a:rPr b="1" i="0" lang="en" sz="3600" u="none" cap="none" strike="noStrike">
                <a:solidFill>
                  <a:srgbClr val="64666A"/>
                </a:solidFill>
                <a:latin typeface="Arial"/>
                <a:ea typeface="Arial"/>
                <a:cs typeface="Arial"/>
                <a:sym typeface="Arial"/>
              </a:rPr>
              <a:t> Leadership Team Orientation </a:t>
            </a:r>
            <a:endParaRPr b="0" i="0" sz="3600" u="none" cap="none" strike="noStrike">
              <a:solidFill>
                <a:srgbClr val="000000"/>
              </a:solidFill>
              <a:latin typeface="Arial"/>
              <a:ea typeface="Arial"/>
              <a:cs typeface="Arial"/>
              <a:sym typeface="Arial"/>
            </a:endParaRPr>
          </a:p>
          <a:p>
            <a:pPr indent="0" lvl="0" marL="856614" marR="0" rtl="0" algn="ctr">
              <a:lnSpc>
                <a:spcPct val="113305"/>
              </a:lnSpc>
              <a:spcBef>
                <a:spcPts val="0"/>
              </a:spcBef>
              <a:spcAft>
                <a:spcPts val="0"/>
              </a:spcAft>
              <a:buClr>
                <a:srgbClr val="000000"/>
              </a:buClr>
              <a:buSzPts val="3600"/>
              <a:buFont typeface="Arial"/>
              <a:buNone/>
            </a:pPr>
            <a:r>
              <a:rPr b="1" i="0" lang="en" sz="3600" u="none" cap="none" strike="noStrike">
                <a:solidFill>
                  <a:srgbClr val="C00000"/>
                </a:solidFill>
                <a:latin typeface="Arial"/>
                <a:ea typeface="Arial"/>
                <a:cs typeface="Arial"/>
                <a:sym typeface="Arial"/>
              </a:rPr>
              <a:t>Vice President &amp; Membership Committee</a:t>
            </a:r>
            <a:endParaRPr b="0" i="0" sz="3600" u="none" cap="none" strike="noStrike">
              <a:solidFill>
                <a:srgbClr val="000000"/>
              </a:solidFill>
              <a:latin typeface="Arial"/>
              <a:ea typeface="Arial"/>
              <a:cs typeface="Arial"/>
              <a:sym typeface="Arial"/>
            </a:endParaRPr>
          </a:p>
          <a:p>
            <a:pPr indent="0" lvl="0" marL="12700" marR="6340475" rtl="0" algn="l">
              <a:lnSpc>
                <a:spcPct val="116666"/>
              </a:lnSpc>
              <a:spcBef>
                <a:spcPts val="9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g30b2ee2d397_0_257"/>
          <p:cNvPicPr preferRelativeResize="0"/>
          <p:nvPr/>
        </p:nvPicPr>
        <p:blipFill rotWithShape="1">
          <a:blip r:embed="rId3">
            <a:alphaModFix/>
          </a:blip>
          <a:srcRect b="0" l="0" r="0" t="0"/>
          <a:stretch/>
        </p:blipFill>
        <p:spPr>
          <a:xfrm>
            <a:off x="362226" y="345314"/>
            <a:ext cx="2182190" cy="841702"/>
          </a:xfrm>
          <a:prstGeom prst="rect">
            <a:avLst/>
          </a:prstGeom>
          <a:noFill/>
          <a:ln>
            <a:noFill/>
          </a:ln>
        </p:spPr>
      </p:pic>
      <p:pic>
        <p:nvPicPr>
          <p:cNvPr id="360" name="Google Shape;360;g30b2ee2d397_0_257"/>
          <p:cNvPicPr preferRelativeResize="0"/>
          <p:nvPr/>
        </p:nvPicPr>
        <p:blipFill rotWithShape="1">
          <a:blip r:embed="rId4">
            <a:alphaModFix/>
          </a:blip>
          <a:srcRect b="0" l="0" r="0" t="0"/>
          <a:stretch/>
        </p:blipFill>
        <p:spPr>
          <a:xfrm>
            <a:off x="7497604" y="4393096"/>
            <a:ext cx="4694398" cy="2464903"/>
          </a:xfrm>
          <a:prstGeom prst="rect">
            <a:avLst/>
          </a:prstGeom>
          <a:noFill/>
          <a:ln>
            <a:noFill/>
          </a:ln>
        </p:spPr>
      </p:pic>
      <p:sp>
        <p:nvSpPr>
          <p:cNvPr id="361" name="Google Shape;361;g30b2ee2d397_0_257"/>
          <p:cNvSpPr/>
          <p:nvPr/>
        </p:nvSpPr>
        <p:spPr>
          <a:xfrm>
            <a:off x="6651900" y="1647010"/>
            <a:ext cx="5540100" cy="109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 sz="5500" u="none" cap="none" strike="noStrike">
                <a:solidFill>
                  <a:srgbClr val="1A1918"/>
                </a:solidFill>
                <a:latin typeface="Arial"/>
                <a:ea typeface="Arial"/>
                <a:cs typeface="Arial"/>
                <a:sym typeface="Arial"/>
              </a:rPr>
              <a:t>Prior to the Meeting</a:t>
            </a:r>
            <a:endParaRPr b="0" i="0" sz="2500" u="none" cap="none" strike="noStrike">
              <a:solidFill>
                <a:srgbClr val="000000"/>
              </a:solidFill>
              <a:latin typeface="Arial"/>
              <a:ea typeface="Arial"/>
              <a:cs typeface="Arial"/>
              <a:sym typeface="Arial"/>
            </a:endParaRPr>
          </a:p>
        </p:txBody>
      </p:sp>
      <p:pic>
        <p:nvPicPr>
          <p:cNvPr id="362" name="Google Shape;362;g30b2ee2d397_0_257"/>
          <p:cNvPicPr preferRelativeResize="0"/>
          <p:nvPr/>
        </p:nvPicPr>
        <p:blipFill rotWithShape="1">
          <a:blip r:embed="rId5">
            <a:alphaModFix/>
          </a:blip>
          <a:srcRect b="0" l="21099" r="14158" t="0"/>
          <a:stretch/>
        </p:blipFill>
        <p:spPr>
          <a:xfrm>
            <a:off x="0" y="0"/>
            <a:ext cx="6651875" cy="6857998"/>
          </a:xfrm>
          <a:prstGeom prst="rect">
            <a:avLst/>
          </a:prstGeom>
          <a:noFill/>
          <a:ln>
            <a:noFill/>
          </a:ln>
        </p:spPr>
      </p:pic>
      <p:sp>
        <p:nvSpPr>
          <p:cNvPr id="363" name="Google Shape;363;g30b2ee2d397_0_257"/>
          <p:cNvSpPr txBox="1"/>
          <p:nvPr/>
        </p:nvSpPr>
        <p:spPr>
          <a:xfrm>
            <a:off x="3900275" y="6504000"/>
            <a:ext cx="27516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1" lang="en" sz="1100" u="none" cap="none" strike="noStrike">
                <a:solidFill>
                  <a:srgbClr val="FFFFFF"/>
                </a:solidFill>
                <a:latin typeface="Arial"/>
                <a:ea typeface="Arial"/>
                <a:cs typeface="Arial"/>
                <a:sym typeface="Arial"/>
              </a:rPr>
              <a:t>Courtesy of Mike &amp; Jenn Photography</a:t>
            </a:r>
            <a:endParaRPr b="1" i="1" sz="1100" u="none" cap="none" strike="noStrike">
              <a:solidFill>
                <a:srgbClr val="FFFFFF"/>
              </a:solidFill>
              <a:latin typeface="Arial"/>
              <a:ea typeface="Arial"/>
              <a:cs typeface="Arial"/>
              <a:sym typeface="Arial"/>
            </a:endParaRPr>
          </a:p>
        </p:txBody>
      </p:sp>
      <p:sp>
        <p:nvSpPr>
          <p:cNvPr id="364" name="Google Shape;364;g30b2ee2d397_0_257"/>
          <p:cNvSpPr/>
          <p:nvPr/>
        </p:nvSpPr>
        <p:spPr>
          <a:xfrm>
            <a:off x="6651875" y="405175"/>
            <a:ext cx="5540100" cy="109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 sz="3100" u="none" cap="none" strike="noStrike">
                <a:solidFill>
                  <a:srgbClr val="CC0000"/>
                </a:solidFill>
                <a:latin typeface="Arial"/>
                <a:ea typeface="Arial"/>
                <a:cs typeface="Arial"/>
                <a:sym typeface="Arial"/>
              </a:rPr>
              <a:t>RESPONSIBILITIES</a:t>
            </a:r>
            <a:endParaRPr b="0" i="0" sz="3100" u="none" cap="none" strike="noStrike">
              <a:solidFill>
                <a:srgbClr val="CC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pic>
        <p:nvPicPr>
          <p:cNvPr id="1120" name="Google Shape;1120;g30c50e85ee0_0_805"/>
          <p:cNvPicPr preferRelativeResize="0"/>
          <p:nvPr/>
        </p:nvPicPr>
        <p:blipFill rotWithShape="1">
          <a:blip r:embed="rId3">
            <a:alphaModFix/>
          </a:blip>
          <a:srcRect b="10927" l="26884" r="24977" t="14278"/>
          <a:stretch/>
        </p:blipFill>
        <p:spPr>
          <a:xfrm>
            <a:off x="3600288" y="1956575"/>
            <a:ext cx="4731725" cy="4901424"/>
          </a:xfrm>
          <a:prstGeom prst="rect">
            <a:avLst/>
          </a:prstGeom>
          <a:noFill/>
          <a:ln>
            <a:noFill/>
          </a:ln>
        </p:spPr>
      </p:pic>
      <p:sp>
        <p:nvSpPr>
          <p:cNvPr id="1121" name="Google Shape;1121;g30c50e85ee0_0_805"/>
          <p:cNvSpPr txBox="1"/>
          <p:nvPr/>
        </p:nvSpPr>
        <p:spPr>
          <a:xfrm>
            <a:off x="314850" y="176175"/>
            <a:ext cx="11562300" cy="184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rgbClr val="000000"/>
                </a:solidFill>
                <a:latin typeface="Arial"/>
                <a:ea typeface="Arial"/>
                <a:cs typeface="Arial"/>
                <a:sym typeface="Arial"/>
              </a:rPr>
              <a:t>What role would you say the Vice President / Membership Committee / Mentor Coordinator are to the body of your BNI Chapter?</a:t>
            </a:r>
            <a:endParaRPr b="0" i="0" sz="3600" u="none" cap="none" strike="noStrike">
              <a:solidFill>
                <a:srgbClr val="000000"/>
              </a:solidFill>
              <a:latin typeface="Arial"/>
              <a:ea typeface="Arial"/>
              <a:cs typeface="Arial"/>
              <a:sym typeface="Arial"/>
            </a:endParaRPr>
          </a:p>
        </p:txBody>
      </p:sp>
      <p:sp>
        <p:nvSpPr>
          <p:cNvPr id="1122" name="Google Shape;1122;g30c50e85ee0_0_805"/>
          <p:cNvSpPr txBox="1"/>
          <p:nvPr/>
        </p:nvSpPr>
        <p:spPr>
          <a:xfrm>
            <a:off x="8712033" y="2850867"/>
            <a:ext cx="39999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123" name="Google Shape;1123;g30c50e85ee0_0_805"/>
          <p:cNvPicPr preferRelativeResize="0"/>
          <p:nvPr/>
        </p:nvPicPr>
        <p:blipFill>
          <a:blip r:embed="rId4">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g30c50e85ee0_0_915"/>
          <p:cNvSpPr txBox="1"/>
          <p:nvPr/>
        </p:nvSpPr>
        <p:spPr>
          <a:xfrm>
            <a:off x="5381700" y="593750"/>
            <a:ext cx="6319500" cy="594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rgbClr val="000000"/>
                </a:solidFill>
                <a:latin typeface="Arial"/>
                <a:ea typeface="Arial"/>
                <a:cs typeface="Arial"/>
                <a:sym typeface="Arial"/>
              </a:rPr>
              <a:t>No one cares about your Chapter Partners like the </a:t>
            </a:r>
            <a:r>
              <a:rPr b="1" i="0" lang="en" sz="2300" u="none" cap="none" strike="noStrike">
                <a:solidFill>
                  <a:srgbClr val="C00000"/>
                </a:solidFill>
                <a:latin typeface="Arial"/>
                <a:ea typeface="Arial"/>
                <a:cs typeface="Arial"/>
                <a:sym typeface="Arial"/>
              </a:rPr>
              <a:t>Participation Chair</a:t>
            </a:r>
            <a:r>
              <a:rPr b="0" i="0" lang="en" sz="2300" u="none" cap="none" strike="noStrike">
                <a:solidFill>
                  <a:srgbClr val="000000"/>
                </a:solidFill>
                <a:latin typeface="Arial"/>
                <a:ea typeface="Arial"/>
                <a:cs typeface="Arial"/>
                <a:sym typeface="Arial"/>
              </a:rPr>
              <a:t>.</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rgbClr val="000000"/>
                </a:solidFill>
                <a:latin typeface="Arial"/>
                <a:ea typeface="Arial"/>
                <a:cs typeface="Arial"/>
                <a:sym typeface="Arial"/>
              </a:rPr>
              <a:t>No one protects the Chapter Partners like new </a:t>
            </a:r>
            <a:r>
              <a:rPr b="1" i="0" lang="en" sz="2300" u="none" cap="none" strike="noStrike">
                <a:solidFill>
                  <a:srgbClr val="C00000"/>
                </a:solidFill>
                <a:latin typeface="Arial"/>
                <a:ea typeface="Arial"/>
                <a:cs typeface="Arial"/>
                <a:sym typeface="Arial"/>
              </a:rPr>
              <a:t>Applications Chair</a:t>
            </a:r>
            <a:r>
              <a:rPr b="0" i="0" lang="en" sz="2300" u="none" cap="none" strike="noStrike">
                <a:solidFill>
                  <a:srgbClr val="000000"/>
                </a:solidFill>
                <a:latin typeface="Arial"/>
                <a:ea typeface="Arial"/>
                <a:cs typeface="Arial"/>
                <a:sym typeface="Arial"/>
              </a:rPr>
              <a:t>.</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rgbClr val="000000"/>
                </a:solidFill>
                <a:latin typeface="Arial"/>
                <a:ea typeface="Arial"/>
                <a:cs typeface="Arial"/>
                <a:sym typeface="Arial"/>
              </a:rPr>
              <a:t>No one listens better than the </a:t>
            </a:r>
            <a:r>
              <a:rPr b="1" i="0" lang="en" sz="2300" u="none" cap="none" strike="noStrike">
                <a:solidFill>
                  <a:srgbClr val="C00000"/>
                </a:solidFill>
                <a:latin typeface="Arial"/>
                <a:ea typeface="Arial"/>
                <a:cs typeface="Arial"/>
                <a:sym typeface="Arial"/>
              </a:rPr>
              <a:t>Conflict Resolution Chair</a:t>
            </a:r>
            <a:r>
              <a:rPr b="0" i="0" lang="en" sz="2300" u="none" cap="none" strike="noStrike">
                <a:solidFill>
                  <a:srgbClr val="000000"/>
                </a:solidFill>
                <a:latin typeface="Arial"/>
                <a:ea typeface="Arial"/>
                <a:cs typeface="Arial"/>
                <a:sym typeface="Arial"/>
              </a:rPr>
              <a:t>.</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rgbClr val="000000"/>
                </a:solidFill>
                <a:latin typeface="Arial"/>
                <a:ea typeface="Arial"/>
                <a:cs typeface="Arial"/>
                <a:sym typeface="Arial"/>
              </a:rPr>
              <a:t>No one is as concerned with your success as the </a:t>
            </a:r>
            <a:r>
              <a:rPr b="1" i="0" lang="en" sz="2300" u="none" cap="none" strike="noStrike">
                <a:solidFill>
                  <a:srgbClr val="C00000"/>
                </a:solidFill>
                <a:latin typeface="Arial"/>
                <a:ea typeface="Arial"/>
                <a:cs typeface="Arial"/>
                <a:sym typeface="Arial"/>
              </a:rPr>
              <a:t>Attendance Chair</a:t>
            </a:r>
            <a:r>
              <a:rPr b="0" i="0" lang="en" sz="2300" u="none" cap="none" strike="noStrike">
                <a:solidFill>
                  <a:srgbClr val="000000"/>
                </a:solidFill>
                <a:latin typeface="Arial"/>
                <a:ea typeface="Arial"/>
                <a:cs typeface="Arial"/>
                <a:sym typeface="Arial"/>
              </a:rPr>
              <a:t>.</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chemeClr val="dk1"/>
                </a:solidFill>
                <a:latin typeface="Arial"/>
                <a:ea typeface="Arial"/>
                <a:cs typeface="Arial"/>
                <a:sym typeface="Arial"/>
              </a:rPr>
              <a:t>No one educates the new Chapter Referral Partners like the </a:t>
            </a:r>
            <a:r>
              <a:rPr b="1" i="0" lang="en" sz="2300" u="none" cap="none" strike="noStrike">
                <a:solidFill>
                  <a:srgbClr val="C00000"/>
                </a:solidFill>
                <a:latin typeface="Arial"/>
                <a:ea typeface="Arial"/>
                <a:cs typeface="Arial"/>
                <a:sym typeface="Arial"/>
              </a:rPr>
              <a:t>Mentor Coordinator</a:t>
            </a:r>
            <a:r>
              <a:rPr b="0" i="0" lang="en" sz="2300" u="none" cap="none" strike="noStrike">
                <a:solidFill>
                  <a:schemeClr val="dk1"/>
                </a:solidFill>
                <a:latin typeface="Arial"/>
                <a:ea typeface="Arial"/>
                <a:cs typeface="Arial"/>
                <a:sym typeface="Arial"/>
              </a:rPr>
              <a:t>.</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rgbClr val="000000"/>
                </a:solidFill>
                <a:latin typeface="Arial"/>
                <a:ea typeface="Arial"/>
                <a:cs typeface="Arial"/>
                <a:sym typeface="Arial"/>
              </a:rPr>
              <a:t>Even though these are separate roles, each team member is trained on all 4 to make sure that everything is covered in the chapter.</a:t>
            </a:r>
            <a:endParaRPr b="0" i="0" sz="2300" u="none" cap="none" strike="noStrike">
              <a:solidFill>
                <a:srgbClr val="000000"/>
              </a:solidFill>
              <a:latin typeface="Arial"/>
              <a:ea typeface="Arial"/>
              <a:cs typeface="Arial"/>
              <a:sym typeface="Arial"/>
            </a:endParaRPr>
          </a:p>
        </p:txBody>
      </p:sp>
      <p:pic>
        <p:nvPicPr>
          <p:cNvPr id="1129" name="Google Shape;1129;g30c50e85ee0_0_915"/>
          <p:cNvPicPr preferRelativeResize="0"/>
          <p:nvPr/>
        </p:nvPicPr>
        <p:blipFill rotWithShape="1">
          <a:blip r:embed="rId3">
            <a:alphaModFix/>
          </a:blip>
          <a:srcRect b="10927" l="26884" r="24977" t="14278"/>
          <a:stretch/>
        </p:blipFill>
        <p:spPr>
          <a:xfrm>
            <a:off x="490788" y="978287"/>
            <a:ext cx="4731725" cy="4901424"/>
          </a:xfrm>
          <a:prstGeom prst="rect">
            <a:avLst/>
          </a:prstGeom>
          <a:noFill/>
          <a:ln>
            <a:noFill/>
          </a:ln>
        </p:spPr>
      </p:pic>
      <p:sp>
        <p:nvSpPr>
          <p:cNvPr id="1130" name="Google Shape;1130;g30c50e85ee0_0_915"/>
          <p:cNvSpPr txBox="1"/>
          <p:nvPr/>
        </p:nvSpPr>
        <p:spPr>
          <a:xfrm>
            <a:off x="299033" y="4641600"/>
            <a:ext cx="39999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g30c5792a3ab_0_12"/>
          <p:cNvSpPr txBox="1"/>
          <p:nvPr/>
        </p:nvSpPr>
        <p:spPr>
          <a:xfrm>
            <a:off x="1766093" y="372612"/>
            <a:ext cx="8660100" cy="626100"/>
          </a:xfrm>
          <a:prstGeom prst="rect">
            <a:avLst/>
          </a:prstGeom>
          <a:noFill/>
          <a:ln>
            <a:noFill/>
          </a:ln>
        </p:spPr>
        <p:txBody>
          <a:bodyPr anchorCtr="0" anchor="t" bIns="45700" lIns="91400" spcFirstLastPara="1" rIns="91400" wrap="square" tIns="45700">
            <a:noAutofit/>
          </a:bodyPr>
          <a:lstStyle/>
          <a:p>
            <a:pPr indent="0" lvl="0" marL="0" marR="0" rtl="0" algn="l">
              <a:lnSpc>
                <a:spcPct val="100000"/>
              </a:lnSpc>
              <a:spcBef>
                <a:spcPts val="0"/>
              </a:spcBef>
              <a:spcAft>
                <a:spcPts val="0"/>
              </a:spcAft>
              <a:buClr>
                <a:srgbClr val="7F7F7F"/>
              </a:buClr>
              <a:buSzPts val="4000"/>
              <a:buFont typeface="Arial"/>
              <a:buNone/>
            </a:pPr>
            <a:r>
              <a:t/>
            </a:r>
            <a:endParaRPr b="0" i="0" sz="1500" u="none" cap="none" strike="noStrike">
              <a:solidFill>
                <a:srgbClr val="000000"/>
              </a:solidFill>
              <a:latin typeface="Arial"/>
              <a:ea typeface="Arial"/>
              <a:cs typeface="Arial"/>
              <a:sym typeface="Arial"/>
            </a:endParaRPr>
          </a:p>
        </p:txBody>
      </p:sp>
      <p:sp>
        <p:nvSpPr>
          <p:cNvPr id="1137" name="Google Shape;1137;g30c5792a3ab_0_12"/>
          <p:cNvSpPr txBox="1"/>
          <p:nvPr/>
        </p:nvSpPr>
        <p:spPr>
          <a:xfrm>
            <a:off x="0" y="4085802"/>
            <a:ext cx="12192000" cy="1571100"/>
          </a:xfrm>
          <a:prstGeom prst="rect">
            <a:avLst/>
          </a:prstGeom>
          <a:noFill/>
          <a:ln>
            <a:noFill/>
          </a:ln>
        </p:spPr>
        <p:txBody>
          <a:bodyPr anchorCtr="0" anchor="t" bIns="45700" lIns="91400" spcFirstLastPara="1" rIns="91400" wrap="square" tIns="45700">
            <a:noAutofit/>
          </a:bodyPr>
          <a:lstStyle/>
          <a:p>
            <a:pPr indent="0" lvl="0" marL="0" marR="0" rtl="0" algn="ctr">
              <a:lnSpc>
                <a:spcPct val="90000"/>
              </a:lnSpc>
              <a:spcBef>
                <a:spcPts val="0"/>
              </a:spcBef>
              <a:spcAft>
                <a:spcPts val="0"/>
              </a:spcAft>
              <a:buClr>
                <a:srgbClr val="000000"/>
              </a:buClr>
              <a:buSzPts val="5300"/>
              <a:buFont typeface="Arial"/>
              <a:buNone/>
            </a:pPr>
            <a:r>
              <a:rPr b="1" lang="en" sz="6100"/>
              <a:t>Quality Assurance Chair</a:t>
            </a:r>
            <a:endParaRPr b="1" i="0" sz="6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5300"/>
              <a:buFont typeface="Arial"/>
              <a:buNone/>
            </a:pPr>
            <a:r>
              <a:rPr lang="en" sz="3700"/>
              <a:t>Applications</a:t>
            </a:r>
            <a:endParaRPr sz="3700"/>
          </a:p>
          <a:p>
            <a:pPr indent="0" lvl="0" marL="0" marR="0" rtl="0" algn="l">
              <a:lnSpc>
                <a:spcPct val="90000"/>
              </a:lnSpc>
              <a:spcBef>
                <a:spcPts val="0"/>
              </a:spcBef>
              <a:spcAft>
                <a:spcPts val="0"/>
              </a:spcAft>
              <a:buClr>
                <a:srgbClr val="000000"/>
              </a:buClr>
              <a:buSzPts val="5300"/>
              <a:buFont typeface="Arial"/>
              <a:buNone/>
            </a:pPr>
            <a:r>
              <a:t/>
            </a:r>
            <a:endParaRPr sz="3700"/>
          </a:p>
        </p:txBody>
      </p:sp>
      <p:pic>
        <p:nvPicPr>
          <p:cNvPr id="1138" name="Google Shape;1138;g30c5792a3ab_0_12"/>
          <p:cNvPicPr preferRelativeResize="0"/>
          <p:nvPr/>
        </p:nvPicPr>
        <p:blipFill>
          <a:blip r:embed="rId3">
            <a:alphaModFix/>
          </a:blip>
          <a:stretch>
            <a:fillRect/>
          </a:stretch>
        </p:blipFill>
        <p:spPr>
          <a:xfrm>
            <a:off x="3552467" y="688200"/>
            <a:ext cx="5546693" cy="312001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pic>
        <p:nvPicPr>
          <p:cNvPr id="1143" name="Google Shape;1143;g30c5792a3ab_0_123"/>
          <p:cNvPicPr preferRelativeResize="0"/>
          <p:nvPr/>
        </p:nvPicPr>
        <p:blipFill>
          <a:blip r:embed="rId3">
            <a:alphaModFix/>
          </a:blip>
          <a:stretch>
            <a:fillRect/>
          </a:stretch>
        </p:blipFill>
        <p:spPr>
          <a:xfrm>
            <a:off x="552800" y="271813"/>
            <a:ext cx="11086403" cy="607912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g30c5792a3ab_0_234"/>
          <p:cNvSpPr txBox="1"/>
          <p:nvPr/>
        </p:nvSpPr>
        <p:spPr>
          <a:xfrm>
            <a:off x="644100" y="789400"/>
            <a:ext cx="10904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t>Upon receiving an application, take the following steps to ensure the applicant is a high-quality business professional before accepting them as a Member. </a:t>
            </a:r>
            <a:endParaRPr sz="2100"/>
          </a:p>
        </p:txBody>
      </p:sp>
      <p:pic>
        <p:nvPicPr>
          <p:cNvPr id="1149" name="Google Shape;1149;g30c5792a3ab_0_234"/>
          <p:cNvPicPr preferRelativeResize="0"/>
          <p:nvPr/>
        </p:nvPicPr>
        <p:blipFill>
          <a:blip r:embed="rId3">
            <a:alphaModFix/>
          </a:blip>
          <a:stretch>
            <a:fillRect/>
          </a:stretch>
        </p:blipFill>
        <p:spPr>
          <a:xfrm>
            <a:off x="1106813" y="2391750"/>
            <a:ext cx="9978375" cy="35343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g30c5792a3ab_0_473"/>
          <p:cNvSpPr txBox="1"/>
          <p:nvPr>
            <p:ph idx="1" type="body"/>
          </p:nvPr>
        </p:nvSpPr>
        <p:spPr>
          <a:xfrm>
            <a:off x="528638" y="1067961"/>
            <a:ext cx="11169600" cy="5244000"/>
          </a:xfrm>
          <a:prstGeom prst="rect">
            <a:avLst/>
          </a:prstGeom>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100"/>
              <a:buFont typeface="Arial"/>
              <a:buNone/>
            </a:pPr>
            <a:r>
              <a:rPr i="1" lang="en" sz="3100">
                <a:solidFill>
                  <a:schemeClr val="dk1"/>
                </a:solidFill>
              </a:rPr>
              <a:t>To maintain a high standard of applicants that are accepted into a BNI Chapter, please use the provided list of resources for the Membership Committee to conduct additional research for certain professions, as well as general resources for all businesses. </a:t>
            </a:r>
            <a:endParaRPr i="1" sz="3100">
              <a:solidFill>
                <a:schemeClr val="dk1"/>
              </a:solidFill>
            </a:endParaRPr>
          </a:p>
          <a:p>
            <a:pPr indent="0" lvl="0" marL="0" rtl="0" algn="ctr">
              <a:spcBef>
                <a:spcPts val="1100"/>
              </a:spcBef>
              <a:spcAft>
                <a:spcPts val="0"/>
              </a:spcAft>
              <a:buNone/>
            </a:pPr>
            <a:r>
              <a:t/>
            </a:r>
            <a:endParaRPr i="1" sz="3100"/>
          </a:p>
        </p:txBody>
      </p:sp>
      <p:pic>
        <p:nvPicPr>
          <p:cNvPr id="1155" name="Google Shape;1155;g30c5792a3ab_0_473"/>
          <p:cNvPicPr preferRelativeResize="0"/>
          <p:nvPr/>
        </p:nvPicPr>
        <p:blipFill>
          <a:blip r:embed="rId3">
            <a:alphaModFix/>
          </a:blip>
          <a:stretch>
            <a:fillRect/>
          </a:stretch>
        </p:blipFill>
        <p:spPr>
          <a:xfrm>
            <a:off x="10653623" y="5958875"/>
            <a:ext cx="1385026" cy="779074"/>
          </a:xfrm>
          <a:prstGeom prst="rect">
            <a:avLst/>
          </a:prstGeom>
          <a:noFill/>
          <a:ln>
            <a:noFill/>
          </a:ln>
        </p:spPr>
      </p:pic>
      <p:pic>
        <p:nvPicPr>
          <p:cNvPr id="1156" name="Google Shape;1156;g30c5792a3ab_0_473"/>
          <p:cNvPicPr preferRelativeResize="0"/>
          <p:nvPr/>
        </p:nvPicPr>
        <p:blipFill rotWithShape="1">
          <a:blip r:embed="rId4">
            <a:alphaModFix/>
          </a:blip>
          <a:srcRect b="0" l="0" r="0" t="0"/>
          <a:stretch/>
        </p:blipFill>
        <p:spPr>
          <a:xfrm>
            <a:off x="362226" y="332189"/>
            <a:ext cx="2182190" cy="841702"/>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g30c5792a3ab_0_584"/>
          <p:cNvSpPr txBox="1"/>
          <p:nvPr/>
        </p:nvSpPr>
        <p:spPr>
          <a:xfrm>
            <a:off x="1261675" y="746100"/>
            <a:ext cx="10374300" cy="600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t>General Resources </a:t>
            </a:r>
            <a:endParaRPr sz="2100"/>
          </a:p>
          <a:p>
            <a:pPr indent="-349250" lvl="0" marL="457200" rtl="0" algn="l">
              <a:spcBef>
                <a:spcPts val="0"/>
              </a:spcBef>
              <a:spcAft>
                <a:spcPts val="0"/>
              </a:spcAft>
              <a:buSzPts val="2100"/>
              <a:buChar char="●"/>
            </a:pPr>
            <a:r>
              <a:rPr lang="en" sz="2100"/>
              <a:t>Member’s Business Website </a:t>
            </a:r>
            <a:endParaRPr sz="2100"/>
          </a:p>
          <a:p>
            <a:pPr indent="-349250" lvl="1" marL="914400" rtl="0" algn="l">
              <a:spcBef>
                <a:spcPts val="0"/>
              </a:spcBef>
              <a:spcAft>
                <a:spcPts val="0"/>
              </a:spcAft>
              <a:buSzPts val="2100"/>
              <a:buChar char="○"/>
            </a:pPr>
            <a:r>
              <a:rPr lang="en" sz="2100"/>
              <a:t>Is it professional? </a:t>
            </a:r>
            <a:endParaRPr sz="2100"/>
          </a:p>
          <a:p>
            <a:pPr indent="-349250" lvl="1" marL="914400" rtl="0" algn="l">
              <a:spcBef>
                <a:spcPts val="0"/>
              </a:spcBef>
              <a:spcAft>
                <a:spcPts val="0"/>
              </a:spcAft>
              <a:buSzPts val="2100"/>
              <a:buChar char="○"/>
            </a:pPr>
            <a:r>
              <a:rPr lang="en" sz="2100"/>
              <a:t>Is it accurate and up to date? </a:t>
            </a:r>
            <a:endParaRPr sz="2100"/>
          </a:p>
          <a:p>
            <a:pPr indent="-349250" lvl="1" marL="914400" rtl="0" algn="l">
              <a:spcBef>
                <a:spcPts val="0"/>
              </a:spcBef>
              <a:spcAft>
                <a:spcPts val="0"/>
              </a:spcAft>
              <a:buSzPts val="2100"/>
              <a:buChar char="○"/>
            </a:pPr>
            <a:r>
              <a:rPr lang="en" sz="2100"/>
              <a:t>Is it a good representation of their business? </a:t>
            </a:r>
            <a:endParaRPr sz="2100"/>
          </a:p>
          <a:p>
            <a:pPr indent="-349250" lvl="0" marL="457200" rtl="0" algn="l">
              <a:spcBef>
                <a:spcPts val="0"/>
              </a:spcBef>
              <a:spcAft>
                <a:spcPts val="0"/>
              </a:spcAft>
              <a:buSzPts val="2100"/>
              <a:buChar char="●"/>
            </a:pPr>
            <a:r>
              <a:rPr lang="en" sz="2100"/>
              <a:t>Google, www.google.com </a:t>
            </a:r>
            <a:endParaRPr sz="2100"/>
          </a:p>
          <a:p>
            <a:pPr indent="-349250" lvl="1" marL="914400" rtl="0" algn="l">
              <a:spcBef>
                <a:spcPts val="0"/>
              </a:spcBef>
              <a:spcAft>
                <a:spcPts val="0"/>
              </a:spcAft>
              <a:buSzPts val="2100"/>
              <a:buChar char="○"/>
            </a:pPr>
            <a:r>
              <a:rPr lang="en" sz="2100"/>
              <a:t>What kudos, awards or achievements have they accomplished? </a:t>
            </a:r>
            <a:endParaRPr sz="2100"/>
          </a:p>
          <a:p>
            <a:pPr indent="-349250" lvl="1" marL="914400" rtl="0" algn="l">
              <a:spcBef>
                <a:spcPts val="0"/>
              </a:spcBef>
              <a:spcAft>
                <a:spcPts val="0"/>
              </a:spcAft>
              <a:buSzPts val="2100"/>
              <a:buChar char="○"/>
            </a:pPr>
            <a:r>
              <a:rPr lang="en" sz="2100"/>
              <a:t>What other organizations are they involved in? </a:t>
            </a:r>
            <a:endParaRPr sz="2100"/>
          </a:p>
          <a:p>
            <a:pPr indent="-349250" lvl="1" marL="914400" rtl="0" algn="l">
              <a:spcBef>
                <a:spcPts val="0"/>
              </a:spcBef>
              <a:spcAft>
                <a:spcPts val="0"/>
              </a:spcAft>
              <a:buSzPts val="2100"/>
              <a:buChar char="○"/>
            </a:pPr>
            <a:r>
              <a:rPr lang="en" sz="2100"/>
              <a:t>If negative information is found, please confirm with photo identification. </a:t>
            </a:r>
            <a:endParaRPr sz="2100"/>
          </a:p>
          <a:p>
            <a:pPr indent="-349250" lvl="0" marL="457200" rtl="0" algn="l">
              <a:spcBef>
                <a:spcPts val="0"/>
              </a:spcBef>
              <a:spcAft>
                <a:spcPts val="0"/>
              </a:spcAft>
              <a:buSzPts val="2100"/>
              <a:buChar char="●"/>
            </a:pPr>
            <a:r>
              <a:rPr lang="en" sz="2100"/>
              <a:t>Social Media Networks </a:t>
            </a:r>
            <a:endParaRPr sz="2100"/>
          </a:p>
          <a:p>
            <a:pPr indent="-349250" lvl="1" marL="914400" rtl="0" algn="l">
              <a:spcBef>
                <a:spcPts val="0"/>
              </a:spcBef>
              <a:spcAft>
                <a:spcPts val="0"/>
              </a:spcAft>
              <a:buSzPts val="2100"/>
              <a:buChar char="○"/>
            </a:pPr>
            <a:r>
              <a:rPr lang="en" sz="2100"/>
              <a:t>What image is the applicant portraying on various social media networks? </a:t>
            </a:r>
            <a:endParaRPr sz="2100"/>
          </a:p>
          <a:p>
            <a:pPr indent="-349250" lvl="1" marL="914400" rtl="0" algn="l">
              <a:spcBef>
                <a:spcPts val="0"/>
              </a:spcBef>
              <a:spcAft>
                <a:spcPts val="0"/>
              </a:spcAft>
              <a:buSzPts val="2100"/>
              <a:buChar char="○"/>
            </a:pPr>
            <a:r>
              <a:rPr lang="en" sz="2100"/>
              <a:t>Facebook, www.facebook.com </a:t>
            </a:r>
            <a:endParaRPr sz="2100"/>
          </a:p>
          <a:p>
            <a:pPr indent="-349250" lvl="1" marL="914400" rtl="0" algn="l">
              <a:spcBef>
                <a:spcPts val="0"/>
              </a:spcBef>
              <a:spcAft>
                <a:spcPts val="0"/>
              </a:spcAft>
              <a:buSzPts val="2100"/>
              <a:buChar char="○"/>
            </a:pPr>
            <a:r>
              <a:rPr lang="en" sz="2100"/>
              <a:t>LinkedIn, www.linkedin.com </a:t>
            </a:r>
            <a:endParaRPr sz="2100"/>
          </a:p>
          <a:p>
            <a:pPr indent="-349250" lvl="1" marL="914400" rtl="0" algn="l">
              <a:spcBef>
                <a:spcPts val="0"/>
              </a:spcBef>
              <a:spcAft>
                <a:spcPts val="0"/>
              </a:spcAft>
              <a:buSzPts val="2100"/>
              <a:buChar char="○"/>
            </a:pPr>
            <a:r>
              <a:rPr lang="en" sz="2100"/>
              <a:t>Twitter, www.twitter.com </a:t>
            </a:r>
            <a:endParaRPr sz="2100"/>
          </a:p>
          <a:p>
            <a:pPr indent="-349250" lvl="0" marL="457200" rtl="0" algn="l">
              <a:spcBef>
                <a:spcPts val="0"/>
              </a:spcBef>
              <a:spcAft>
                <a:spcPts val="0"/>
              </a:spcAft>
              <a:buSzPts val="2100"/>
              <a:buChar char="●"/>
            </a:pPr>
            <a:r>
              <a:rPr lang="en" sz="2100"/>
              <a:t>Better Business Bureau, http://www.bbb.org/ </a:t>
            </a:r>
            <a:endParaRPr sz="2100"/>
          </a:p>
          <a:p>
            <a:pPr indent="-349250" lvl="0" marL="457200" rtl="0" algn="l">
              <a:spcBef>
                <a:spcPts val="0"/>
              </a:spcBef>
              <a:spcAft>
                <a:spcPts val="0"/>
              </a:spcAft>
              <a:buSzPts val="2100"/>
              <a:buChar char="●"/>
            </a:pPr>
            <a:r>
              <a:rPr lang="en" sz="2100"/>
              <a:t>Chambers of Commerce </a:t>
            </a:r>
            <a:endParaRPr sz="2100"/>
          </a:p>
          <a:p>
            <a:pPr indent="-349250" lvl="0" marL="457200" rtl="0" algn="l">
              <a:spcBef>
                <a:spcPts val="0"/>
              </a:spcBef>
              <a:spcAft>
                <a:spcPts val="0"/>
              </a:spcAft>
              <a:buSzPts val="2100"/>
              <a:buChar char="●"/>
            </a:pPr>
            <a:r>
              <a:rPr lang="en" sz="2100"/>
              <a:t>Secretary of State </a:t>
            </a:r>
            <a:endParaRPr sz="2100"/>
          </a:p>
          <a:p>
            <a:pPr indent="-349250" lvl="0" marL="457200" rtl="0" algn="l">
              <a:spcBef>
                <a:spcPts val="0"/>
              </a:spcBef>
              <a:spcAft>
                <a:spcPts val="0"/>
              </a:spcAft>
              <a:buSzPts val="2100"/>
              <a:buChar char="●"/>
            </a:pPr>
            <a:r>
              <a:rPr lang="en" sz="2100"/>
              <a:t>Licenses, Permits &amp; Registrations</a:t>
            </a:r>
            <a:endParaRPr sz="2100"/>
          </a:p>
        </p:txBody>
      </p:sp>
      <p:pic>
        <p:nvPicPr>
          <p:cNvPr id="1162" name="Google Shape;1162;g30c5792a3ab_0_584"/>
          <p:cNvPicPr preferRelativeResize="0"/>
          <p:nvPr/>
        </p:nvPicPr>
        <p:blipFill rotWithShape="1">
          <a:blip r:embed="rId3">
            <a:alphaModFix/>
          </a:blip>
          <a:srcRect b="78321" l="1323" r="23459" t="3015"/>
          <a:stretch/>
        </p:blipFill>
        <p:spPr>
          <a:xfrm>
            <a:off x="4586975" y="129900"/>
            <a:ext cx="7505075" cy="659574"/>
          </a:xfrm>
          <a:prstGeom prst="rect">
            <a:avLst/>
          </a:prstGeom>
          <a:noFill/>
          <a:ln>
            <a:noFill/>
          </a:ln>
        </p:spPr>
      </p:pic>
      <p:pic>
        <p:nvPicPr>
          <p:cNvPr id="1163" name="Google Shape;1163;g30c5792a3ab_0_584"/>
          <p:cNvPicPr preferRelativeResize="0"/>
          <p:nvPr/>
        </p:nvPicPr>
        <p:blipFill>
          <a:blip r:embed="rId4">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g30c5792a3ab_0_696"/>
          <p:cNvSpPr txBox="1"/>
          <p:nvPr/>
        </p:nvSpPr>
        <p:spPr>
          <a:xfrm>
            <a:off x="1149250" y="625475"/>
            <a:ext cx="10501500" cy="62955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SzPts val="2300"/>
              <a:buChar char="●"/>
            </a:pPr>
            <a:r>
              <a:rPr b="1" lang="en" sz="2300" u="sng"/>
              <a:t>Industry Specific Resources</a:t>
            </a:r>
            <a:r>
              <a:rPr lang="en" sz="2300"/>
              <a:t> </a:t>
            </a:r>
            <a:endParaRPr sz="2300"/>
          </a:p>
          <a:p>
            <a:pPr indent="-355600" lvl="1" marL="914400" rtl="0" algn="l">
              <a:spcBef>
                <a:spcPts val="0"/>
              </a:spcBef>
              <a:spcAft>
                <a:spcPts val="0"/>
              </a:spcAft>
              <a:buSzPts val="2200"/>
              <a:buChar char="○"/>
            </a:pPr>
            <a:r>
              <a:rPr lang="en" sz="2200"/>
              <a:t>Attorneys </a:t>
            </a:r>
            <a:endParaRPr sz="2200"/>
          </a:p>
          <a:p>
            <a:pPr indent="-355600" lvl="2" marL="1371600" rtl="0" algn="l">
              <a:spcBef>
                <a:spcPts val="0"/>
              </a:spcBef>
              <a:spcAft>
                <a:spcPts val="0"/>
              </a:spcAft>
              <a:buSzPts val="2200"/>
              <a:buChar char="■"/>
            </a:pPr>
            <a:r>
              <a:rPr lang="en" sz="2200"/>
              <a:t>National Lawyer Regulatory Data Bank </a:t>
            </a:r>
            <a:endParaRPr sz="2200"/>
          </a:p>
          <a:p>
            <a:pPr indent="-355600" lvl="2" marL="1371600" rtl="0" algn="l">
              <a:spcBef>
                <a:spcPts val="0"/>
              </a:spcBef>
              <a:spcAft>
                <a:spcPts val="0"/>
              </a:spcAft>
              <a:buSzPts val="2200"/>
              <a:buChar char="■"/>
            </a:pPr>
            <a:r>
              <a:rPr lang="en" sz="2200"/>
              <a:t>Select the Directory of Lawyer Disciplinary Agencies </a:t>
            </a:r>
            <a:endParaRPr sz="2200"/>
          </a:p>
          <a:p>
            <a:pPr indent="-355600" lvl="1" marL="914400" rtl="0" algn="l">
              <a:spcBef>
                <a:spcPts val="0"/>
              </a:spcBef>
              <a:spcAft>
                <a:spcPts val="0"/>
              </a:spcAft>
              <a:buSzPts val="2200"/>
              <a:buChar char="○"/>
            </a:pPr>
            <a:r>
              <a:rPr lang="en" sz="2200"/>
              <a:t>Building Contractors, General Contractors, Sub Contractors </a:t>
            </a:r>
            <a:endParaRPr sz="2200"/>
          </a:p>
          <a:p>
            <a:pPr indent="-355600" lvl="2" marL="1371600" rtl="0" algn="l">
              <a:spcBef>
                <a:spcPts val="0"/>
              </a:spcBef>
              <a:spcAft>
                <a:spcPts val="0"/>
              </a:spcAft>
              <a:buSzPts val="2200"/>
              <a:buChar char="■"/>
            </a:pPr>
            <a:r>
              <a:rPr lang="en" sz="2200"/>
              <a:t>Search for local, state, national licenses </a:t>
            </a:r>
            <a:endParaRPr sz="2200"/>
          </a:p>
          <a:p>
            <a:pPr indent="-355600" lvl="1" marL="914400" rtl="0" algn="l">
              <a:spcBef>
                <a:spcPts val="0"/>
              </a:spcBef>
              <a:spcAft>
                <a:spcPts val="0"/>
              </a:spcAft>
              <a:buSzPts val="2200"/>
              <a:buChar char="○"/>
            </a:pPr>
            <a:r>
              <a:rPr lang="en" sz="2200"/>
              <a:t>Certified Public Accountants (CPAs) </a:t>
            </a:r>
            <a:endParaRPr sz="2200"/>
          </a:p>
          <a:p>
            <a:pPr indent="-355600" lvl="2" marL="1371600" rtl="0" algn="l">
              <a:spcBef>
                <a:spcPts val="0"/>
              </a:spcBef>
              <a:spcAft>
                <a:spcPts val="0"/>
              </a:spcAft>
              <a:buSzPts val="2200"/>
              <a:buChar char="■"/>
            </a:pPr>
            <a:r>
              <a:rPr lang="en" sz="2200"/>
              <a:t>National Association of State Boards of Accountancy </a:t>
            </a:r>
            <a:endParaRPr sz="2200"/>
          </a:p>
          <a:p>
            <a:pPr indent="-355600" lvl="1" marL="914400" rtl="0" algn="l">
              <a:spcBef>
                <a:spcPts val="0"/>
              </a:spcBef>
              <a:spcAft>
                <a:spcPts val="0"/>
              </a:spcAft>
              <a:buSzPts val="2200"/>
              <a:buChar char="○"/>
            </a:pPr>
            <a:r>
              <a:rPr lang="en" sz="2200"/>
              <a:t>Financial Planners </a:t>
            </a:r>
            <a:endParaRPr sz="2200"/>
          </a:p>
          <a:p>
            <a:pPr indent="-355600" lvl="2" marL="1371600" rtl="0" algn="l">
              <a:spcBef>
                <a:spcPts val="0"/>
              </a:spcBef>
              <a:spcAft>
                <a:spcPts val="0"/>
              </a:spcAft>
              <a:buSzPts val="2200"/>
              <a:buChar char="■"/>
            </a:pPr>
            <a:r>
              <a:rPr lang="en" sz="2200"/>
              <a:t>Financial Industry Regulatory Authority </a:t>
            </a:r>
            <a:endParaRPr sz="2200"/>
          </a:p>
          <a:p>
            <a:pPr indent="-355600" lvl="1" marL="914400" rtl="0" algn="l">
              <a:spcBef>
                <a:spcPts val="0"/>
              </a:spcBef>
              <a:spcAft>
                <a:spcPts val="0"/>
              </a:spcAft>
              <a:buSzPts val="2200"/>
              <a:buChar char="○"/>
            </a:pPr>
            <a:r>
              <a:rPr lang="en" sz="2200"/>
              <a:t>Insurance </a:t>
            </a:r>
            <a:endParaRPr sz="2200"/>
          </a:p>
          <a:p>
            <a:pPr indent="-355600" lvl="2" marL="1371600" rtl="0" algn="l">
              <a:spcBef>
                <a:spcPts val="0"/>
              </a:spcBef>
              <a:spcAft>
                <a:spcPts val="0"/>
              </a:spcAft>
              <a:buSzPts val="2200"/>
              <a:buChar char="■"/>
            </a:pPr>
            <a:r>
              <a:rPr lang="en" sz="2200"/>
              <a:t>Search for local, state, national licenses </a:t>
            </a:r>
            <a:endParaRPr sz="2200"/>
          </a:p>
          <a:p>
            <a:pPr indent="-355600" lvl="1" marL="914400" rtl="0" algn="l">
              <a:spcBef>
                <a:spcPts val="0"/>
              </a:spcBef>
              <a:spcAft>
                <a:spcPts val="0"/>
              </a:spcAft>
              <a:buSzPts val="2200"/>
              <a:buChar char="○"/>
            </a:pPr>
            <a:r>
              <a:rPr lang="en" sz="2200"/>
              <a:t>Medical/Health Professionals </a:t>
            </a:r>
            <a:endParaRPr sz="2200"/>
          </a:p>
          <a:p>
            <a:pPr indent="-355600" lvl="2" marL="1371600" rtl="0" algn="l">
              <a:spcBef>
                <a:spcPts val="0"/>
              </a:spcBef>
              <a:spcAft>
                <a:spcPts val="0"/>
              </a:spcAft>
              <a:buSzPts val="2200"/>
              <a:buChar char="■"/>
            </a:pPr>
            <a:r>
              <a:rPr lang="en" sz="2200"/>
              <a:t>Search for local, state, national licenses </a:t>
            </a:r>
            <a:endParaRPr sz="2200"/>
          </a:p>
          <a:p>
            <a:pPr indent="-355600" lvl="1" marL="914400" rtl="0" algn="l">
              <a:spcBef>
                <a:spcPts val="0"/>
              </a:spcBef>
              <a:spcAft>
                <a:spcPts val="0"/>
              </a:spcAft>
              <a:buSzPts val="2200"/>
              <a:buChar char="○"/>
            </a:pPr>
            <a:r>
              <a:rPr lang="en" sz="2200"/>
              <a:t>Mortgage </a:t>
            </a:r>
            <a:endParaRPr sz="2200"/>
          </a:p>
          <a:p>
            <a:pPr indent="-355600" lvl="2" marL="1371600" rtl="0" algn="l">
              <a:spcBef>
                <a:spcPts val="0"/>
              </a:spcBef>
              <a:spcAft>
                <a:spcPts val="0"/>
              </a:spcAft>
              <a:buSzPts val="2200"/>
              <a:buChar char="■"/>
            </a:pPr>
            <a:r>
              <a:rPr lang="en" sz="2200"/>
              <a:t>National Mortgage Lenders Search </a:t>
            </a:r>
            <a:endParaRPr sz="2200"/>
          </a:p>
          <a:p>
            <a:pPr indent="-355600" lvl="1" marL="914400" rtl="0" algn="l">
              <a:spcBef>
                <a:spcPts val="0"/>
              </a:spcBef>
              <a:spcAft>
                <a:spcPts val="0"/>
              </a:spcAft>
              <a:buSzPts val="2200"/>
              <a:buChar char="○"/>
            </a:pPr>
            <a:r>
              <a:rPr lang="en" sz="2200"/>
              <a:t>Real Estate Agents </a:t>
            </a:r>
            <a:endParaRPr sz="2200"/>
          </a:p>
          <a:p>
            <a:pPr indent="-355600" lvl="2" marL="1371600" rtl="0" algn="l">
              <a:spcBef>
                <a:spcPts val="0"/>
              </a:spcBef>
              <a:spcAft>
                <a:spcPts val="0"/>
              </a:spcAft>
              <a:buSzPts val="2200"/>
              <a:buChar char="■"/>
            </a:pPr>
            <a:r>
              <a:rPr lang="en" sz="2200"/>
              <a:t>Search for local, state, national licenses</a:t>
            </a:r>
            <a:endParaRPr sz="2200"/>
          </a:p>
        </p:txBody>
      </p:sp>
      <p:pic>
        <p:nvPicPr>
          <p:cNvPr id="1169" name="Google Shape;1169;g30c5792a3ab_0_696"/>
          <p:cNvPicPr preferRelativeResize="0"/>
          <p:nvPr/>
        </p:nvPicPr>
        <p:blipFill rotWithShape="1">
          <a:blip r:embed="rId3">
            <a:alphaModFix/>
          </a:blip>
          <a:srcRect b="78321" l="1323" r="23459" t="3015"/>
          <a:stretch/>
        </p:blipFill>
        <p:spPr>
          <a:xfrm>
            <a:off x="4586975" y="53700"/>
            <a:ext cx="7505075" cy="659574"/>
          </a:xfrm>
          <a:prstGeom prst="rect">
            <a:avLst/>
          </a:prstGeom>
          <a:noFill/>
          <a:ln>
            <a:noFill/>
          </a:ln>
        </p:spPr>
      </p:pic>
      <p:pic>
        <p:nvPicPr>
          <p:cNvPr id="1170" name="Google Shape;1170;g30c5792a3ab_0_696"/>
          <p:cNvPicPr preferRelativeResize="0"/>
          <p:nvPr/>
        </p:nvPicPr>
        <p:blipFill>
          <a:blip r:embed="rId4">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g30c5792a3ab_0_808"/>
          <p:cNvSpPr txBox="1"/>
          <p:nvPr/>
        </p:nvSpPr>
        <p:spPr>
          <a:xfrm>
            <a:off x="1144650" y="941875"/>
            <a:ext cx="10035300" cy="51564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900"/>
              <a:buAutoNum type="arabicPeriod"/>
            </a:pPr>
            <a:r>
              <a:rPr b="1" lang="en" sz="1900">
                <a:solidFill>
                  <a:schemeClr val="dk1"/>
                </a:solidFill>
              </a:rPr>
              <a:t>Personal Information:</a:t>
            </a:r>
            <a:endParaRPr b="1" sz="1900">
              <a:solidFill>
                <a:schemeClr val="dk1"/>
              </a:solidFill>
            </a:endParaRPr>
          </a:p>
          <a:p>
            <a:pPr indent="-336550" lvl="1" marL="914400" rtl="0" algn="l">
              <a:spcBef>
                <a:spcPts val="0"/>
              </a:spcBef>
              <a:spcAft>
                <a:spcPts val="0"/>
              </a:spcAft>
              <a:buSzPts val="1900"/>
              <a:buAutoNum type="alphaLcPeriod"/>
            </a:pPr>
            <a:r>
              <a:rPr lang="en" sz="1900"/>
              <a:t>The way the applicant’s entire name, business name and address on their application is how their information will appear on their BNI Connect Member Profile and respective Chapter reports. o Website, Email, Business</a:t>
            </a:r>
            <a:endParaRPr sz="1900"/>
          </a:p>
          <a:p>
            <a:pPr indent="-336550" lvl="0" marL="457200" rtl="0" algn="l">
              <a:spcBef>
                <a:spcPts val="0"/>
              </a:spcBef>
              <a:spcAft>
                <a:spcPts val="0"/>
              </a:spcAft>
              <a:buClr>
                <a:schemeClr val="dk1"/>
              </a:buClr>
              <a:buSzPts val="1900"/>
              <a:buAutoNum type="arabicPeriod"/>
            </a:pPr>
            <a:r>
              <a:rPr b="1" lang="en" sz="1900">
                <a:solidFill>
                  <a:schemeClr val="dk1"/>
                </a:solidFill>
              </a:rPr>
              <a:t>Membership Term:</a:t>
            </a:r>
            <a:endParaRPr b="1" sz="1900">
              <a:solidFill>
                <a:schemeClr val="dk1"/>
              </a:solidFill>
            </a:endParaRPr>
          </a:p>
          <a:p>
            <a:pPr indent="-336550" lvl="1" marL="914400" rtl="0" algn="l">
              <a:spcBef>
                <a:spcPts val="0"/>
              </a:spcBef>
              <a:spcAft>
                <a:spcPts val="0"/>
              </a:spcAft>
              <a:buSzPts val="1900"/>
              <a:buAutoNum type="alphaLcPeriod"/>
            </a:pPr>
            <a:r>
              <a:rPr lang="en" sz="1900"/>
              <a:t>Applicants may choose between a 1 year and a 2-year term. They are also asked to indicate if Company paid, the name of the person or company paying the membership and whether or not they have a BNI Certificate of Credit.</a:t>
            </a:r>
            <a:endParaRPr sz="1900"/>
          </a:p>
          <a:p>
            <a:pPr indent="-336550" lvl="0" marL="457200" rtl="0" algn="l">
              <a:spcBef>
                <a:spcPts val="0"/>
              </a:spcBef>
              <a:spcAft>
                <a:spcPts val="0"/>
              </a:spcAft>
              <a:buSzPts val="1900"/>
              <a:buAutoNum type="arabicPeriod"/>
            </a:pPr>
            <a:r>
              <a:rPr b="1" lang="en" sz="1900"/>
              <a:t>Experience &amp; Credentials:</a:t>
            </a:r>
            <a:endParaRPr b="1" sz="1900"/>
          </a:p>
          <a:p>
            <a:pPr indent="-336550" lvl="1" marL="914400" rtl="0" algn="l">
              <a:spcBef>
                <a:spcPts val="0"/>
              </a:spcBef>
              <a:spcAft>
                <a:spcPts val="0"/>
              </a:spcAft>
              <a:buSzPts val="1900"/>
              <a:buAutoNum type="alphaLcPeriod"/>
            </a:pPr>
            <a:r>
              <a:rPr lang="en" sz="1900"/>
              <a:t>Is the applicant’s experience and education relevant to the category in which they are applying? </a:t>
            </a:r>
            <a:endParaRPr sz="1900"/>
          </a:p>
          <a:p>
            <a:pPr indent="-336550" lvl="0" marL="457200" rtl="0" algn="l">
              <a:spcBef>
                <a:spcPts val="0"/>
              </a:spcBef>
              <a:spcAft>
                <a:spcPts val="0"/>
              </a:spcAft>
              <a:buSzPts val="1900"/>
              <a:buAutoNum type="arabicPeriod"/>
            </a:pPr>
            <a:r>
              <a:rPr b="1" lang="en" sz="1900"/>
              <a:t>Standard and Expectations:</a:t>
            </a:r>
            <a:endParaRPr b="1" sz="1900"/>
          </a:p>
          <a:p>
            <a:pPr indent="-336550" lvl="1" marL="914400" rtl="0" algn="l">
              <a:spcBef>
                <a:spcPts val="0"/>
              </a:spcBef>
              <a:spcAft>
                <a:spcPts val="0"/>
              </a:spcAft>
              <a:buSzPts val="1900"/>
              <a:buAutoNum type="alphaLcPeriod"/>
            </a:pPr>
            <a:r>
              <a:rPr lang="en" sz="1900"/>
              <a:t>This section allows us to set Member expectations up front! The more an applicant knows now, the more </a:t>
            </a:r>
            <a:r>
              <a:rPr b="1" lang="en" sz="1900"/>
              <a:t>successful Member they will become!</a:t>
            </a:r>
            <a:endParaRPr b="1" sz="1900"/>
          </a:p>
          <a:p>
            <a:pPr indent="-336550" lvl="0" marL="457200" rtl="0" algn="l">
              <a:spcBef>
                <a:spcPts val="0"/>
              </a:spcBef>
              <a:spcAft>
                <a:spcPts val="0"/>
              </a:spcAft>
              <a:buSzPts val="1900"/>
              <a:buAutoNum type="arabicPeriod"/>
            </a:pPr>
            <a:r>
              <a:rPr b="1" lang="en" sz="1900"/>
              <a:t>Business References:</a:t>
            </a:r>
            <a:endParaRPr b="1" sz="1900"/>
          </a:p>
          <a:p>
            <a:pPr indent="-336550" lvl="1" marL="914400" rtl="0" algn="l">
              <a:spcBef>
                <a:spcPts val="0"/>
              </a:spcBef>
              <a:spcAft>
                <a:spcPts val="0"/>
              </a:spcAft>
              <a:buSzPts val="1900"/>
              <a:buAutoNum type="alphaLcPeriod"/>
            </a:pPr>
            <a:r>
              <a:rPr lang="en" sz="1900"/>
              <a:t>Two Clients</a:t>
            </a:r>
            <a:endParaRPr sz="1900"/>
          </a:p>
          <a:p>
            <a:pPr indent="-336550" lvl="2" marL="1371600" rtl="0" algn="l">
              <a:spcBef>
                <a:spcPts val="0"/>
              </a:spcBef>
              <a:spcAft>
                <a:spcPts val="0"/>
              </a:spcAft>
              <a:buSzPts val="1900"/>
              <a:buAutoNum type="romanLcPeriod"/>
            </a:pPr>
            <a:r>
              <a:rPr lang="en" sz="1900"/>
              <a:t>Not Boss, Supervisor, Regional or same company </a:t>
            </a:r>
            <a:endParaRPr sz="1900"/>
          </a:p>
        </p:txBody>
      </p:sp>
      <p:pic>
        <p:nvPicPr>
          <p:cNvPr id="1176" name="Google Shape;1176;g30c5792a3ab_0_808"/>
          <p:cNvPicPr preferRelativeResize="0"/>
          <p:nvPr/>
        </p:nvPicPr>
        <p:blipFill rotWithShape="1">
          <a:blip r:embed="rId3">
            <a:alphaModFix/>
          </a:blip>
          <a:srcRect b="59877" l="6694" r="18089" t="21459"/>
          <a:stretch/>
        </p:blipFill>
        <p:spPr>
          <a:xfrm>
            <a:off x="4586975" y="129900"/>
            <a:ext cx="7505075" cy="659574"/>
          </a:xfrm>
          <a:prstGeom prst="rect">
            <a:avLst/>
          </a:prstGeom>
          <a:noFill/>
          <a:ln>
            <a:noFill/>
          </a:ln>
        </p:spPr>
      </p:pic>
      <p:pic>
        <p:nvPicPr>
          <p:cNvPr id="1177" name="Google Shape;1177;g30c5792a3ab_0_808"/>
          <p:cNvPicPr preferRelativeResize="0"/>
          <p:nvPr/>
        </p:nvPicPr>
        <p:blipFill>
          <a:blip r:embed="rId4">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g30c5792a3ab_0_920"/>
          <p:cNvSpPr txBox="1"/>
          <p:nvPr/>
        </p:nvSpPr>
        <p:spPr>
          <a:xfrm>
            <a:off x="700600" y="1253200"/>
            <a:ext cx="10321500" cy="481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u="sng"/>
              <a:t>Reference Check Questions</a:t>
            </a:r>
            <a:r>
              <a:rPr lang="en" sz="2100"/>
              <a:t> </a:t>
            </a:r>
            <a:endParaRPr sz="2100"/>
          </a:p>
          <a:p>
            <a:pPr indent="0" lvl="0" marL="0" rtl="0" algn="l">
              <a:spcBef>
                <a:spcPts val="0"/>
              </a:spcBef>
              <a:spcAft>
                <a:spcPts val="0"/>
              </a:spcAft>
              <a:buNone/>
            </a:pPr>
            <a:r>
              <a:t/>
            </a:r>
            <a:endParaRPr sz="2000"/>
          </a:p>
          <a:p>
            <a:pPr indent="0" lvl="0" marL="0" rtl="0" algn="l">
              <a:spcBef>
                <a:spcPts val="0"/>
              </a:spcBef>
              <a:spcAft>
                <a:spcPts val="0"/>
              </a:spcAft>
              <a:buNone/>
            </a:pPr>
            <a:r>
              <a:rPr lang="en" sz="2000"/>
              <a:t>To assure the quality of new Members to our organization, the Membership Committee must check two business references that can vouch for the individual’s business excellence. </a:t>
            </a:r>
            <a:endParaRPr sz="2000"/>
          </a:p>
          <a:p>
            <a:pPr indent="0" lvl="0" marL="0" rtl="0" algn="l">
              <a:spcBef>
                <a:spcPts val="0"/>
              </a:spcBef>
              <a:spcAft>
                <a:spcPts val="0"/>
              </a:spcAft>
              <a:buNone/>
            </a:pPr>
            <a:r>
              <a:t/>
            </a:r>
            <a:endParaRPr sz="2000"/>
          </a:p>
          <a:p>
            <a:pPr indent="-342900" lvl="0" marL="457200" rtl="0" algn="l">
              <a:spcBef>
                <a:spcPts val="0"/>
              </a:spcBef>
              <a:spcAft>
                <a:spcPts val="0"/>
              </a:spcAft>
              <a:buSzPts val="2000"/>
              <a:buAutoNum type="arabicPeriod"/>
            </a:pPr>
            <a:r>
              <a:rPr lang="en" sz="2000"/>
              <a:t>How long have you known the applicant in a business capacity? </a:t>
            </a:r>
            <a:endParaRPr sz="2000"/>
          </a:p>
          <a:p>
            <a:pPr indent="-342900" lvl="0" marL="457200" rtl="0" algn="l">
              <a:spcBef>
                <a:spcPts val="0"/>
              </a:spcBef>
              <a:spcAft>
                <a:spcPts val="0"/>
              </a:spcAft>
              <a:buSzPts val="2000"/>
              <a:buAutoNum type="arabicPeriod"/>
            </a:pPr>
            <a:r>
              <a:rPr lang="en" sz="2000"/>
              <a:t>What is your business relationship with the applicant? </a:t>
            </a:r>
            <a:endParaRPr sz="2000"/>
          </a:p>
          <a:p>
            <a:pPr indent="-342900" lvl="0" marL="457200" rtl="0" algn="l">
              <a:spcBef>
                <a:spcPts val="0"/>
              </a:spcBef>
              <a:spcAft>
                <a:spcPts val="0"/>
              </a:spcAft>
              <a:buSzPts val="2000"/>
              <a:buAutoNum type="arabicPeriod"/>
            </a:pPr>
            <a:r>
              <a:rPr lang="en" sz="2000"/>
              <a:t>Overall, describe HOW the applicant conducts business regarding their products or services offered? </a:t>
            </a:r>
            <a:endParaRPr sz="2000"/>
          </a:p>
          <a:p>
            <a:pPr indent="-342900" lvl="0" marL="457200" rtl="0" algn="l">
              <a:spcBef>
                <a:spcPts val="0"/>
              </a:spcBef>
              <a:spcAft>
                <a:spcPts val="0"/>
              </a:spcAft>
              <a:buSzPts val="2000"/>
              <a:buAutoNum type="arabicPeriod"/>
            </a:pPr>
            <a:r>
              <a:rPr lang="en" sz="2000"/>
              <a:t>Are you aware of any grievances by anyone regarding the products/services offered by the applicant? </a:t>
            </a:r>
            <a:endParaRPr sz="2000"/>
          </a:p>
          <a:p>
            <a:pPr indent="-342900" lvl="0" marL="457200" rtl="0" algn="l">
              <a:spcBef>
                <a:spcPts val="0"/>
              </a:spcBef>
              <a:spcAft>
                <a:spcPts val="0"/>
              </a:spcAft>
              <a:buSzPts val="2000"/>
              <a:buAutoNum type="arabicPeriod"/>
            </a:pPr>
            <a:r>
              <a:rPr lang="en" sz="2000"/>
              <a:t>Does the applicant keep and follow up on commitments? </a:t>
            </a:r>
            <a:endParaRPr sz="2000"/>
          </a:p>
          <a:p>
            <a:pPr indent="-342900" lvl="0" marL="457200" rtl="0" algn="l">
              <a:spcBef>
                <a:spcPts val="0"/>
              </a:spcBef>
              <a:spcAft>
                <a:spcPts val="0"/>
              </a:spcAft>
              <a:buSzPts val="2000"/>
              <a:buAutoNum type="arabicPeriod"/>
            </a:pPr>
            <a:r>
              <a:rPr lang="en" sz="2000"/>
              <a:t>Would hire/work with the applicant again? Why? </a:t>
            </a:r>
            <a:endParaRPr sz="2000"/>
          </a:p>
          <a:p>
            <a:pPr indent="-342900" lvl="0" marL="457200" rtl="0" algn="l">
              <a:spcBef>
                <a:spcPts val="0"/>
              </a:spcBef>
              <a:spcAft>
                <a:spcPts val="0"/>
              </a:spcAft>
              <a:buSzPts val="2000"/>
              <a:buAutoNum type="arabicPeriod"/>
            </a:pPr>
            <a:r>
              <a:rPr lang="en" sz="2000"/>
              <a:t>Do you have anything to add on behalf of the applicant?</a:t>
            </a:r>
            <a:endParaRPr sz="2000"/>
          </a:p>
        </p:txBody>
      </p:sp>
      <p:pic>
        <p:nvPicPr>
          <p:cNvPr id="1183" name="Google Shape;1183;g30c5792a3ab_0_920"/>
          <p:cNvPicPr preferRelativeResize="0"/>
          <p:nvPr/>
        </p:nvPicPr>
        <p:blipFill rotWithShape="1">
          <a:blip r:embed="rId3">
            <a:alphaModFix/>
          </a:blip>
          <a:srcRect b="42633" l="12064" r="12719" t="38703"/>
          <a:stretch/>
        </p:blipFill>
        <p:spPr>
          <a:xfrm>
            <a:off x="4586975" y="129900"/>
            <a:ext cx="7505075" cy="659574"/>
          </a:xfrm>
          <a:prstGeom prst="rect">
            <a:avLst/>
          </a:prstGeom>
          <a:noFill/>
          <a:ln>
            <a:noFill/>
          </a:ln>
        </p:spPr>
      </p:pic>
      <p:pic>
        <p:nvPicPr>
          <p:cNvPr id="1184" name="Google Shape;1184;g30c5792a3ab_0_920"/>
          <p:cNvPicPr preferRelativeResize="0"/>
          <p:nvPr/>
        </p:nvPicPr>
        <p:blipFill>
          <a:blip r:embed="rId4">
            <a:alphaModFix/>
          </a:blip>
          <a:stretch>
            <a:fillRect/>
          </a:stretch>
        </p:blipFill>
        <p:spPr>
          <a:xfrm>
            <a:off x="10653623" y="5958875"/>
            <a:ext cx="1385026" cy="779074"/>
          </a:xfrm>
          <a:prstGeom prst="rect">
            <a:avLst/>
          </a:prstGeom>
          <a:noFill/>
          <a:ln>
            <a:noFill/>
          </a:ln>
        </p:spPr>
      </p:pic>
      <p:sp>
        <p:nvSpPr>
          <p:cNvPr id="1185" name="Google Shape;1185;g30c5792a3ab_0_920"/>
          <p:cNvSpPr txBox="1"/>
          <p:nvPr/>
        </p:nvSpPr>
        <p:spPr>
          <a:xfrm rot="-1481262">
            <a:off x="-85106" y="2979151"/>
            <a:ext cx="12191862" cy="1108286"/>
          </a:xfrm>
          <a:prstGeom prst="rect">
            <a:avLst/>
          </a:prstGeom>
          <a:noFill/>
          <a:ln>
            <a:noFill/>
          </a:ln>
        </p:spPr>
        <p:txBody>
          <a:bodyPr anchorCtr="0" anchor="t" bIns="91425" lIns="91425" spcFirstLastPara="1" rIns="91425" wrap="square" tIns="91425">
            <a:spAutoFit/>
          </a:bodyPr>
          <a:lstStyle/>
          <a:p>
            <a:pPr indent="0" lvl="0" marL="12700" rtl="0" algn="ctr">
              <a:spcBef>
                <a:spcPts val="0"/>
              </a:spcBef>
              <a:spcAft>
                <a:spcPts val="0"/>
              </a:spcAft>
              <a:buNone/>
            </a:pPr>
            <a:r>
              <a:rPr b="1" lang="en" sz="6000">
                <a:solidFill>
                  <a:srgbClr val="CF2030"/>
                </a:solidFill>
              </a:rPr>
              <a:t>Reference check are not optional</a:t>
            </a:r>
            <a:endParaRPr sz="2600">
              <a:solidFill>
                <a:srgbClr val="CF203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5"/>
                                        </p:tgtEl>
                                        <p:attrNameLst>
                                          <p:attrName>style.visibility</p:attrName>
                                        </p:attrNameLst>
                                      </p:cBhvr>
                                      <p:to>
                                        <p:strVal val="visible"/>
                                      </p:to>
                                    </p:set>
                                    <p:animEffect filter="fade" transition="in">
                                      <p:cBhvr>
                                        <p:cTn dur="1000"/>
                                        <p:tgtEl>
                                          <p:spTgt spid="1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g30b2ee2d397_0_376"/>
          <p:cNvPicPr preferRelativeResize="0"/>
          <p:nvPr/>
        </p:nvPicPr>
        <p:blipFill rotWithShape="1">
          <a:blip r:embed="rId3">
            <a:alphaModFix/>
          </a:blip>
          <a:srcRect b="0" l="0" r="0" t="0"/>
          <a:stretch/>
        </p:blipFill>
        <p:spPr>
          <a:xfrm>
            <a:off x="362226" y="345314"/>
            <a:ext cx="2182190" cy="841702"/>
          </a:xfrm>
          <a:prstGeom prst="rect">
            <a:avLst/>
          </a:prstGeom>
          <a:noFill/>
          <a:ln>
            <a:noFill/>
          </a:ln>
        </p:spPr>
      </p:pic>
      <p:sp>
        <p:nvSpPr>
          <p:cNvPr id="370" name="Google Shape;370;g30b2ee2d397_0_376"/>
          <p:cNvSpPr/>
          <p:nvPr/>
        </p:nvSpPr>
        <p:spPr>
          <a:xfrm>
            <a:off x="6262750" y="1567875"/>
            <a:ext cx="5771100" cy="5073300"/>
          </a:xfrm>
          <a:prstGeom prst="rect">
            <a:avLst/>
          </a:prstGeom>
          <a:noFill/>
          <a:ln>
            <a:noFill/>
          </a:ln>
        </p:spPr>
        <p:txBody>
          <a:bodyPr anchorCtr="0" anchor="t" bIns="45700" lIns="91425" spcFirstLastPara="1" rIns="91425" wrap="square" tIns="45700">
            <a:noAutofit/>
          </a:bodyPr>
          <a:lstStyle/>
          <a:p>
            <a:pPr indent="-368300" lvl="0" marL="457200" marR="0" rtl="0" algn="l">
              <a:lnSpc>
                <a:spcPct val="100000"/>
              </a:lnSpc>
              <a:spcBef>
                <a:spcPts val="1200"/>
              </a:spcBef>
              <a:spcAft>
                <a:spcPts val="0"/>
              </a:spcAft>
              <a:buClr>
                <a:srgbClr val="C00000"/>
              </a:buClr>
              <a:buSzPts val="2400"/>
              <a:buFont typeface="Arial"/>
              <a:buChar char="•"/>
            </a:pPr>
            <a:r>
              <a:rPr b="1" i="0" lang="en" sz="2400" u="none" cap="none" strike="noStrike">
                <a:solidFill>
                  <a:srgbClr val="C00000"/>
                </a:solidFill>
                <a:latin typeface="Arial"/>
                <a:ea typeface="Arial"/>
                <a:cs typeface="Arial"/>
                <a:sym typeface="Arial"/>
              </a:rPr>
              <a:t>Participate</a:t>
            </a:r>
            <a:r>
              <a:rPr b="0" i="0" lang="en" sz="2400" u="none" cap="none" strike="noStrike">
                <a:solidFill>
                  <a:schemeClr val="dk1"/>
                </a:solidFill>
                <a:latin typeface="Arial"/>
                <a:ea typeface="Arial"/>
                <a:cs typeface="Arial"/>
                <a:sym typeface="Arial"/>
              </a:rPr>
              <a:t> on the Monthly Chapter Success Meeting with the rest of Leadership &amp; </a:t>
            </a:r>
            <a:r>
              <a:rPr b="1" i="0" lang="en" sz="2400" u="sng" cap="none" strike="noStrike">
                <a:solidFill>
                  <a:schemeClr val="dk1"/>
                </a:solidFill>
              </a:rPr>
              <a:t>Director Team</a:t>
            </a:r>
            <a:r>
              <a:rPr b="0" i="0" lang="en" sz="2400" u="none" cap="none" strike="noStrike">
                <a:solidFill>
                  <a:schemeClr val="dk1"/>
                </a:solidFill>
                <a:latin typeface="Arial"/>
                <a:ea typeface="Arial"/>
                <a:cs typeface="Arial"/>
                <a:sym typeface="Arial"/>
              </a:rPr>
              <a:t> </a:t>
            </a:r>
            <a:endParaRPr b="0" i="0" sz="2400" u="none" cap="none" strike="noStrike">
              <a:solidFill>
                <a:schemeClr val="dk1"/>
              </a:solidFill>
              <a:latin typeface="Arial"/>
              <a:ea typeface="Arial"/>
              <a:cs typeface="Arial"/>
              <a:sym typeface="Arial"/>
            </a:endParaRPr>
          </a:p>
          <a:p>
            <a:pPr indent="-368300" lvl="0" marL="457200" marR="0" rtl="0" algn="l">
              <a:lnSpc>
                <a:spcPct val="100000"/>
              </a:lnSpc>
              <a:spcBef>
                <a:spcPts val="1200"/>
              </a:spcBef>
              <a:spcAft>
                <a:spcPts val="0"/>
              </a:spcAft>
              <a:buClr>
                <a:srgbClr val="C00000"/>
              </a:buClr>
              <a:buSzPts val="2400"/>
              <a:buFont typeface="Arial"/>
              <a:buChar char="•"/>
            </a:pPr>
            <a:r>
              <a:rPr b="1" i="0" lang="en" sz="2400" u="none" cap="none" strike="noStrike">
                <a:solidFill>
                  <a:srgbClr val="C00000"/>
                </a:solidFill>
                <a:latin typeface="Arial"/>
                <a:ea typeface="Arial"/>
                <a:cs typeface="Arial"/>
                <a:sym typeface="Arial"/>
              </a:rPr>
              <a:t>Arrive </a:t>
            </a:r>
            <a:r>
              <a:rPr b="0" i="0" lang="en" sz="2400" u="none" cap="none" strike="noStrike">
                <a:solidFill>
                  <a:schemeClr val="dk1"/>
                </a:solidFill>
                <a:latin typeface="Arial"/>
                <a:ea typeface="Arial"/>
                <a:cs typeface="Arial"/>
                <a:sym typeface="Arial"/>
              </a:rPr>
              <a:t>to the meeting 15 minutes before Open Networking </a:t>
            </a:r>
            <a:r>
              <a:rPr b="1" i="0" lang="en" sz="2400" u="none" cap="none" strike="noStrike">
                <a:solidFill>
                  <a:srgbClr val="C00000"/>
                </a:solidFill>
                <a:latin typeface="Arial"/>
                <a:ea typeface="Arial"/>
                <a:cs typeface="Arial"/>
                <a:sym typeface="Arial"/>
              </a:rPr>
              <a:t> </a:t>
            </a:r>
            <a:endParaRPr b="1" i="0" sz="2400" u="none" cap="none" strike="noStrike">
              <a:solidFill>
                <a:srgbClr val="C00000"/>
              </a:solidFill>
              <a:latin typeface="Arial"/>
              <a:ea typeface="Arial"/>
              <a:cs typeface="Arial"/>
              <a:sym typeface="Arial"/>
            </a:endParaRPr>
          </a:p>
          <a:p>
            <a:pPr indent="-368300" lvl="0" marL="457200" marR="0" rtl="0" algn="l">
              <a:lnSpc>
                <a:spcPct val="100000"/>
              </a:lnSpc>
              <a:spcBef>
                <a:spcPts val="1200"/>
              </a:spcBef>
              <a:spcAft>
                <a:spcPts val="0"/>
              </a:spcAft>
              <a:buClr>
                <a:srgbClr val="C00000"/>
              </a:buClr>
              <a:buSzPts val="2400"/>
              <a:buFont typeface="Arial"/>
              <a:buChar char="•"/>
            </a:pPr>
            <a:r>
              <a:rPr b="1" i="0" lang="en" sz="2400" u="none" cap="none" strike="noStrike">
                <a:solidFill>
                  <a:srgbClr val="C00000"/>
                </a:solidFill>
                <a:latin typeface="Arial"/>
                <a:ea typeface="Arial"/>
                <a:cs typeface="Arial"/>
                <a:sym typeface="Arial"/>
              </a:rPr>
              <a:t>Display </a:t>
            </a:r>
            <a:r>
              <a:rPr b="0" i="0" lang="en" sz="2400" u="none" cap="none" strike="noStrike">
                <a:solidFill>
                  <a:schemeClr val="dk1"/>
                </a:solidFill>
                <a:latin typeface="Arial"/>
                <a:ea typeface="Arial"/>
                <a:cs typeface="Arial"/>
                <a:sym typeface="Arial"/>
              </a:rPr>
              <a:t>Chapter Goal </a:t>
            </a:r>
            <a:endParaRPr b="0" i="0" sz="2400" u="none" cap="none" strike="noStrike">
              <a:solidFill>
                <a:schemeClr val="dk1"/>
              </a:solidFill>
              <a:latin typeface="Arial"/>
              <a:ea typeface="Arial"/>
              <a:cs typeface="Arial"/>
              <a:sym typeface="Arial"/>
            </a:endParaRPr>
          </a:p>
          <a:p>
            <a:pPr indent="-368300" lvl="0" marL="457200" marR="0" rtl="0" algn="l">
              <a:lnSpc>
                <a:spcPct val="100000"/>
              </a:lnSpc>
              <a:spcBef>
                <a:spcPts val="1200"/>
              </a:spcBef>
              <a:spcAft>
                <a:spcPts val="0"/>
              </a:spcAft>
              <a:buClr>
                <a:srgbClr val="C00000"/>
              </a:buClr>
              <a:buSzPts val="2400"/>
              <a:buFont typeface="Arial"/>
              <a:buChar char="•"/>
            </a:pPr>
            <a:r>
              <a:rPr b="1" i="0" lang="en" sz="2400" u="none" cap="none" strike="noStrike">
                <a:solidFill>
                  <a:srgbClr val="C00000"/>
                </a:solidFill>
                <a:latin typeface="Arial"/>
                <a:ea typeface="Arial"/>
                <a:cs typeface="Arial"/>
                <a:sym typeface="Arial"/>
              </a:rPr>
              <a:t>Ensure </a:t>
            </a:r>
            <a:r>
              <a:rPr b="0" i="0" lang="en" sz="2400" u="none" cap="none" strike="noStrike">
                <a:solidFill>
                  <a:schemeClr val="dk1"/>
                </a:solidFill>
                <a:latin typeface="Arial"/>
                <a:ea typeface="Arial"/>
                <a:cs typeface="Arial"/>
                <a:sym typeface="Arial"/>
              </a:rPr>
              <a:t>all Membership Committee Specialists can fulfill this week’s responsibilities. If not, re-assign or ensure tasks get completed. </a:t>
            </a:r>
            <a:endParaRPr b="1" i="0" sz="2400" u="none" cap="none" strike="noStrike">
              <a:solidFill>
                <a:srgbClr val="C00000"/>
              </a:solidFill>
              <a:latin typeface="Arial"/>
              <a:ea typeface="Arial"/>
              <a:cs typeface="Arial"/>
              <a:sym typeface="Arial"/>
            </a:endParaRPr>
          </a:p>
        </p:txBody>
      </p:sp>
      <p:sp>
        <p:nvSpPr>
          <p:cNvPr id="371" name="Google Shape;371;g30b2ee2d397_0_376"/>
          <p:cNvSpPr/>
          <p:nvPr/>
        </p:nvSpPr>
        <p:spPr>
          <a:xfrm>
            <a:off x="3342725" y="396775"/>
            <a:ext cx="8849400" cy="646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300"/>
              <a:buFont typeface="Arial"/>
              <a:buNone/>
            </a:pPr>
            <a:r>
              <a:rPr b="0" i="0" lang="en" sz="4300" u="none" cap="none" strike="noStrike">
                <a:solidFill>
                  <a:srgbClr val="C00000"/>
                </a:solidFill>
                <a:latin typeface="Arial"/>
                <a:ea typeface="Arial"/>
                <a:cs typeface="Arial"/>
                <a:sym typeface="Arial"/>
              </a:rPr>
              <a:t>What Should we be Doing</a:t>
            </a:r>
            <a:r>
              <a:rPr lang="en" sz="4300">
                <a:solidFill>
                  <a:srgbClr val="C00000"/>
                </a:solidFill>
              </a:rPr>
              <a:t> </a:t>
            </a:r>
            <a:r>
              <a:rPr b="0" i="0" lang="en" sz="4300" u="none" cap="none" strike="noStrike">
                <a:solidFill>
                  <a:srgbClr val="C00000"/>
                </a:solidFill>
                <a:latin typeface="Arial"/>
                <a:ea typeface="Arial"/>
                <a:cs typeface="Arial"/>
                <a:sym typeface="Arial"/>
              </a:rPr>
              <a:t>Before?</a:t>
            </a:r>
            <a:endParaRPr b="0" i="0" sz="2000" u="none" cap="none" strike="noStrike">
              <a:solidFill>
                <a:srgbClr val="C00000"/>
              </a:solidFill>
              <a:latin typeface="Arial"/>
              <a:ea typeface="Arial"/>
              <a:cs typeface="Arial"/>
              <a:sym typeface="Arial"/>
            </a:endParaRPr>
          </a:p>
        </p:txBody>
      </p:sp>
      <p:cxnSp>
        <p:nvCxnSpPr>
          <p:cNvPr id="372" name="Google Shape;372;g30b2ee2d397_0_376"/>
          <p:cNvCxnSpPr/>
          <p:nvPr/>
        </p:nvCxnSpPr>
        <p:spPr>
          <a:xfrm rot="10800000">
            <a:off x="3184275" y="301250"/>
            <a:ext cx="0" cy="903600"/>
          </a:xfrm>
          <a:prstGeom prst="straightConnector1">
            <a:avLst/>
          </a:prstGeom>
          <a:noFill/>
          <a:ln cap="flat" cmpd="sng" w="28575">
            <a:solidFill>
              <a:srgbClr val="C00000"/>
            </a:solidFill>
            <a:prstDash val="solid"/>
            <a:round/>
            <a:headEnd len="sm" w="sm" type="none"/>
            <a:tailEnd len="sm" w="sm" type="none"/>
          </a:ln>
        </p:spPr>
      </p:cxnSp>
      <p:sp>
        <p:nvSpPr>
          <p:cNvPr id="373" name="Google Shape;373;g30b2ee2d397_0_376"/>
          <p:cNvSpPr/>
          <p:nvPr/>
        </p:nvSpPr>
        <p:spPr>
          <a:xfrm>
            <a:off x="362214" y="1567875"/>
            <a:ext cx="6004500" cy="5194500"/>
          </a:xfrm>
          <a:prstGeom prst="rect">
            <a:avLst/>
          </a:prstGeom>
          <a:noFill/>
          <a:ln>
            <a:noFill/>
          </a:ln>
        </p:spPr>
        <p:txBody>
          <a:bodyPr anchorCtr="0" anchor="t" bIns="45700" lIns="91425" spcFirstLastPara="1" rIns="91425" wrap="square" tIns="45700">
            <a:noAutofit/>
          </a:bodyPr>
          <a:lstStyle/>
          <a:p>
            <a:pPr indent="-393700" lvl="0" marL="4572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Prepare </a:t>
            </a:r>
            <a:r>
              <a:rPr b="0" i="0" lang="en" sz="2800" u="none" cap="none" strike="noStrike">
                <a:solidFill>
                  <a:schemeClr val="dk1"/>
                </a:solidFill>
                <a:latin typeface="Arial"/>
                <a:ea typeface="Arial"/>
                <a:cs typeface="Arial"/>
                <a:sym typeface="Arial"/>
              </a:rPr>
              <a:t>for a successful meeting </a:t>
            </a:r>
            <a:endParaRPr b="0" i="0" sz="2800" u="none" cap="none" strike="noStrike">
              <a:solidFill>
                <a:schemeClr val="dk1"/>
              </a:solidFill>
              <a:latin typeface="Arial"/>
              <a:ea typeface="Arial"/>
              <a:cs typeface="Arial"/>
              <a:sym typeface="Arial"/>
            </a:endParaRPr>
          </a:p>
          <a:p>
            <a:pPr indent="-368300" lvl="1" marL="914400" marR="0" rtl="0" algn="l">
              <a:lnSpc>
                <a:spcPct val="100000"/>
              </a:lnSpc>
              <a:spcBef>
                <a:spcPts val="1200"/>
              </a:spcBef>
              <a:spcAft>
                <a:spcPts val="0"/>
              </a:spcAft>
              <a:buClr>
                <a:srgbClr val="C00000"/>
              </a:buClr>
              <a:buSzPts val="2400"/>
              <a:buFont typeface="Arial"/>
              <a:buChar char="○"/>
            </a:pPr>
            <a:r>
              <a:rPr b="1" i="0" lang="en" sz="2400" u="none" cap="none" strike="noStrike">
                <a:solidFill>
                  <a:srgbClr val="C00000"/>
                </a:solidFill>
                <a:latin typeface="Arial"/>
                <a:ea typeface="Arial"/>
                <a:cs typeface="Arial"/>
                <a:sym typeface="Arial"/>
              </a:rPr>
              <a:t>Have </a:t>
            </a:r>
            <a:r>
              <a:rPr b="0" i="0" lang="en" sz="2400" u="none" cap="none" strike="noStrike">
                <a:solidFill>
                  <a:schemeClr val="dk1"/>
                </a:solidFill>
                <a:latin typeface="Arial"/>
                <a:ea typeface="Arial"/>
                <a:cs typeface="Arial"/>
                <a:sym typeface="Arial"/>
              </a:rPr>
              <a:t>Chapter statistics available to report to chapter during Vice President’s Report</a:t>
            </a:r>
            <a:endParaRPr b="0" i="0" sz="2400" u="none" cap="none" strike="noStrike">
              <a:solidFill>
                <a:schemeClr val="dk1"/>
              </a:solidFill>
              <a:latin typeface="Arial"/>
              <a:ea typeface="Arial"/>
              <a:cs typeface="Arial"/>
              <a:sym typeface="Arial"/>
            </a:endParaRPr>
          </a:p>
          <a:p>
            <a:pPr indent="-368300" lvl="1" marL="914400" marR="0" rtl="0" algn="l">
              <a:lnSpc>
                <a:spcPct val="100000"/>
              </a:lnSpc>
              <a:spcBef>
                <a:spcPts val="1200"/>
              </a:spcBef>
              <a:spcAft>
                <a:spcPts val="0"/>
              </a:spcAft>
              <a:buClr>
                <a:srgbClr val="C00000"/>
              </a:buClr>
              <a:buSzPts val="2400"/>
              <a:buFont typeface="Arial"/>
              <a:buChar char="○"/>
            </a:pPr>
            <a:r>
              <a:rPr b="1" i="0" lang="en" sz="2400" u="none" cap="none" strike="noStrike">
                <a:solidFill>
                  <a:srgbClr val="C00000"/>
                </a:solidFill>
                <a:latin typeface="Arial"/>
                <a:ea typeface="Arial"/>
                <a:cs typeface="Arial"/>
                <a:sym typeface="Arial"/>
              </a:rPr>
              <a:t>Print </a:t>
            </a:r>
            <a:r>
              <a:rPr b="0" i="0" lang="en" sz="2400" u="none" cap="none" strike="noStrike">
                <a:solidFill>
                  <a:schemeClr val="dk1"/>
                </a:solidFill>
                <a:latin typeface="Arial"/>
                <a:ea typeface="Arial"/>
                <a:cs typeface="Arial"/>
                <a:sym typeface="Arial"/>
              </a:rPr>
              <a:t>blank PALMS Report from BNI Connect® prior to each meeting for recording PALMS data at meeting </a:t>
            </a:r>
            <a:endParaRPr b="0" i="0" sz="2400" u="none" cap="none" strike="noStrike">
              <a:solidFill>
                <a:schemeClr val="dk1"/>
              </a:solidFill>
              <a:latin typeface="Arial"/>
              <a:ea typeface="Arial"/>
              <a:cs typeface="Arial"/>
              <a:sym typeface="Arial"/>
            </a:endParaRPr>
          </a:p>
          <a:p>
            <a:pPr indent="-368300" lvl="1" marL="914400" marR="0" rtl="0" algn="l">
              <a:lnSpc>
                <a:spcPct val="100000"/>
              </a:lnSpc>
              <a:spcBef>
                <a:spcPts val="1200"/>
              </a:spcBef>
              <a:spcAft>
                <a:spcPts val="0"/>
              </a:spcAft>
              <a:buClr>
                <a:srgbClr val="C00000"/>
              </a:buClr>
              <a:buSzPts val="2400"/>
              <a:buFont typeface="Arial"/>
              <a:buChar char="○"/>
            </a:pPr>
            <a:r>
              <a:rPr b="1" i="0" lang="en" sz="2400" u="none" cap="none" strike="noStrike">
                <a:solidFill>
                  <a:srgbClr val="C00000"/>
                </a:solidFill>
                <a:latin typeface="Arial"/>
                <a:ea typeface="Arial"/>
                <a:cs typeface="Arial"/>
                <a:sym typeface="Arial"/>
              </a:rPr>
              <a:t>Assign </a:t>
            </a:r>
            <a:r>
              <a:rPr b="0" i="0" lang="en" sz="2400" u="none" cap="none" strike="noStrike">
                <a:solidFill>
                  <a:schemeClr val="dk1"/>
                </a:solidFill>
                <a:latin typeface="Arial"/>
                <a:ea typeface="Arial"/>
                <a:cs typeface="Arial"/>
                <a:sym typeface="Arial"/>
              </a:rPr>
              <a:t>Membership Committee member to give a complete Monthly Membership Committee Report</a:t>
            </a:r>
            <a:endParaRPr b="0" i="0" sz="2400" u="none" cap="none" strike="noStrike">
              <a:solidFill>
                <a:schemeClr val="dk1"/>
              </a:solidFill>
              <a:latin typeface="Arial"/>
              <a:ea typeface="Arial"/>
              <a:cs typeface="Arial"/>
              <a:sym typeface="Arial"/>
            </a:endParaRPr>
          </a:p>
          <a:p>
            <a:pPr indent="0" lvl="0" marL="914400" marR="0" rtl="0" algn="l">
              <a:lnSpc>
                <a:spcPct val="100000"/>
              </a:lnSpc>
              <a:spcBef>
                <a:spcPts val="1200"/>
              </a:spcBef>
              <a:spcAft>
                <a:spcPts val="0"/>
              </a:spcAft>
              <a:buNone/>
            </a:pPr>
            <a:r>
              <a:t/>
            </a:r>
            <a:endParaRPr b="0" i="0" sz="2400" u="none" cap="none" strike="noStrike">
              <a:solidFill>
                <a:schemeClr val="dk1"/>
              </a:solidFill>
              <a:latin typeface="Arial"/>
              <a:ea typeface="Arial"/>
              <a:cs typeface="Arial"/>
              <a:sym typeface="Arial"/>
            </a:endParaRPr>
          </a:p>
        </p:txBody>
      </p:sp>
      <p:pic>
        <p:nvPicPr>
          <p:cNvPr id="374" name="Google Shape;374;g30b2ee2d397_0_376"/>
          <p:cNvPicPr preferRelativeResize="0"/>
          <p:nvPr/>
        </p:nvPicPr>
        <p:blipFill>
          <a:blip r:embed="rId4">
            <a:alphaModFix/>
          </a:blip>
          <a:stretch>
            <a:fillRect/>
          </a:stretch>
        </p:blipFill>
        <p:spPr>
          <a:xfrm>
            <a:off x="10653623" y="5958875"/>
            <a:ext cx="1385026" cy="779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g30c5792a3ab_0_1032"/>
          <p:cNvSpPr txBox="1"/>
          <p:nvPr/>
        </p:nvSpPr>
        <p:spPr>
          <a:xfrm>
            <a:off x="771325" y="821200"/>
            <a:ext cx="10528800" cy="584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Let’s help to set the expectations of membership when interviewing an applicant. Keep in mind that this is just a place to start the conversation. You can add any questions you feel are pertinent or applicable to your Chapter’s needs. </a:t>
            </a:r>
            <a:endParaRPr sz="1600"/>
          </a:p>
          <a:p>
            <a:pPr indent="0" lvl="0" marL="0" rtl="0" algn="l">
              <a:spcBef>
                <a:spcPts val="0"/>
              </a:spcBef>
              <a:spcAft>
                <a:spcPts val="0"/>
              </a:spcAft>
              <a:buNone/>
            </a:pPr>
            <a:r>
              <a:t/>
            </a:r>
            <a:endParaRPr sz="1600"/>
          </a:p>
          <a:p>
            <a:pPr indent="-317500" lvl="0" marL="457200" rtl="0" algn="l">
              <a:spcBef>
                <a:spcPts val="0"/>
              </a:spcBef>
              <a:spcAft>
                <a:spcPts val="0"/>
              </a:spcAft>
              <a:buSzPts val="1600"/>
              <a:buChar char="●"/>
            </a:pPr>
            <a:r>
              <a:rPr lang="en" sz="1600"/>
              <a:t>Why did you decide to apply to BNI, specifically our Chapter? </a:t>
            </a:r>
            <a:endParaRPr sz="1600"/>
          </a:p>
          <a:p>
            <a:pPr indent="-317500" lvl="0" marL="457200" rtl="0" algn="l">
              <a:spcBef>
                <a:spcPts val="0"/>
              </a:spcBef>
              <a:spcAft>
                <a:spcPts val="0"/>
              </a:spcAft>
              <a:buSzPts val="1600"/>
              <a:buChar char="●"/>
            </a:pPr>
            <a:r>
              <a:rPr lang="en" sz="1600"/>
              <a:t>What would you say are the strengths you bring to BNI and our Chapter? </a:t>
            </a:r>
            <a:endParaRPr sz="1600"/>
          </a:p>
          <a:p>
            <a:pPr indent="-317500" lvl="0" marL="457200" rtl="0" algn="l">
              <a:spcBef>
                <a:spcPts val="0"/>
              </a:spcBef>
              <a:spcAft>
                <a:spcPts val="0"/>
              </a:spcAft>
              <a:buSzPts val="1600"/>
              <a:buChar char="●"/>
            </a:pPr>
            <a:r>
              <a:rPr lang="en" sz="1600"/>
              <a:t>What do you expect to receive from BNI and from our Chapter? </a:t>
            </a:r>
            <a:endParaRPr sz="1600"/>
          </a:p>
          <a:p>
            <a:pPr indent="-317500" lvl="0" marL="457200" rtl="0" algn="l">
              <a:spcBef>
                <a:spcPts val="0"/>
              </a:spcBef>
              <a:spcAft>
                <a:spcPts val="0"/>
              </a:spcAft>
              <a:buSzPts val="1600"/>
              <a:buChar char="●"/>
            </a:pPr>
            <a:r>
              <a:rPr lang="en" sz="1600"/>
              <a:t>Will the [7:00 am] start time pose any</a:t>
            </a:r>
            <a:endParaRPr sz="1600"/>
          </a:p>
          <a:p>
            <a:pPr indent="-317500" lvl="1" marL="914400" rtl="0" algn="l">
              <a:spcBef>
                <a:spcPts val="0"/>
              </a:spcBef>
              <a:spcAft>
                <a:spcPts val="0"/>
              </a:spcAft>
              <a:buSzPts val="1600"/>
              <a:buChar char="○"/>
            </a:pPr>
            <a:r>
              <a:rPr lang="en" sz="1600"/>
              <a:t>Online or In Person?</a:t>
            </a:r>
            <a:endParaRPr sz="1600"/>
          </a:p>
          <a:p>
            <a:pPr indent="-317500" lvl="1" marL="914400" rtl="0" algn="l">
              <a:spcBef>
                <a:spcPts val="0"/>
              </a:spcBef>
              <a:spcAft>
                <a:spcPts val="0"/>
              </a:spcAft>
              <a:buSzPts val="1600"/>
              <a:buChar char="○"/>
            </a:pPr>
            <a:r>
              <a:rPr lang="en" sz="1600"/>
              <a:t>Are you able to stay for the full duration of the meeting each week? </a:t>
            </a:r>
            <a:endParaRPr sz="1600"/>
          </a:p>
          <a:p>
            <a:pPr indent="-317500" lvl="0" marL="457200" rtl="0" algn="l">
              <a:spcBef>
                <a:spcPts val="0"/>
              </a:spcBef>
              <a:spcAft>
                <a:spcPts val="0"/>
              </a:spcAft>
              <a:buSzPts val="1600"/>
              <a:buChar char="●"/>
            </a:pPr>
            <a:r>
              <a:rPr lang="en" sz="1600"/>
              <a:t>BNI has a clearly defined attendance policy. I’d like to review it with you now, so you have a clear understanding of the policy. You are allowed up to three absences within a rolling six-month period. If you have four absences during that time, you will be asked to leave the Chapter. If you have a substitute, you are not considered absent. A substitute does not have to be from your office/business. They can be anyone willing to attend the meeting and speak on your behalf at the meeting. Do you have questions about this attendance policy? Are you willing and able to commit to this? </a:t>
            </a:r>
            <a:endParaRPr sz="1600"/>
          </a:p>
          <a:p>
            <a:pPr indent="-317500" lvl="0" marL="457200" rtl="0" algn="l">
              <a:spcBef>
                <a:spcPts val="0"/>
              </a:spcBef>
              <a:spcAft>
                <a:spcPts val="0"/>
              </a:spcAft>
              <a:buSzPts val="1600"/>
              <a:buChar char="●"/>
            </a:pPr>
            <a:r>
              <a:rPr lang="en" sz="1600"/>
              <a:t>If you cannot attend a meeting, will you be able to have a substitute present? </a:t>
            </a:r>
            <a:endParaRPr sz="1600"/>
          </a:p>
          <a:p>
            <a:pPr indent="-317500" lvl="0" marL="457200" rtl="0" algn="l">
              <a:spcBef>
                <a:spcPts val="0"/>
              </a:spcBef>
              <a:spcAft>
                <a:spcPts val="0"/>
              </a:spcAft>
              <a:buSzPts val="1600"/>
              <a:buChar char="●"/>
            </a:pPr>
            <a:r>
              <a:rPr lang="en" sz="1600"/>
              <a:t>Annually, our Chapter holds a special event that focuses on increasing referrals for our Members. Are you willing to send invitations to people you believe would benefit from an increase in referrals? [Mandatory for new forming Chapters and Chapters that have an upcoming Visitors’ Day.] </a:t>
            </a:r>
            <a:endParaRPr sz="1600"/>
          </a:p>
          <a:p>
            <a:pPr indent="-317500" lvl="0" marL="457200" rtl="0" algn="l">
              <a:spcBef>
                <a:spcPts val="0"/>
              </a:spcBef>
              <a:spcAft>
                <a:spcPts val="0"/>
              </a:spcAft>
              <a:buClr>
                <a:schemeClr val="dk1"/>
              </a:buClr>
              <a:buSzPts val="1600"/>
              <a:buChar char="●"/>
            </a:pPr>
            <a:r>
              <a:rPr lang="en" sz="1600">
                <a:solidFill>
                  <a:schemeClr val="dk1"/>
                </a:solidFill>
              </a:rPr>
              <a:t>In reviewing your application, we want to make sure we understand what niche you will be representing in our Chapter. What specific products and services do you offer in your industry? Is there an area in which you specialize? </a:t>
            </a:r>
            <a:endParaRPr sz="1600"/>
          </a:p>
        </p:txBody>
      </p:sp>
      <p:pic>
        <p:nvPicPr>
          <p:cNvPr id="1191" name="Google Shape;1191;g30c5792a3ab_0_1032"/>
          <p:cNvPicPr preferRelativeResize="0"/>
          <p:nvPr/>
        </p:nvPicPr>
        <p:blipFill rotWithShape="1">
          <a:blip r:embed="rId3">
            <a:alphaModFix/>
          </a:blip>
          <a:srcRect b="23234" l="17435" r="7348" t="58103"/>
          <a:stretch/>
        </p:blipFill>
        <p:spPr>
          <a:xfrm>
            <a:off x="4586975" y="129900"/>
            <a:ext cx="7505075" cy="659574"/>
          </a:xfrm>
          <a:prstGeom prst="rect">
            <a:avLst/>
          </a:prstGeom>
          <a:noFill/>
          <a:ln>
            <a:noFill/>
          </a:ln>
        </p:spPr>
      </p:pic>
      <p:pic>
        <p:nvPicPr>
          <p:cNvPr id="1192" name="Google Shape;1192;g30c5792a3ab_0_1032"/>
          <p:cNvPicPr preferRelativeResize="0"/>
          <p:nvPr/>
        </p:nvPicPr>
        <p:blipFill>
          <a:blip r:embed="rId4">
            <a:alphaModFix/>
          </a:blip>
          <a:stretch>
            <a:fillRect/>
          </a:stretch>
        </p:blipFill>
        <p:spPr>
          <a:xfrm>
            <a:off x="10866068" y="6078375"/>
            <a:ext cx="1172582" cy="65957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g30c5792a3ab_0_1144"/>
          <p:cNvSpPr txBox="1"/>
          <p:nvPr/>
        </p:nvSpPr>
        <p:spPr>
          <a:xfrm>
            <a:off x="923725" y="1049800"/>
            <a:ext cx="10528800" cy="5356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600"/>
              <a:buChar char="●"/>
            </a:pPr>
            <a:r>
              <a:rPr lang="en" sz="1600">
                <a:solidFill>
                  <a:schemeClr val="dk1"/>
                </a:solidFill>
              </a:rPr>
              <a:t>Is a license required to practice your profession in this state (or any neighboring states)? If so, what is your license number? Are you also bonded and insured, if required for your profession? </a:t>
            </a:r>
            <a:endParaRPr sz="1600">
              <a:solidFill>
                <a:schemeClr val="dk1"/>
              </a:solidFill>
            </a:endParaRPr>
          </a:p>
          <a:p>
            <a:pPr indent="-317500" lvl="0" marL="457200" rtl="0" algn="l">
              <a:spcBef>
                <a:spcPts val="0"/>
              </a:spcBef>
              <a:spcAft>
                <a:spcPts val="0"/>
              </a:spcAft>
              <a:buClr>
                <a:schemeClr val="dk1"/>
              </a:buClr>
              <a:buSzPts val="1600"/>
              <a:buChar char="●"/>
            </a:pPr>
            <a:r>
              <a:rPr lang="en" sz="1600">
                <a:solidFill>
                  <a:schemeClr val="dk1"/>
                </a:solidFill>
              </a:rPr>
              <a:t>What do you like most about what you do regarding your profession? </a:t>
            </a:r>
            <a:endParaRPr sz="1600">
              <a:solidFill>
                <a:schemeClr val="dk1"/>
              </a:solidFill>
            </a:endParaRPr>
          </a:p>
          <a:p>
            <a:pPr indent="-317500" lvl="0" marL="457200" rtl="0" algn="l">
              <a:spcBef>
                <a:spcPts val="0"/>
              </a:spcBef>
              <a:spcAft>
                <a:spcPts val="0"/>
              </a:spcAft>
              <a:buClr>
                <a:schemeClr val="dk1"/>
              </a:buClr>
              <a:buSzPts val="1600"/>
              <a:buChar char="●"/>
            </a:pPr>
            <a:r>
              <a:rPr lang="en" sz="1600">
                <a:solidFill>
                  <a:schemeClr val="dk1"/>
                </a:solidFill>
              </a:rPr>
              <a:t>Have you ever applied to another BNI Chapter? What was your experience? </a:t>
            </a:r>
            <a:endParaRPr sz="1600">
              <a:solidFill>
                <a:schemeClr val="dk1"/>
              </a:solidFill>
            </a:endParaRPr>
          </a:p>
          <a:p>
            <a:pPr indent="-317500" lvl="0" marL="457200" rtl="0" algn="l">
              <a:spcBef>
                <a:spcPts val="0"/>
              </a:spcBef>
              <a:spcAft>
                <a:spcPts val="0"/>
              </a:spcAft>
              <a:buClr>
                <a:schemeClr val="dk1"/>
              </a:buClr>
              <a:buSzPts val="1600"/>
              <a:buChar char="●"/>
            </a:pPr>
            <a:r>
              <a:rPr lang="en" sz="1600">
                <a:solidFill>
                  <a:schemeClr val="dk1"/>
                </a:solidFill>
              </a:rPr>
              <a:t> Do you belong to other networking organizations? What was your experience? Do you understand BNI’s Policy of not belonging to other programs that hold members accountable to pass referrals? </a:t>
            </a:r>
            <a:endParaRPr sz="1600">
              <a:solidFill>
                <a:schemeClr val="dk1"/>
              </a:solidFill>
            </a:endParaRPr>
          </a:p>
          <a:p>
            <a:pPr indent="-317500" lvl="0" marL="457200" rtl="0" algn="l">
              <a:spcBef>
                <a:spcPts val="0"/>
              </a:spcBef>
              <a:spcAft>
                <a:spcPts val="0"/>
              </a:spcAft>
              <a:buClr>
                <a:schemeClr val="dk1"/>
              </a:buClr>
              <a:buSzPts val="1600"/>
              <a:buChar char="●"/>
            </a:pPr>
            <a:r>
              <a:rPr lang="en" sz="1600">
                <a:solidFill>
                  <a:schemeClr val="dk1"/>
                </a:solidFill>
              </a:rPr>
              <a:t>All new Members are required to complete Member Success Program within the first 60 days of membership. This will be assigned to you to complete online. Will you be able to complete it? </a:t>
            </a:r>
            <a:endParaRPr sz="1600">
              <a:solidFill>
                <a:schemeClr val="dk1"/>
              </a:solidFill>
            </a:endParaRPr>
          </a:p>
          <a:p>
            <a:pPr indent="-317500" lvl="0" marL="457200" rtl="0" algn="l">
              <a:spcBef>
                <a:spcPts val="0"/>
              </a:spcBef>
              <a:spcAft>
                <a:spcPts val="0"/>
              </a:spcAft>
              <a:buClr>
                <a:schemeClr val="dk1"/>
              </a:buClr>
              <a:buSzPts val="1600"/>
              <a:buChar char="●"/>
            </a:pPr>
            <a:r>
              <a:rPr lang="en" sz="1600">
                <a:solidFill>
                  <a:schemeClr val="dk1"/>
                </a:solidFill>
              </a:rPr>
              <a:t>All Members participate in our Passport to Success Mentor Program. Are you willing to dedicate time outside the weekly meeting to conduct One-to-Ones with your fellow Members as part of this business-building activity? </a:t>
            </a:r>
            <a:endParaRPr sz="1600">
              <a:solidFill>
                <a:schemeClr val="dk1"/>
              </a:solidFill>
            </a:endParaRPr>
          </a:p>
          <a:p>
            <a:pPr indent="-317500" lvl="0" marL="457200" rtl="0" algn="l">
              <a:spcBef>
                <a:spcPts val="0"/>
              </a:spcBef>
              <a:spcAft>
                <a:spcPts val="0"/>
              </a:spcAft>
              <a:buClr>
                <a:schemeClr val="dk1"/>
              </a:buClr>
              <a:buSzPts val="1600"/>
              <a:buChar char="●"/>
            </a:pPr>
            <a:r>
              <a:rPr lang="en" sz="1600">
                <a:solidFill>
                  <a:schemeClr val="dk1"/>
                </a:solidFill>
              </a:rPr>
              <a:t>In the next six to 12 months you will be asked to be in a leadership role. Are you willing to consider which role may be appropriate for you and step into a leadership role when the time comes? </a:t>
            </a:r>
            <a:endParaRPr sz="1600">
              <a:solidFill>
                <a:schemeClr val="dk1"/>
              </a:solidFill>
            </a:endParaRPr>
          </a:p>
          <a:p>
            <a:pPr indent="-317500" lvl="0" marL="457200" rtl="0" algn="l">
              <a:spcBef>
                <a:spcPts val="0"/>
              </a:spcBef>
              <a:spcAft>
                <a:spcPts val="0"/>
              </a:spcAft>
              <a:buClr>
                <a:schemeClr val="dk1"/>
              </a:buClr>
              <a:buSzPts val="1600"/>
              <a:buChar char="●"/>
            </a:pPr>
            <a:r>
              <a:rPr lang="en" sz="1600">
                <a:solidFill>
                  <a:schemeClr val="dk1"/>
                </a:solidFill>
              </a:rPr>
              <a:t>Are you aware that this Chapter has additional dues to cover our venue/meal/coffee? The amount is $____ per week/month/quarter and it is payable to the Secretary/Treasurer upon acceptance of your Membership Application. </a:t>
            </a:r>
            <a:endParaRPr sz="1600">
              <a:solidFill>
                <a:schemeClr val="dk1"/>
              </a:solidFill>
            </a:endParaRPr>
          </a:p>
          <a:p>
            <a:pPr indent="-317500" lvl="0" marL="457200" rtl="0" algn="l">
              <a:spcBef>
                <a:spcPts val="0"/>
              </a:spcBef>
              <a:spcAft>
                <a:spcPts val="0"/>
              </a:spcAft>
              <a:buClr>
                <a:schemeClr val="dk1"/>
              </a:buClr>
              <a:buSzPts val="1600"/>
              <a:buChar char="●"/>
            </a:pPr>
            <a:r>
              <a:rPr lang="en" sz="1600">
                <a:solidFill>
                  <a:schemeClr val="dk1"/>
                </a:solidFill>
              </a:rPr>
              <a:t>You may have noticed on your application that upon your acceptance to BNI, fees are nonrefundable without exception. Your application has not yet been accepted. Is there any part of the application review process that has made you aware that this organization may not be a good fit for you or your business? </a:t>
            </a:r>
            <a:endParaRPr sz="1600">
              <a:solidFill>
                <a:schemeClr val="dk1"/>
              </a:solidFill>
            </a:endParaRPr>
          </a:p>
          <a:p>
            <a:pPr indent="-317500" lvl="0" marL="457200" rtl="0" algn="l">
              <a:spcBef>
                <a:spcPts val="0"/>
              </a:spcBef>
              <a:spcAft>
                <a:spcPts val="0"/>
              </a:spcAft>
              <a:buClr>
                <a:schemeClr val="dk1"/>
              </a:buClr>
              <a:buSzPts val="1600"/>
              <a:buChar char="●"/>
            </a:pPr>
            <a:r>
              <a:rPr lang="en" sz="1600">
                <a:solidFill>
                  <a:schemeClr val="dk1"/>
                </a:solidFill>
              </a:rPr>
              <a:t>What reservations do you have about membership in BNI? </a:t>
            </a:r>
            <a:endParaRPr sz="1600">
              <a:solidFill>
                <a:schemeClr val="dk1"/>
              </a:solidFill>
            </a:endParaRPr>
          </a:p>
          <a:p>
            <a:pPr indent="-317500" lvl="0" marL="457200" rtl="0" algn="l">
              <a:spcBef>
                <a:spcPts val="0"/>
              </a:spcBef>
              <a:spcAft>
                <a:spcPts val="0"/>
              </a:spcAft>
              <a:buClr>
                <a:schemeClr val="dk1"/>
              </a:buClr>
              <a:buSzPts val="1600"/>
              <a:buChar char="●"/>
            </a:pPr>
            <a:r>
              <a:rPr lang="en" sz="1600">
                <a:solidFill>
                  <a:schemeClr val="dk1"/>
                </a:solidFill>
              </a:rPr>
              <a:t>Do you have any questions for me about BNI or our Chapter?</a:t>
            </a:r>
            <a:endParaRPr sz="1600"/>
          </a:p>
        </p:txBody>
      </p:sp>
      <p:pic>
        <p:nvPicPr>
          <p:cNvPr id="1198" name="Google Shape;1198;g30c5792a3ab_0_1144"/>
          <p:cNvPicPr preferRelativeResize="0"/>
          <p:nvPr/>
        </p:nvPicPr>
        <p:blipFill rotWithShape="1">
          <a:blip r:embed="rId3">
            <a:alphaModFix/>
          </a:blip>
          <a:srcRect b="23234" l="17435" r="7348" t="58103"/>
          <a:stretch/>
        </p:blipFill>
        <p:spPr>
          <a:xfrm>
            <a:off x="4586975" y="129900"/>
            <a:ext cx="7505075" cy="659574"/>
          </a:xfrm>
          <a:prstGeom prst="rect">
            <a:avLst/>
          </a:prstGeom>
          <a:noFill/>
          <a:ln>
            <a:noFill/>
          </a:ln>
        </p:spPr>
      </p:pic>
      <p:pic>
        <p:nvPicPr>
          <p:cNvPr id="1199" name="Google Shape;1199;g30c5792a3ab_0_1144"/>
          <p:cNvPicPr preferRelativeResize="0"/>
          <p:nvPr/>
        </p:nvPicPr>
        <p:blipFill>
          <a:blip r:embed="rId4">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pic>
        <p:nvPicPr>
          <p:cNvPr id="1204" name="Google Shape;1204;g30c5792a3ab_0_1256"/>
          <p:cNvPicPr preferRelativeResize="0"/>
          <p:nvPr/>
        </p:nvPicPr>
        <p:blipFill>
          <a:blip r:embed="rId3">
            <a:alphaModFix/>
          </a:blip>
          <a:stretch>
            <a:fillRect/>
          </a:stretch>
        </p:blipFill>
        <p:spPr>
          <a:xfrm>
            <a:off x="0" y="-76200"/>
            <a:ext cx="5686006" cy="6857999"/>
          </a:xfrm>
          <a:prstGeom prst="rect">
            <a:avLst/>
          </a:prstGeom>
          <a:noFill/>
          <a:ln>
            <a:noFill/>
          </a:ln>
        </p:spPr>
      </p:pic>
      <p:pic>
        <p:nvPicPr>
          <p:cNvPr id="1205" name="Google Shape;1205;g30c5792a3ab_0_1256"/>
          <p:cNvPicPr preferRelativeResize="0"/>
          <p:nvPr/>
        </p:nvPicPr>
        <p:blipFill rotWithShape="1">
          <a:blip r:embed="rId4">
            <a:alphaModFix/>
          </a:blip>
          <a:srcRect b="9925" l="0" r="0" t="8181"/>
          <a:stretch/>
        </p:blipFill>
        <p:spPr>
          <a:xfrm>
            <a:off x="5573275" y="789475"/>
            <a:ext cx="5590275" cy="5616325"/>
          </a:xfrm>
          <a:prstGeom prst="rect">
            <a:avLst/>
          </a:prstGeom>
          <a:noFill/>
          <a:ln>
            <a:noFill/>
          </a:ln>
        </p:spPr>
      </p:pic>
      <p:pic>
        <p:nvPicPr>
          <p:cNvPr id="1206" name="Google Shape;1206;g30c5792a3ab_0_1256"/>
          <p:cNvPicPr preferRelativeResize="0"/>
          <p:nvPr/>
        </p:nvPicPr>
        <p:blipFill rotWithShape="1">
          <a:blip r:embed="rId5">
            <a:alphaModFix/>
          </a:blip>
          <a:srcRect b="3835" l="22805" r="1978" t="77502"/>
          <a:stretch/>
        </p:blipFill>
        <p:spPr>
          <a:xfrm>
            <a:off x="4586975" y="129900"/>
            <a:ext cx="7505075" cy="659574"/>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g30c5792a3ab_0_1369"/>
          <p:cNvSpPr txBox="1"/>
          <p:nvPr/>
        </p:nvSpPr>
        <p:spPr>
          <a:xfrm>
            <a:off x="552575" y="2407700"/>
            <a:ext cx="108051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The following are several suggested guidelines for declining an application. This list is not meant to be either exhaustive or binding. </a:t>
            </a:r>
            <a:endParaRPr sz="1600"/>
          </a:p>
          <a:p>
            <a:pPr indent="-317500" lvl="0" marL="457200" rtl="0" algn="l">
              <a:spcBef>
                <a:spcPts val="0"/>
              </a:spcBef>
              <a:spcAft>
                <a:spcPts val="0"/>
              </a:spcAft>
              <a:buSzPts val="1600"/>
              <a:buAutoNum type="arabicPeriod"/>
            </a:pPr>
            <a:r>
              <a:rPr lang="en" sz="1600"/>
              <a:t>There is an unacceptable overlap in BNI Classification between a prospective Member and a current Member (as determined by the Membership Committee). </a:t>
            </a:r>
            <a:endParaRPr sz="1600"/>
          </a:p>
          <a:p>
            <a:pPr indent="-317500" lvl="0" marL="457200" rtl="0" algn="l">
              <a:spcBef>
                <a:spcPts val="0"/>
              </a:spcBef>
              <a:spcAft>
                <a:spcPts val="0"/>
              </a:spcAft>
              <a:buSzPts val="1600"/>
              <a:buAutoNum type="arabicPeriod"/>
            </a:pPr>
            <a:r>
              <a:rPr lang="en" sz="1600"/>
              <a:t>The profession of the prospective Member listed on the application is not his/her primary focus. </a:t>
            </a:r>
            <a:endParaRPr sz="1600"/>
          </a:p>
          <a:p>
            <a:pPr indent="-317500" lvl="0" marL="457200" rtl="0" algn="l">
              <a:spcBef>
                <a:spcPts val="0"/>
              </a:spcBef>
              <a:spcAft>
                <a:spcPts val="0"/>
              </a:spcAft>
              <a:buSzPts val="1600"/>
              <a:buAutoNum type="arabicPeriod"/>
            </a:pPr>
            <a:r>
              <a:rPr lang="en" sz="1600"/>
              <a:t>One or more objections have been filed by Members regarding the prospective Member’s type of service, quality of product or service, business ethics or professionalism. </a:t>
            </a:r>
            <a:endParaRPr sz="1600"/>
          </a:p>
          <a:p>
            <a:pPr indent="-317500" lvl="0" marL="457200" rtl="0" algn="l">
              <a:spcBef>
                <a:spcPts val="0"/>
              </a:spcBef>
              <a:spcAft>
                <a:spcPts val="0"/>
              </a:spcAft>
              <a:buSzPts val="1600"/>
              <a:buAutoNum type="arabicPeriod"/>
            </a:pPr>
            <a:r>
              <a:rPr lang="en" sz="1600"/>
              <a:t>The prospective Member does not possess the proper credentials for his/her profession (where applicable), i.e., required licensing or other certification. </a:t>
            </a:r>
            <a:endParaRPr sz="1600"/>
          </a:p>
          <a:p>
            <a:pPr indent="-317500" lvl="0" marL="457200" rtl="0" algn="l">
              <a:spcBef>
                <a:spcPts val="0"/>
              </a:spcBef>
              <a:spcAft>
                <a:spcPts val="0"/>
              </a:spcAft>
              <a:buSzPts val="1600"/>
              <a:buAutoNum type="arabicPeriod"/>
            </a:pPr>
            <a:r>
              <a:rPr lang="en" sz="1600"/>
              <a:t>The prospective Member is also a Member of another competing organization that has only one person per profession. </a:t>
            </a:r>
            <a:endParaRPr sz="1600"/>
          </a:p>
          <a:p>
            <a:pPr indent="-317500" lvl="0" marL="457200" rtl="0" algn="l">
              <a:spcBef>
                <a:spcPts val="0"/>
              </a:spcBef>
              <a:spcAft>
                <a:spcPts val="0"/>
              </a:spcAft>
              <a:buSzPts val="1600"/>
              <a:buAutoNum type="arabicPeriod"/>
            </a:pPr>
            <a:r>
              <a:rPr lang="en" sz="1600"/>
              <a:t>The prospective Member-provided incomplete or inaccurate information on the membership application, i.e., no references or failed to answer the questions listed. The prospective Member is unable to service and/or provide referrals in the community where the Chapter is located. </a:t>
            </a:r>
            <a:endParaRPr sz="1600"/>
          </a:p>
          <a:p>
            <a:pPr indent="-317500" lvl="0" marL="457200" rtl="0" algn="l">
              <a:spcBef>
                <a:spcPts val="0"/>
              </a:spcBef>
              <a:spcAft>
                <a:spcPts val="0"/>
              </a:spcAft>
              <a:buSzPts val="1600"/>
              <a:buAutoNum type="arabicPeriod"/>
            </a:pPr>
            <a:r>
              <a:rPr lang="en" sz="1600"/>
              <a:t>Poor attitude; wrong dynamics for the Chapter. </a:t>
            </a:r>
            <a:endParaRPr sz="1600"/>
          </a:p>
        </p:txBody>
      </p:sp>
      <p:pic>
        <p:nvPicPr>
          <p:cNvPr id="1212" name="Google Shape;1212;g30c5792a3ab_0_1369"/>
          <p:cNvPicPr preferRelativeResize="0"/>
          <p:nvPr/>
        </p:nvPicPr>
        <p:blipFill>
          <a:blip r:embed="rId3">
            <a:alphaModFix/>
          </a:blip>
          <a:stretch>
            <a:fillRect/>
          </a:stretch>
        </p:blipFill>
        <p:spPr>
          <a:xfrm>
            <a:off x="3942375" y="162275"/>
            <a:ext cx="4025491" cy="2102900"/>
          </a:xfrm>
          <a:prstGeom prst="rect">
            <a:avLst/>
          </a:prstGeom>
          <a:noFill/>
          <a:ln>
            <a:noFill/>
          </a:ln>
        </p:spPr>
      </p:pic>
      <p:pic>
        <p:nvPicPr>
          <p:cNvPr id="1213" name="Google Shape;1213;g30c5792a3ab_0_1369"/>
          <p:cNvPicPr preferRelativeResize="0"/>
          <p:nvPr/>
        </p:nvPicPr>
        <p:blipFill>
          <a:blip r:embed="rId4">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17" name="Shape 1217"/>
        <p:cNvGrpSpPr/>
        <p:nvPr/>
      </p:nvGrpSpPr>
      <p:grpSpPr>
        <a:xfrm>
          <a:off x="0" y="0"/>
          <a:ext cx="0" cy="0"/>
          <a:chOff x="0" y="0"/>
          <a:chExt cx="0" cy="0"/>
        </a:xfrm>
      </p:grpSpPr>
      <p:sp>
        <p:nvSpPr>
          <p:cNvPr id="1218" name="Google Shape;1218;g30c5792a3ab_0_346"/>
          <p:cNvSpPr/>
          <p:nvPr/>
        </p:nvSpPr>
        <p:spPr>
          <a:xfrm>
            <a:off x="-69775" y="527404"/>
            <a:ext cx="12192000" cy="64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lang="en" sz="4100">
                <a:solidFill>
                  <a:srgbClr val="565F62"/>
                </a:solidFill>
              </a:rPr>
              <a:t>      </a:t>
            </a:r>
            <a:r>
              <a:rPr b="1" i="0" lang="en" sz="4400" u="none" cap="none" strike="noStrike">
                <a:solidFill>
                  <a:srgbClr val="565F62"/>
                </a:solidFill>
              </a:rPr>
              <a:t>The Application Process</a:t>
            </a:r>
            <a:endParaRPr b="1" i="0" sz="2300" u="none" cap="none" strike="noStrike">
              <a:solidFill>
                <a:srgbClr val="000000"/>
              </a:solidFill>
            </a:endParaRPr>
          </a:p>
        </p:txBody>
      </p:sp>
      <p:sp>
        <p:nvSpPr>
          <p:cNvPr id="1219" name="Google Shape;1219;g30c5792a3ab_0_346"/>
          <p:cNvSpPr/>
          <p:nvPr/>
        </p:nvSpPr>
        <p:spPr>
          <a:xfrm>
            <a:off x="4239768" y="1847088"/>
            <a:ext cx="3456300" cy="1228500"/>
          </a:xfrm>
          <a:prstGeom prst="roundRect">
            <a:avLst>
              <a:gd fmla="val 16667" name="adj"/>
            </a:avLst>
          </a:prstGeom>
          <a:solidFill>
            <a:srgbClr val="C00000"/>
          </a:solidFill>
          <a:ln cap="flat" cmpd="sng" w="25400">
            <a:solidFill>
              <a:schemeClr val="lt1"/>
            </a:solidFill>
            <a:prstDash val="solid"/>
            <a:round/>
            <a:headEnd len="sm" w="sm" type="none"/>
            <a:tailEnd len="sm" w="sm" type="none"/>
          </a:ln>
          <a:effectLst>
            <a:outerShdw blurRad="57150" rotWithShape="0" algn="bl" dir="3000000" dist="85725">
              <a:srgbClr val="000000">
                <a:alpha val="2549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0" i="1" lang="en" sz="2300" u="sng" cap="none" strike="noStrike">
                <a:solidFill>
                  <a:srgbClr val="FFFFFF"/>
                </a:solidFill>
                <a:latin typeface="Calibri"/>
                <a:ea typeface="Calibri"/>
                <a:cs typeface="Calibri"/>
                <a:sym typeface="Calibri"/>
              </a:rPr>
              <a:t>Membership Committee</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Receive Application</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Do Business Check</a:t>
            </a:r>
            <a:endParaRPr b="0" i="0" sz="1500" u="none" cap="none" strike="noStrike">
              <a:solidFill>
                <a:srgbClr val="000000"/>
              </a:solidFill>
              <a:latin typeface="Arial"/>
              <a:ea typeface="Arial"/>
              <a:cs typeface="Arial"/>
              <a:sym typeface="Arial"/>
            </a:endParaRPr>
          </a:p>
        </p:txBody>
      </p:sp>
      <p:sp>
        <p:nvSpPr>
          <p:cNvPr id="1220" name="Google Shape;1220;g30c5792a3ab_0_346"/>
          <p:cNvSpPr/>
          <p:nvPr/>
        </p:nvSpPr>
        <p:spPr>
          <a:xfrm>
            <a:off x="4239768" y="3437042"/>
            <a:ext cx="3456300" cy="1178100"/>
          </a:xfrm>
          <a:prstGeom prst="roundRect">
            <a:avLst>
              <a:gd fmla="val 16667" name="adj"/>
            </a:avLst>
          </a:prstGeom>
          <a:solidFill>
            <a:srgbClr val="C00000"/>
          </a:solidFill>
          <a:ln cap="flat" cmpd="sng" w="25400">
            <a:solidFill>
              <a:schemeClr val="lt1"/>
            </a:solidFill>
            <a:prstDash val="solid"/>
            <a:round/>
            <a:headEnd len="sm" w="sm" type="none"/>
            <a:tailEnd len="sm" w="sm" type="none"/>
          </a:ln>
          <a:effectLst>
            <a:outerShdw blurRad="57150" rotWithShape="0" algn="bl" dir="3000000" dist="85725">
              <a:srgbClr val="000000">
                <a:alpha val="2549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0" i="1" lang="en" sz="2300" u="sng" cap="none" strike="noStrike">
                <a:solidFill>
                  <a:srgbClr val="FFFFFF"/>
                </a:solidFill>
                <a:latin typeface="Calibri"/>
                <a:ea typeface="Calibri"/>
                <a:cs typeface="Calibri"/>
                <a:sym typeface="Calibri"/>
              </a:rPr>
              <a:t>Membership Committee</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Receive Application</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Accept/Deny Application</a:t>
            </a:r>
            <a:endParaRPr b="0" i="0" sz="1500" u="none" cap="none" strike="noStrike">
              <a:solidFill>
                <a:srgbClr val="000000"/>
              </a:solidFill>
              <a:latin typeface="Arial"/>
              <a:ea typeface="Arial"/>
              <a:cs typeface="Arial"/>
              <a:sym typeface="Arial"/>
            </a:endParaRPr>
          </a:p>
        </p:txBody>
      </p:sp>
      <p:sp>
        <p:nvSpPr>
          <p:cNvPr id="1221" name="Google Shape;1221;g30c5792a3ab_0_346"/>
          <p:cNvSpPr/>
          <p:nvPr/>
        </p:nvSpPr>
        <p:spPr>
          <a:xfrm>
            <a:off x="4239768" y="4983811"/>
            <a:ext cx="3456300" cy="1192500"/>
          </a:xfrm>
          <a:prstGeom prst="roundRect">
            <a:avLst>
              <a:gd fmla="val 16667" name="adj"/>
            </a:avLst>
          </a:prstGeom>
          <a:solidFill>
            <a:srgbClr val="C00000"/>
          </a:solidFill>
          <a:ln cap="flat" cmpd="sng" w="25400">
            <a:solidFill>
              <a:schemeClr val="lt1"/>
            </a:solidFill>
            <a:prstDash val="solid"/>
            <a:round/>
            <a:headEnd len="sm" w="sm" type="none"/>
            <a:tailEnd len="sm" w="sm" type="none"/>
          </a:ln>
          <a:effectLst>
            <a:outerShdw blurRad="57150" rotWithShape="0" algn="bl" dir="3000000" dist="85725">
              <a:srgbClr val="000000">
                <a:alpha val="2549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0" i="1" lang="en" sz="2300" u="sng" cap="none" strike="noStrike">
                <a:solidFill>
                  <a:srgbClr val="FFFFFF"/>
                </a:solidFill>
                <a:latin typeface="Calibri"/>
                <a:ea typeface="Calibri"/>
                <a:cs typeface="Calibri"/>
                <a:sym typeface="Calibri"/>
              </a:rPr>
              <a:t>Vice President</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Application Approved</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Call Applicant &amp; Welcome</a:t>
            </a:r>
            <a:endParaRPr b="0" i="0" sz="1500" u="none" cap="none" strike="noStrike">
              <a:solidFill>
                <a:srgbClr val="000000"/>
              </a:solidFill>
              <a:latin typeface="Arial"/>
              <a:ea typeface="Arial"/>
              <a:cs typeface="Arial"/>
              <a:sym typeface="Arial"/>
            </a:endParaRPr>
          </a:p>
        </p:txBody>
      </p:sp>
      <p:sp>
        <p:nvSpPr>
          <p:cNvPr id="1222" name="Google Shape;1222;g30c5792a3ab_0_346"/>
          <p:cNvSpPr/>
          <p:nvPr/>
        </p:nvSpPr>
        <p:spPr>
          <a:xfrm>
            <a:off x="8153400" y="1851770"/>
            <a:ext cx="3456300" cy="1219200"/>
          </a:xfrm>
          <a:prstGeom prst="roundRect">
            <a:avLst>
              <a:gd fmla="val 16667" name="adj"/>
            </a:avLst>
          </a:prstGeom>
          <a:solidFill>
            <a:srgbClr val="C00000"/>
          </a:solidFill>
          <a:ln cap="flat" cmpd="sng" w="25400">
            <a:solidFill>
              <a:schemeClr val="lt1"/>
            </a:solidFill>
            <a:prstDash val="solid"/>
            <a:round/>
            <a:headEnd len="sm" w="sm" type="none"/>
            <a:tailEnd len="sm" w="sm" type="none"/>
          </a:ln>
          <a:effectLst>
            <a:outerShdw blurRad="57150" rotWithShape="0" algn="bl" dir="3000000" dist="85725">
              <a:srgbClr val="000000">
                <a:alpha val="2549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0" i="1" lang="en" sz="2300" u="sng" cap="none" strike="noStrike">
                <a:solidFill>
                  <a:srgbClr val="FFFFFF"/>
                </a:solidFill>
                <a:latin typeface="Calibri"/>
                <a:ea typeface="Calibri"/>
                <a:cs typeface="Calibri"/>
                <a:sym typeface="Calibri"/>
              </a:rPr>
              <a:t>Vice President</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Application Approved</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Inform about Payment</a:t>
            </a:r>
            <a:endParaRPr b="0" i="0" sz="1500" u="none" cap="none" strike="noStrike">
              <a:solidFill>
                <a:srgbClr val="000000"/>
              </a:solidFill>
              <a:latin typeface="Arial"/>
              <a:ea typeface="Arial"/>
              <a:cs typeface="Arial"/>
              <a:sym typeface="Arial"/>
            </a:endParaRPr>
          </a:p>
        </p:txBody>
      </p:sp>
      <p:sp>
        <p:nvSpPr>
          <p:cNvPr id="1223" name="Google Shape;1223;g30c5792a3ab_0_346"/>
          <p:cNvSpPr/>
          <p:nvPr/>
        </p:nvSpPr>
        <p:spPr>
          <a:xfrm>
            <a:off x="8153400" y="3437040"/>
            <a:ext cx="3456300" cy="1184700"/>
          </a:xfrm>
          <a:prstGeom prst="roundRect">
            <a:avLst>
              <a:gd fmla="val 16667" name="adj"/>
            </a:avLst>
          </a:prstGeom>
          <a:solidFill>
            <a:srgbClr val="C00000"/>
          </a:solidFill>
          <a:ln cap="flat" cmpd="sng" w="25400">
            <a:solidFill>
              <a:schemeClr val="lt1"/>
            </a:solidFill>
            <a:prstDash val="solid"/>
            <a:round/>
            <a:headEnd len="sm" w="sm" type="none"/>
            <a:tailEnd len="sm" w="sm" type="none"/>
          </a:ln>
          <a:effectLst>
            <a:outerShdw blurRad="57150" rotWithShape="0" algn="bl" dir="3000000" dist="85725">
              <a:srgbClr val="000000">
                <a:alpha val="2549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0" i="1" lang="en" sz="2300" u="sng" cap="none" strike="noStrike">
                <a:solidFill>
                  <a:srgbClr val="FFFFFF"/>
                </a:solidFill>
                <a:latin typeface="Calibri"/>
                <a:ea typeface="Calibri"/>
                <a:cs typeface="Calibri"/>
                <a:sym typeface="Calibri"/>
              </a:rPr>
              <a:t>Vice President</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Application Approved</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Notify President</a:t>
            </a:r>
            <a:endParaRPr b="0" i="0" sz="1500" u="none" cap="none" strike="noStrike">
              <a:solidFill>
                <a:srgbClr val="000000"/>
              </a:solidFill>
              <a:latin typeface="Arial"/>
              <a:ea typeface="Arial"/>
              <a:cs typeface="Arial"/>
              <a:sym typeface="Arial"/>
            </a:endParaRPr>
          </a:p>
        </p:txBody>
      </p:sp>
      <p:sp>
        <p:nvSpPr>
          <p:cNvPr id="1224" name="Google Shape;1224;g30c5792a3ab_0_346"/>
          <p:cNvSpPr/>
          <p:nvPr/>
        </p:nvSpPr>
        <p:spPr>
          <a:xfrm>
            <a:off x="8153400" y="4964375"/>
            <a:ext cx="3456300" cy="1219200"/>
          </a:xfrm>
          <a:prstGeom prst="roundRect">
            <a:avLst>
              <a:gd fmla="val 16667" name="adj"/>
            </a:avLst>
          </a:prstGeom>
          <a:solidFill>
            <a:srgbClr val="C00000"/>
          </a:solidFill>
          <a:ln cap="flat" cmpd="sng" w="25400">
            <a:solidFill>
              <a:schemeClr val="lt1"/>
            </a:solidFill>
            <a:prstDash val="solid"/>
            <a:round/>
            <a:headEnd len="sm" w="sm" type="none"/>
            <a:tailEnd len="sm" w="sm" type="none"/>
          </a:ln>
          <a:effectLst>
            <a:outerShdw blurRad="57150" rotWithShape="0" algn="bl" dir="3000000" dist="85725">
              <a:srgbClr val="000000">
                <a:alpha val="2549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0" i="1" lang="en" sz="2300" u="sng" cap="none" strike="noStrike">
                <a:solidFill>
                  <a:srgbClr val="FFFFFF"/>
                </a:solidFill>
                <a:latin typeface="Calibri"/>
                <a:ea typeface="Calibri"/>
                <a:cs typeface="Calibri"/>
                <a:sym typeface="Calibri"/>
              </a:rPr>
              <a:t>Vice President</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Application Approved</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Notify Mentor Coordinator</a:t>
            </a:r>
            <a:endParaRPr b="0" i="0" sz="1500" u="none" cap="none" strike="noStrike">
              <a:solidFill>
                <a:srgbClr val="000000"/>
              </a:solidFill>
              <a:latin typeface="Arial"/>
              <a:ea typeface="Arial"/>
              <a:cs typeface="Arial"/>
              <a:sym typeface="Arial"/>
            </a:endParaRPr>
          </a:p>
        </p:txBody>
      </p:sp>
      <p:cxnSp>
        <p:nvCxnSpPr>
          <p:cNvPr id="1225" name="Google Shape;1225;g30c5792a3ab_0_346"/>
          <p:cNvCxnSpPr>
            <a:stCxn id="1222" idx="2"/>
            <a:endCxn id="1223" idx="0"/>
          </p:cNvCxnSpPr>
          <p:nvPr/>
        </p:nvCxnSpPr>
        <p:spPr>
          <a:xfrm>
            <a:off x="9881550" y="3070970"/>
            <a:ext cx="0" cy="366000"/>
          </a:xfrm>
          <a:prstGeom prst="straightConnector1">
            <a:avLst/>
          </a:prstGeom>
          <a:noFill/>
          <a:ln cap="flat" cmpd="sng" w="28575">
            <a:solidFill>
              <a:srgbClr val="C00000"/>
            </a:solidFill>
            <a:prstDash val="solid"/>
            <a:round/>
            <a:headEnd len="sm" w="sm" type="none"/>
            <a:tailEnd len="med" w="med" type="triangle"/>
          </a:ln>
        </p:spPr>
      </p:cxnSp>
      <p:cxnSp>
        <p:nvCxnSpPr>
          <p:cNvPr id="1226" name="Google Shape;1226;g30c5792a3ab_0_346"/>
          <p:cNvCxnSpPr>
            <a:stCxn id="1221" idx="3"/>
            <a:endCxn id="1222" idx="1"/>
          </p:cNvCxnSpPr>
          <p:nvPr/>
        </p:nvCxnSpPr>
        <p:spPr>
          <a:xfrm flipH="1" rot="10800000">
            <a:off x="7696068" y="2461261"/>
            <a:ext cx="457200" cy="3118800"/>
          </a:xfrm>
          <a:prstGeom prst="straightConnector1">
            <a:avLst/>
          </a:prstGeom>
          <a:noFill/>
          <a:ln cap="flat" cmpd="sng" w="28575">
            <a:solidFill>
              <a:srgbClr val="C00000"/>
            </a:solidFill>
            <a:prstDash val="solid"/>
            <a:round/>
            <a:headEnd len="sm" w="sm" type="none"/>
            <a:tailEnd len="med" w="med" type="triangle"/>
          </a:ln>
        </p:spPr>
      </p:cxnSp>
      <p:cxnSp>
        <p:nvCxnSpPr>
          <p:cNvPr id="1227" name="Google Shape;1227;g30c5792a3ab_0_346"/>
          <p:cNvCxnSpPr>
            <a:stCxn id="1223" idx="2"/>
            <a:endCxn id="1224" idx="0"/>
          </p:cNvCxnSpPr>
          <p:nvPr/>
        </p:nvCxnSpPr>
        <p:spPr>
          <a:xfrm>
            <a:off x="9881550" y="4621740"/>
            <a:ext cx="0" cy="342600"/>
          </a:xfrm>
          <a:prstGeom prst="straightConnector1">
            <a:avLst/>
          </a:prstGeom>
          <a:noFill/>
          <a:ln cap="flat" cmpd="sng" w="28575">
            <a:solidFill>
              <a:srgbClr val="C00000"/>
            </a:solidFill>
            <a:prstDash val="solid"/>
            <a:round/>
            <a:headEnd len="sm" w="sm" type="none"/>
            <a:tailEnd len="med" w="med" type="triangle"/>
          </a:ln>
        </p:spPr>
      </p:cxnSp>
      <p:cxnSp>
        <p:nvCxnSpPr>
          <p:cNvPr id="1228" name="Google Shape;1228;g30c5792a3ab_0_346"/>
          <p:cNvCxnSpPr>
            <a:stCxn id="1219" idx="2"/>
            <a:endCxn id="1220" idx="0"/>
          </p:cNvCxnSpPr>
          <p:nvPr/>
        </p:nvCxnSpPr>
        <p:spPr>
          <a:xfrm>
            <a:off x="5967918" y="3075588"/>
            <a:ext cx="0" cy="361500"/>
          </a:xfrm>
          <a:prstGeom prst="straightConnector1">
            <a:avLst/>
          </a:prstGeom>
          <a:noFill/>
          <a:ln cap="flat" cmpd="sng" w="28575">
            <a:solidFill>
              <a:srgbClr val="C00000"/>
            </a:solidFill>
            <a:prstDash val="solid"/>
            <a:round/>
            <a:headEnd len="sm" w="sm" type="none"/>
            <a:tailEnd len="med" w="med" type="triangle"/>
          </a:ln>
        </p:spPr>
      </p:cxnSp>
      <p:cxnSp>
        <p:nvCxnSpPr>
          <p:cNvPr id="1229" name="Google Shape;1229;g30c5792a3ab_0_346"/>
          <p:cNvCxnSpPr>
            <a:stCxn id="1220" idx="2"/>
            <a:endCxn id="1221" idx="0"/>
          </p:cNvCxnSpPr>
          <p:nvPr/>
        </p:nvCxnSpPr>
        <p:spPr>
          <a:xfrm>
            <a:off x="5967918" y="4615142"/>
            <a:ext cx="0" cy="368700"/>
          </a:xfrm>
          <a:prstGeom prst="straightConnector1">
            <a:avLst/>
          </a:prstGeom>
          <a:noFill/>
          <a:ln cap="flat" cmpd="sng" w="28575">
            <a:solidFill>
              <a:srgbClr val="C00000"/>
            </a:solidFill>
            <a:prstDash val="solid"/>
            <a:round/>
            <a:headEnd len="sm" w="sm" type="none"/>
            <a:tailEnd len="med" w="med" type="triangle"/>
          </a:ln>
        </p:spPr>
      </p:cxnSp>
      <p:sp>
        <p:nvSpPr>
          <p:cNvPr id="1230" name="Google Shape;1230;g30c5792a3ab_0_346"/>
          <p:cNvSpPr/>
          <p:nvPr/>
        </p:nvSpPr>
        <p:spPr>
          <a:xfrm>
            <a:off x="326136" y="1862328"/>
            <a:ext cx="3456300" cy="1228500"/>
          </a:xfrm>
          <a:prstGeom prst="roundRect">
            <a:avLst>
              <a:gd fmla="val 16667" name="adj"/>
            </a:avLst>
          </a:prstGeom>
          <a:solidFill>
            <a:srgbClr val="C00000"/>
          </a:solidFill>
          <a:ln cap="flat" cmpd="sng" w="25400">
            <a:solidFill>
              <a:schemeClr val="lt1"/>
            </a:solidFill>
            <a:prstDash val="solid"/>
            <a:round/>
            <a:headEnd len="sm" w="sm" type="none"/>
            <a:tailEnd len="sm" w="sm" type="none"/>
          </a:ln>
          <a:effectLst>
            <a:outerShdw blurRad="57150" rotWithShape="0" algn="bl" dir="3000000" dist="85725">
              <a:srgbClr val="000000">
                <a:alpha val="2549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0" i="1" lang="en" sz="2300" u="sng" cap="none" strike="noStrike">
                <a:solidFill>
                  <a:srgbClr val="FFFFFF"/>
                </a:solidFill>
                <a:latin typeface="Calibri"/>
                <a:ea typeface="Calibri"/>
                <a:cs typeface="Calibri"/>
                <a:sym typeface="Calibri"/>
              </a:rPr>
              <a:t>Membership Committee</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Receive Application</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Review &amp; Assign Tasks</a:t>
            </a:r>
            <a:endParaRPr b="0" i="0" sz="1500" u="none" cap="none" strike="noStrike">
              <a:solidFill>
                <a:srgbClr val="000000"/>
              </a:solidFill>
              <a:latin typeface="Arial"/>
              <a:ea typeface="Arial"/>
              <a:cs typeface="Arial"/>
              <a:sym typeface="Arial"/>
            </a:endParaRPr>
          </a:p>
        </p:txBody>
      </p:sp>
      <p:sp>
        <p:nvSpPr>
          <p:cNvPr id="1231" name="Google Shape;1231;g30c5792a3ab_0_346"/>
          <p:cNvSpPr/>
          <p:nvPr/>
        </p:nvSpPr>
        <p:spPr>
          <a:xfrm>
            <a:off x="326136" y="3452282"/>
            <a:ext cx="3456300" cy="1178100"/>
          </a:xfrm>
          <a:prstGeom prst="roundRect">
            <a:avLst>
              <a:gd fmla="val 16667" name="adj"/>
            </a:avLst>
          </a:prstGeom>
          <a:solidFill>
            <a:srgbClr val="C00000"/>
          </a:solidFill>
          <a:ln cap="flat" cmpd="sng" w="25400">
            <a:solidFill>
              <a:schemeClr val="lt1"/>
            </a:solidFill>
            <a:prstDash val="solid"/>
            <a:round/>
            <a:headEnd len="sm" w="sm" type="none"/>
            <a:tailEnd len="sm" w="sm" type="none"/>
          </a:ln>
          <a:effectLst>
            <a:outerShdw blurRad="57150" rotWithShape="0" algn="bl" dir="3000000" dist="85725">
              <a:srgbClr val="000000">
                <a:alpha val="2549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0" i="1" lang="en" sz="2300" u="sng" cap="none" strike="noStrike">
                <a:solidFill>
                  <a:srgbClr val="FFFFFF"/>
                </a:solidFill>
                <a:latin typeface="Calibri"/>
                <a:ea typeface="Calibri"/>
                <a:cs typeface="Calibri"/>
                <a:sym typeface="Calibri"/>
              </a:rPr>
              <a:t>Membership Committee</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Receive Application</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Interview References</a:t>
            </a:r>
            <a:endParaRPr b="0" i="0" sz="1500" u="none" cap="none" strike="noStrike">
              <a:solidFill>
                <a:srgbClr val="000000"/>
              </a:solidFill>
              <a:latin typeface="Arial"/>
              <a:ea typeface="Arial"/>
              <a:cs typeface="Arial"/>
              <a:sym typeface="Arial"/>
            </a:endParaRPr>
          </a:p>
        </p:txBody>
      </p:sp>
      <p:sp>
        <p:nvSpPr>
          <p:cNvPr id="1232" name="Google Shape;1232;g30c5792a3ab_0_346"/>
          <p:cNvSpPr/>
          <p:nvPr/>
        </p:nvSpPr>
        <p:spPr>
          <a:xfrm>
            <a:off x="326136" y="4999051"/>
            <a:ext cx="3456300" cy="1192500"/>
          </a:xfrm>
          <a:prstGeom prst="roundRect">
            <a:avLst>
              <a:gd fmla="val 16667" name="adj"/>
            </a:avLst>
          </a:prstGeom>
          <a:solidFill>
            <a:srgbClr val="C00000"/>
          </a:solidFill>
          <a:ln cap="flat" cmpd="sng" w="25400">
            <a:solidFill>
              <a:schemeClr val="lt1"/>
            </a:solidFill>
            <a:prstDash val="solid"/>
            <a:round/>
            <a:headEnd len="sm" w="sm" type="none"/>
            <a:tailEnd len="sm" w="sm" type="none"/>
          </a:ln>
          <a:effectLst>
            <a:outerShdw blurRad="57150" rotWithShape="0" algn="bl" dir="3000000" dist="85725">
              <a:srgbClr val="000000">
                <a:alpha val="2549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0" i="1" lang="en" sz="2300" u="sng" cap="none" strike="noStrike">
                <a:solidFill>
                  <a:srgbClr val="FFFFFF"/>
                </a:solidFill>
                <a:latin typeface="Calibri"/>
                <a:ea typeface="Calibri"/>
                <a:cs typeface="Calibri"/>
                <a:sym typeface="Calibri"/>
              </a:rPr>
              <a:t>Membership Committee</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Receive Application</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Interview Applicant</a:t>
            </a:r>
            <a:endParaRPr b="0" i="0" sz="1500" u="none" cap="none" strike="noStrike">
              <a:solidFill>
                <a:srgbClr val="000000"/>
              </a:solidFill>
              <a:latin typeface="Arial"/>
              <a:ea typeface="Arial"/>
              <a:cs typeface="Arial"/>
              <a:sym typeface="Arial"/>
            </a:endParaRPr>
          </a:p>
        </p:txBody>
      </p:sp>
      <p:cxnSp>
        <p:nvCxnSpPr>
          <p:cNvPr id="1233" name="Google Shape;1233;g30c5792a3ab_0_346"/>
          <p:cNvCxnSpPr>
            <a:stCxn id="1232" idx="3"/>
            <a:endCxn id="1219" idx="1"/>
          </p:cNvCxnSpPr>
          <p:nvPr/>
        </p:nvCxnSpPr>
        <p:spPr>
          <a:xfrm flipH="1" rot="10800000">
            <a:off x="3782436" y="2461201"/>
            <a:ext cx="457200" cy="3134100"/>
          </a:xfrm>
          <a:prstGeom prst="straightConnector1">
            <a:avLst/>
          </a:prstGeom>
          <a:noFill/>
          <a:ln cap="flat" cmpd="sng" w="28575">
            <a:solidFill>
              <a:srgbClr val="C00000"/>
            </a:solidFill>
            <a:prstDash val="solid"/>
            <a:round/>
            <a:headEnd len="sm" w="sm" type="none"/>
            <a:tailEnd len="med" w="med" type="triangle"/>
          </a:ln>
        </p:spPr>
      </p:cxnSp>
      <p:cxnSp>
        <p:nvCxnSpPr>
          <p:cNvPr id="1234" name="Google Shape;1234;g30c5792a3ab_0_346"/>
          <p:cNvCxnSpPr>
            <a:stCxn id="1230" idx="2"/>
            <a:endCxn id="1231" idx="0"/>
          </p:cNvCxnSpPr>
          <p:nvPr/>
        </p:nvCxnSpPr>
        <p:spPr>
          <a:xfrm>
            <a:off x="2054286" y="3090828"/>
            <a:ext cx="0" cy="361500"/>
          </a:xfrm>
          <a:prstGeom prst="straightConnector1">
            <a:avLst/>
          </a:prstGeom>
          <a:noFill/>
          <a:ln cap="flat" cmpd="sng" w="28575">
            <a:solidFill>
              <a:srgbClr val="C00000"/>
            </a:solidFill>
            <a:prstDash val="solid"/>
            <a:round/>
            <a:headEnd len="sm" w="sm" type="none"/>
            <a:tailEnd len="med" w="med" type="triangle"/>
          </a:ln>
        </p:spPr>
      </p:cxnSp>
      <p:cxnSp>
        <p:nvCxnSpPr>
          <p:cNvPr id="1235" name="Google Shape;1235;g30c5792a3ab_0_346"/>
          <p:cNvCxnSpPr>
            <a:stCxn id="1231" idx="2"/>
            <a:endCxn id="1232" idx="0"/>
          </p:cNvCxnSpPr>
          <p:nvPr/>
        </p:nvCxnSpPr>
        <p:spPr>
          <a:xfrm>
            <a:off x="2054286" y="4630382"/>
            <a:ext cx="0" cy="368700"/>
          </a:xfrm>
          <a:prstGeom prst="straightConnector1">
            <a:avLst/>
          </a:prstGeom>
          <a:noFill/>
          <a:ln cap="flat" cmpd="sng" w="28575">
            <a:solidFill>
              <a:srgbClr val="C00000"/>
            </a:solidFill>
            <a:prstDash val="solid"/>
            <a:round/>
            <a:headEnd len="sm" w="sm" type="none"/>
            <a:tailEnd len="med" w="med" type="triangle"/>
          </a:ln>
        </p:spPr>
      </p:cxnSp>
      <p:sp>
        <p:nvSpPr>
          <p:cNvPr id="1236" name="Google Shape;1236;g30c5792a3ab_0_346"/>
          <p:cNvSpPr txBox="1"/>
          <p:nvPr/>
        </p:nvSpPr>
        <p:spPr>
          <a:xfrm>
            <a:off x="1555000" y="0"/>
            <a:ext cx="3999900" cy="538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t/>
            </a:r>
            <a:endParaRPr sz="1900"/>
          </a:p>
        </p:txBody>
      </p:sp>
      <p:pic>
        <p:nvPicPr>
          <p:cNvPr id="1237" name="Google Shape;1237;g30c5792a3ab_0_346"/>
          <p:cNvPicPr preferRelativeResize="0"/>
          <p:nvPr/>
        </p:nvPicPr>
        <p:blipFill rotWithShape="1">
          <a:blip r:embed="rId3">
            <a:alphaModFix/>
          </a:blip>
          <a:srcRect b="0" l="0" r="0" t="0"/>
          <a:stretch/>
        </p:blipFill>
        <p:spPr>
          <a:xfrm>
            <a:off x="362226" y="332189"/>
            <a:ext cx="2182190" cy="841702"/>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g30c50e85ee0_0_1025"/>
          <p:cNvSpPr txBox="1"/>
          <p:nvPr/>
        </p:nvSpPr>
        <p:spPr>
          <a:xfrm>
            <a:off x="1766093" y="372612"/>
            <a:ext cx="8660100" cy="626100"/>
          </a:xfrm>
          <a:prstGeom prst="rect">
            <a:avLst/>
          </a:prstGeom>
          <a:noFill/>
          <a:ln>
            <a:noFill/>
          </a:ln>
        </p:spPr>
        <p:txBody>
          <a:bodyPr anchorCtr="0" anchor="t" bIns="45700" lIns="91400" spcFirstLastPara="1" rIns="91400" wrap="square" tIns="45700">
            <a:noAutofit/>
          </a:bodyPr>
          <a:lstStyle/>
          <a:p>
            <a:pPr indent="0" lvl="0" marL="0" marR="0" rtl="0" algn="l">
              <a:lnSpc>
                <a:spcPct val="100000"/>
              </a:lnSpc>
              <a:spcBef>
                <a:spcPts val="0"/>
              </a:spcBef>
              <a:spcAft>
                <a:spcPts val="0"/>
              </a:spcAft>
              <a:buClr>
                <a:srgbClr val="7F7F7F"/>
              </a:buClr>
              <a:buSzPts val="4000"/>
              <a:buFont typeface="Arial"/>
              <a:buNone/>
            </a:pPr>
            <a:r>
              <a:t/>
            </a:r>
            <a:endParaRPr b="0" i="0" sz="1500" u="none" cap="none" strike="noStrike">
              <a:solidFill>
                <a:srgbClr val="000000"/>
              </a:solidFill>
              <a:latin typeface="Arial"/>
              <a:ea typeface="Arial"/>
              <a:cs typeface="Arial"/>
              <a:sym typeface="Arial"/>
            </a:endParaRPr>
          </a:p>
        </p:txBody>
      </p:sp>
      <p:sp>
        <p:nvSpPr>
          <p:cNvPr id="1244" name="Google Shape;1244;g30c50e85ee0_0_1025"/>
          <p:cNvSpPr txBox="1"/>
          <p:nvPr/>
        </p:nvSpPr>
        <p:spPr>
          <a:xfrm>
            <a:off x="0" y="4199802"/>
            <a:ext cx="12192000" cy="1571100"/>
          </a:xfrm>
          <a:prstGeom prst="rect">
            <a:avLst/>
          </a:prstGeom>
          <a:noFill/>
          <a:ln>
            <a:noFill/>
          </a:ln>
        </p:spPr>
        <p:txBody>
          <a:bodyPr anchorCtr="0" anchor="t" bIns="45700" lIns="91400" spcFirstLastPara="1" rIns="91400" wrap="square" tIns="45700">
            <a:noAutofit/>
          </a:bodyPr>
          <a:lstStyle/>
          <a:p>
            <a:pPr indent="0" lvl="0" marL="0" marR="0" rtl="0" algn="ctr">
              <a:lnSpc>
                <a:spcPct val="90000"/>
              </a:lnSpc>
              <a:spcBef>
                <a:spcPts val="0"/>
              </a:spcBef>
              <a:spcAft>
                <a:spcPts val="0"/>
              </a:spcAft>
              <a:buClr>
                <a:srgbClr val="000000"/>
              </a:buClr>
              <a:buSzPts val="5300"/>
              <a:buFont typeface="Arial"/>
              <a:buNone/>
            </a:pPr>
            <a:r>
              <a:rPr b="1" i="0" lang="en" sz="6100" u="none" cap="none" strike="noStrike">
                <a:solidFill>
                  <a:srgbClr val="000000"/>
                </a:solidFill>
                <a:latin typeface="Arial"/>
                <a:ea typeface="Arial"/>
                <a:cs typeface="Arial"/>
                <a:sym typeface="Arial"/>
              </a:rPr>
              <a:t>Member Engagement</a:t>
            </a:r>
            <a:endParaRPr b="1" i="0" sz="6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5300"/>
              <a:buFont typeface="Arial"/>
              <a:buNone/>
            </a:pPr>
            <a:r>
              <a:rPr b="0" i="0" lang="en" sz="3700" u="none" cap="none" strike="noStrike">
                <a:solidFill>
                  <a:srgbClr val="000000"/>
                </a:solidFill>
                <a:latin typeface="Arial"/>
                <a:ea typeface="Arial"/>
                <a:cs typeface="Arial"/>
                <a:sym typeface="Arial"/>
              </a:rPr>
              <a:t>Participation</a:t>
            </a:r>
            <a:endParaRPr b="0" i="0" sz="37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5300"/>
              <a:buFont typeface="Arial"/>
              <a:buNone/>
            </a:pPr>
            <a:r>
              <a:t/>
            </a:r>
            <a:endParaRPr b="0" i="0" sz="3700" u="none" cap="none" strike="noStrike">
              <a:solidFill>
                <a:srgbClr val="000000"/>
              </a:solidFill>
              <a:latin typeface="Arial"/>
              <a:ea typeface="Arial"/>
              <a:cs typeface="Arial"/>
              <a:sym typeface="Arial"/>
            </a:endParaRPr>
          </a:p>
        </p:txBody>
      </p:sp>
      <p:pic>
        <p:nvPicPr>
          <p:cNvPr id="1245" name="Google Shape;1245;g30c50e85ee0_0_1025"/>
          <p:cNvPicPr preferRelativeResize="0"/>
          <p:nvPr/>
        </p:nvPicPr>
        <p:blipFill rotWithShape="1">
          <a:blip r:embed="rId3">
            <a:alphaModFix/>
          </a:blip>
          <a:srcRect b="0" l="0" r="0" t="0"/>
          <a:stretch/>
        </p:blipFill>
        <p:spPr>
          <a:xfrm>
            <a:off x="3552467" y="688200"/>
            <a:ext cx="5546693" cy="312001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g30c50e85ee0_0_1137"/>
          <p:cNvSpPr/>
          <p:nvPr/>
        </p:nvSpPr>
        <p:spPr>
          <a:xfrm>
            <a:off x="667800" y="1708100"/>
            <a:ext cx="10505700" cy="4443600"/>
          </a:xfrm>
          <a:prstGeom prst="rect">
            <a:avLst/>
          </a:prstGeom>
          <a:noFill/>
          <a:ln>
            <a:noFill/>
          </a:ln>
        </p:spPr>
        <p:txBody>
          <a:bodyPr anchorCtr="0" anchor="t" bIns="45700" lIns="91425" spcFirstLastPara="1" rIns="91425" wrap="square" tIns="45700">
            <a:noAutofit/>
          </a:bodyPr>
          <a:lstStyle/>
          <a:p>
            <a:pPr indent="-393700" lvl="0" marL="457200" marR="0" rtl="0" algn="l">
              <a:lnSpc>
                <a:spcPct val="100000"/>
              </a:lnSpc>
              <a:spcBef>
                <a:spcPts val="0"/>
              </a:spcBef>
              <a:spcAft>
                <a:spcPts val="0"/>
              </a:spcAft>
              <a:buClr>
                <a:srgbClr val="1A1918"/>
              </a:buClr>
              <a:buSzPts val="2800"/>
              <a:buFont typeface="Arial"/>
              <a:buChar char="●"/>
            </a:pPr>
            <a:r>
              <a:rPr b="0" i="0" lang="en" sz="2800" u="none" cap="none" strike="noStrike">
                <a:solidFill>
                  <a:srgbClr val="1A1918"/>
                </a:solidFill>
                <a:latin typeface="Arial"/>
                <a:ea typeface="Arial"/>
                <a:cs typeface="Arial"/>
                <a:sym typeface="Arial"/>
              </a:rPr>
              <a:t>Keeps track of upcoming Seven-Month Reviews</a:t>
            </a:r>
            <a:endParaRPr b="0" i="0" sz="2800" u="none" cap="none" strike="noStrike">
              <a:solidFill>
                <a:srgbClr val="1A1918"/>
              </a:solidFill>
              <a:latin typeface="Arial"/>
              <a:ea typeface="Arial"/>
              <a:cs typeface="Arial"/>
              <a:sym typeface="Arial"/>
            </a:endParaRPr>
          </a:p>
          <a:p>
            <a:pPr indent="-393700" lvl="0" marL="457200" marR="0" rtl="0" algn="l">
              <a:lnSpc>
                <a:spcPct val="100000"/>
              </a:lnSpc>
              <a:spcBef>
                <a:spcPts val="1100"/>
              </a:spcBef>
              <a:spcAft>
                <a:spcPts val="0"/>
              </a:spcAft>
              <a:buClr>
                <a:srgbClr val="1A1918"/>
              </a:buClr>
              <a:buSzPts val="2800"/>
              <a:buFont typeface="Arial"/>
              <a:buChar char="●"/>
            </a:pPr>
            <a:r>
              <a:rPr b="0" i="0" lang="en" sz="2800" u="none" cap="none" strike="noStrike">
                <a:solidFill>
                  <a:srgbClr val="1A1918"/>
                </a:solidFill>
                <a:latin typeface="Arial"/>
                <a:ea typeface="Arial"/>
                <a:cs typeface="Arial"/>
                <a:sym typeface="Arial"/>
              </a:rPr>
              <a:t>Assigns Seven-Month Review to a Membership Committee member</a:t>
            </a:r>
            <a:endParaRPr b="0" i="0" sz="2800" u="none" cap="none" strike="noStrike">
              <a:solidFill>
                <a:srgbClr val="1A1918"/>
              </a:solidFill>
              <a:latin typeface="Arial"/>
              <a:ea typeface="Arial"/>
              <a:cs typeface="Arial"/>
              <a:sym typeface="Arial"/>
            </a:endParaRPr>
          </a:p>
          <a:p>
            <a:pPr indent="-393700" lvl="0" marL="457200" marR="0" rtl="0" algn="l">
              <a:lnSpc>
                <a:spcPct val="100000"/>
              </a:lnSpc>
              <a:spcBef>
                <a:spcPts val="1100"/>
              </a:spcBef>
              <a:spcAft>
                <a:spcPts val="0"/>
              </a:spcAft>
              <a:buClr>
                <a:srgbClr val="1A1918"/>
              </a:buClr>
              <a:buSzPts val="2800"/>
              <a:buFont typeface="Arial"/>
              <a:buChar char="●"/>
            </a:pPr>
            <a:r>
              <a:rPr b="0" i="0" lang="en" sz="2800" u="none" cap="none" strike="noStrike">
                <a:solidFill>
                  <a:srgbClr val="1A1918"/>
                </a:solidFill>
                <a:latin typeface="Arial"/>
                <a:ea typeface="Arial"/>
                <a:cs typeface="Arial"/>
                <a:sym typeface="Arial"/>
              </a:rPr>
              <a:t>Supports Members in the online renewal process in BNI Connect </a:t>
            </a:r>
            <a:endParaRPr b="0" i="0" sz="2800" u="none" cap="none" strike="noStrike">
              <a:solidFill>
                <a:srgbClr val="1A1918"/>
              </a:solidFill>
              <a:latin typeface="Arial"/>
              <a:ea typeface="Arial"/>
              <a:cs typeface="Arial"/>
              <a:sym typeface="Arial"/>
            </a:endParaRPr>
          </a:p>
          <a:p>
            <a:pPr indent="-393700" lvl="0" marL="457200" marR="0" rtl="0" algn="l">
              <a:lnSpc>
                <a:spcPct val="100000"/>
              </a:lnSpc>
              <a:spcBef>
                <a:spcPts val="1100"/>
              </a:spcBef>
              <a:spcAft>
                <a:spcPts val="0"/>
              </a:spcAft>
              <a:buClr>
                <a:srgbClr val="1A1918"/>
              </a:buClr>
              <a:buSzPts val="2800"/>
              <a:buFont typeface="Arial"/>
              <a:buChar char="●"/>
            </a:pPr>
            <a:r>
              <a:rPr b="0" i="0" lang="en" sz="2800" u="none" cap="none" strike="noStrike">
                <a:solidFill>
                  <a:srgbClr val="1A1918"/>
                </a:solidFill>
                <a:latin typeface="Arial"/>
                <a:ea typeface="Arial"/>
                <a:cs typeface="Arial"/>
                <a:sym typeface="Arial"/>
              </a:rPr>
              <a:t>Review the Member Traffic Lights based on the Power of One to identify the three Members who need support and coaching</a:t>
            </a:r>
            <a:endParaRPr b="0" i="0" sz="2800" u="none" cap="none" strike="noStrike">
              <a:solidFill>
                <a:srgbClr val="1A1918"/>
              </a:solidFill>
              <a:latin typeface="Arial"/>
              <a:ea typeface="Arial"/>
              <a:cs typeface="Arial"/>
              <a:sym typeface="Arial"/>
            </a:endParaRPr>
          </a:p>
          <a:p>
            <a:pPr indent="-393700" lvl="0" marL="457200" marR="0" rtl="0" algn="l">
              <a:lnSpc>
                <a:spcPct val="100000"/>
              </a:lnSpc>
              <a:spcBef>
                <a:spcPts val="1100"/>
              </a:spcBef>
              <a:spcAft>
                <a:spcPts val="1100"/>
              </a:spcAft>
              <a:buClr>
                <a:srgbClr val="1A1918"/>
              </a:buClr>
              <a:buSzPts val="2800"/>
              <a:buFont typeface="Arial"/>
              <a:buChar char="●"/>
            </a:pPr>
            <a:r>
              <a:rPr b="0" i="0" lang="en" sz="2800" u="none" cap="none" strike="noStrike">
                <a:solidFill>
                  <a:srgbClr val="1A1918"/>
                </a:solidFill>
                <a:latin typeface="Arial"/>
                <a:ea typeface="Arial"/>
                <a:cs typeface="Arial"/>
                <a:sym typeface="Arial"/>
              </a:rPr>
              <a:t>Perform Coaching Moments as needed</a:t>
            </a:r>
            <a:endParaRPr b="0" i="0" sz="2900" u="none" cap="none" strike="noStrike">
              <a:solidFill>
                <a:srgbClr val="1A1918"/>
              </a:solidFill>
              <a:latin typeface="Arial"/>
              <a:ea typeface="Arial"/>
              <a:cs typeface="Arial"/>
              <a:sym typeface="Arial"/>
            </a:endParaRPr>
          </a:p>
        </p:txBody>
      </p:sp>
      <p:sp>
        <p:nvSpPr>
          <p:cNvPr id="1251" name="Google Shape;1251;g30c50e85ee0_0_1137"/>
          <p:cNvSpPr txBox="1"/>
          <p:nvPr/>
        </p:nvSpPr>
        <p:spPr>
          <a:xfrm>
            <a:off x="0" y="369750"/>
            <a:ext cx="12192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rgbClr val="C00000"/>
                </a:solidFill>
                <a:latin typeface="Arial"/>
                <a:ea typeface="Arial"/>
                <a:cs typeface="Arial"/>
                <a:sym typeface="Arial"/>
              </a:rPr>
              <a:t>Member Engagement Tips:</a:t>
            </a:r>
            <a:endParaRPr b="1" i="0" sz="3600" u="none" cap="none" strike="noStrike">
              <a:solidFill>
                <a:srgbClr val="C00000"/>
              </a:solidFill>
              <a:latin typeface="Arial"/>
              <a:ea typeface="Arial"/>
              <a:cs typeface="Arial"/>
              <a:sym typeface="Arial"/>
            </a:endParaRPr>
          </a:p>
        </p:txBody>
      </p:sp>
      <p:pic>
        <p:nvPicPr>
          <p:cNvPr id="1252" name="Google Shape;1252;g30c50e85ee0_0_1137"/>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grpSp>
        <p:nvGrpSpPr>
          <p:cNvPr id="1257" name="Google Shape;1257;p58"/>
          <p:cNvGrpSpPr/>
          <p:nvPr/>
        </p:nvGrpSpPr>
        <p:grpSpPr>
          <a:xfrm>
            <a:off x="417367" y="517482"/>
            <a:ext cx="4795808" cy="5655295"/>
            <a:chOff x="417367" y="517482"/>
            <a:chExt cx="4795808" cy="5655295"/>
          </a:xfrm>
        </p:grpSpPr>
        <p:pic>
          <p:nvPicPr>
            <p:cNvPr id="1258" name="Google Shape;1258;p58"/>
            <p:cNvPicPr preferRelativeResize="0"/>
            <p:nvPr/>
          </p:nvPicPr>
          <p:blipFill rotWithShape="1">
            <a:blip r:embed="rId3">
              <a:alphaModFix/>
            </a:blip>
            <a:srcRect b="0" l="0" r="0" t="0"/>
            <a:stretch/>
          </p:blipFill>
          <p:spPr>
            <a:xfrm>
              <a:off x="1156833" y="517482"/>
              <a:ext cx="4056342" cy="5394488"/>
            </a:xfrm>
            <a:prstGeom prst="rect">
              <a:avLst/>
            </a:prstGeom>
            <a:noFill/>
            <a:ln>
              <a:noFill/>
            </a:ln>
          </p:spPr>
        </p:pic>
        <p:pic>
          <p:nvPicPr>
            <p:cNvPr id="1259" name="Google Shape;1259;p58"/>
            <p:cNvPicPr preferRelativeResize="0"/>
            <p:nvPr/>
          </p:nvPicPr>
          <p:blipFill rotWithShape="1">
            <a:blip r:embed="rId4">
              <a:alphaModFix/>
            </a:blip>
            <a:srcRect b="0" l="0" r="0" t="0"/>
            <a:stretch/>
          </p:blipFill>
          <p:spPr>
            <a:xfrm>
              <a:off x="417367" y="5493327"/>
              <a:ext cx="1771650" cy="679450"/>
            </a:xfrm>
            <a:prstGeom prst="rect">
              <a:avLst/>
            </a:prstGeom>
            <a:noFill/>
            <a:ln>
              <a:noFill/>
            </a:ln>
          </p:spPr>
        </p:pic>
      </p:grpSp>
      <p:pic>
        <p:nvPicPr>
          <p:cNvPr id="1260" name="Google Shape;1260;p58"/>
          <p:cNvPicPr preferRelativeResize="0"/>
          <p:nvPr/>
        </p:nvPicPr>
        <p:blipFill rotWithShape="1">
          <a:blip r:embed="rId5">
            <a:alphaModFix/>
          </a:blip>
          <a:srcRect b="0" l="0" r="0" t="0"/>
          <a:stretch/>
        </p:blipFill>
        <p:spPr>
          <a:xfrm>
            <a:off x="6774181" y="263576"/>
            <a:ext cx="4565650" cy="59092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g30c50e85ee0_0_1482"/>
          <p:cNvSpPr/>
          <p:nvPr/>
        </p:nvSpPr>
        <p:spPr>
          <a:xfrm>
            <a:off x="0" y="386929"/>
            <a:ext cx="12192000" cy="64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Arial"/>
              <a:buNone/>
            </a:pPr>
            <a:r>
              <a:rPr b="1" i="0" lang="en" sz="4400" u="none" cap="none" strike="noStrike">
                <a:solidFill>
                  <a:srgbClr val="C00000"/>
                </a:solidFill>
                <a:latin typeface="Arial"/>
                <a:ea typeface="Arial"/>
                <a:cs typeface="Arial"/>
                <a:sym typeface="Arial"/>
              </a:rPr>
              <a:t>What to Focus On:</a:t>
            </a:r>
            <a:endParaRPr b="1" i="0" sz="4400" u="none" cap="none" strike="noStrike">
              <a:solidFill>
                <a:srgbClr val="C00000"/>
              </a:solidFill>
              <a:latin typeface="Arial"/>
              <a:ea typeface="Arial"/>
              <a:cs typeface="Arial"/>
              <a:sym typeface="Arial"/>
            </a:endParaRPr>
          </a:p>
        </p:txBody>
      </p:sp>
      <p:sp>
        <p:nvSpPr>
          <p:cNvPr id="1266" name="Google Shape;1266;g30c50e85ee0_0_1482"/>
          <p:cNvSpPr/>
          <p:nvPr/>
        </p:nvSpPr>
        <p:spPr>
          <a:xfrm>
            <a:off x="1136400" y="1642729"/>
            <a:ext cx="9919200" cy="4001100"/>
          </a:xfrm>
          <a:prstGeom prst="rect">
            <a:avLst/>
          </a:prstGeom>
          <a:noFill/>
          <a:ln>
            <a:noFill/>
          </a:ln>
        </p:spPr>
        <p:txBody>
          <a:bodyPr anchorCtr="0" anchor="t" bIns="45700" lIns="91425" spcFirstLastPara="1" rIns="91425" wrap="square" tIns="45700">
            <a:noAutofit/>
          </a:bodyPr>
          <a:lstStyle/>
          <a:p>
            <a:pPr indent="-330200" lvl="0" marL="3429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Getting them Trained: </a:t>
            </a:r>
            <a:r>
              <a:rPr b="0" i="0" lang="en" sz="2800" u="none" cap="none" strike="noStrike">
                <a:solidFill>
                  <a:srgbClr val="000000"/>
                </a:solidFill>
                <a:latin typeface="Arial"/>
                <a:ea typeface="Arial"/>
                <a:cs typeface="Arial"/>
                <a:sym typeface="Arial"/>
              </a:rPr>
              <a:t>Member Success Program</a:t>
            </a:r>
            <a:endParaRPr b="0" i="0" sz="2800" u="none" cap="none" strike="noStrike">
              <a:solidFill>
                <a:srgbClr val="000000"/>
              </a:solidFill>
              <a:latin typeface="Arial"/>
              <a:ea typeface="Arial"/>
              <a:cs typeface="Arial"/>
              <a:sym typeface="Arial"/>
            </a:endParaRPr>
          </a:p>
          <a:p>
            <a:pPr indent="-330200" lvl="0" marL="3429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Getting them Engaged: </a:t>
            </a:r>
            <a:r>
              <a:rPr b="0" i="0" lang="en" sz="2800" u="none" cap="none" strike="noStrike">
                <a:solidFill>
                  <a:srgbClr val="000000"/>
                </a:solidFill>
                <a:latin typeface="Arial"/>
                <a:ea typeface="Arial"/>
                <a:cs typeface="Arial"/>
                <a:sym typeface="Arial"/>
              </a:rPr>
              <a:t>Mentoring</a:t>
            </a:r>
            <a:r>
              <a:rPr b="0" i="0" lang="en" sz="2800" u="none" cap="none" strike="noStrike">
                <a:solidFill>
                  <a:srgbClr val="2F5496"/>
                </a:solidFill>
                <a:latin typeface="Arial"/>
                <a:ea typeface="Arial"/>
                <a:cs typeface="Arial"/>
                <a:sym typeface="Arial"/>
              </a:rPr>
              <a:t> </a:t>
            </a:r>
            <a:r>
              <a:rPr b="0" i="0" lang="en" sz="2800" u="none" cap="none" strike="noStrike">
                <a:solidFill>
                  <a:schemeClr val="dk1"/>
                </a:solidFill>
                <a:latin typeface="Arial"/>
                <a:ea typeface="Arial"/>
                <a:cs typeface="Arial"/>
                <a:sym typeface="Arial"/>
              </a:rPr>
              <a:t>(Passport) </a:t>
            </a:r>
            <a:r>
              <a:rPr b="0" i="0" lang="en" sz="2800" u="none" cap="none" strike="noStrike">
                <a:solidFill>
                  <a:srgbClr val="000000"/>
                </a:solidFill>
                <a:latin typeface="Arial"/>
                <a:ea typeface="Arial"/>
                <a:cs typeface="Arial"/>
                <a:sym typeface="Arial"/>
              </a:rPr>
              <a:t>Program</a:t>
            </a:r>
            <a:endParaRPr b="0" i="0" sz="2800" u="none" cap="none" strike="noStrike">
              <a:solidFill>
                <a:srgbClr val="2F5496"/>
              </a:solidFill>
              <a:latin typeface="Arial"/>
              <a:ea typeface="Arial"/>
              <a:cs typeface="Arial"/>
              <a:sym typeface="Arial"/>
            </a:endParaRPr>
          </a:p>
          <a:p>
            <a:pPr indent="-330200" lvl="0" marL="3429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Checking In:</a:t>
            </a:r>
            <a:endParaRPr b="1" i="0" sz="2800" u="none" cap="none" strike="noStrike">
              <a:solidFill>
                <a:srgbClr val="C00000"/>
              </a:solidFill>
              <a:latin typeface="Arial"/>
              <a:ea typeface="Arial"/>
              <a:cs typeface="Arial"/>
              <a:sym typeface="Arial"/>
            </a:endParaRPr>
          </a:p>
          <a:p>
            <a:pPr indent="-368300" lvl="1" marL="914400" marR="0" rtl="0" algn="l">
              <a:lnSpc>
                <a:spcPct val="100000"/>
              </a:lnSpc>
              <a:spcBef>
                <a:spcPts val="120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Mentor Coordinator: 5 - Month Review </a:t>
            </a:r>
            <a:endParaRPr b="0" i="0" sz="1500" u="none" cap="none" strike="noStrike">
              <a:solidFill>
                <a:srgbClr val="000000"/>
              </a:solidFill>
              <a:latin typeface="Arial"/>
              <a:ea typeface="Arial"/>
              <a:cs typeface="Arial"/>
              <a:sym typeface="Arial"/>
            </a:endParaRPr>
          </a:p>
          <a:p>
            <a:pPr indent="-368300" lvl="1" marL="914400" marR="0" rtl="0" algn="l">
              <a:lnSpc>
                <a:spcPct val="100000"/>
              </a:lnSpc>
              <a:spcBef>
                <a:spcPts val="120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Membership Committee: 7-Month Review</a:t>
            </a:r>
            <a:endParaRPr b="0" i="0" sz="2400" u="none" cap="none" strike="noStrike">
              <a:solidFill>
                <a:srgbClr val="000000"/>
              </a:solidFill>
              <a:latin typeface="Arial"/>
              <a:ea typeface="Arial"/>
              <a:cs typeface="Arial"/>
              <a:sym typeface="Arial"/>
            </a:endParaRPr>
          </a:p>
          <a:p>
            <a:pPr indent="-368300" lvl="1" marL="914400" marR="0" rtl="0" algn="l">
              <a:lnSpc>
                <a:spcPct val="100000"/>
              </a:lnSpc>
              <a:spcBef>
                <a:spcPts val="120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Membership Committee: 90 Day Renewal</a:t>
            </a:r>
            <a:endParaRPr b="0" i="0" sz="2400" u="none" cap="none" strike="noStrike">
              <a:solidFill>
                <a:srgbClr val="000000"/>
              </a:solidFill>
              <a:latin typeface="Arial"/>
              <a:ea typeface="Arial"/>
              <a:cs typeface="Arial"/>
              <a:sym typeface="Arial"/>
            </a:endParaRPr>
          </a:p>
          <a:p>
            <a:pPr indent="-330200" lvl="0" marL="3429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Getting them Renewed: </a:t>
            </a:r>
            <a:r>
              <a:rPr b="0" i="0" lang="en" sz="2800" u="none" cap="none" strike="noStrike">
                <a:solidFill>
                  <a:srgbClr val="000000"/>
                </a:solidFill>
                <a:latin typeface="Arial"/>
                <a:ea typeface="Arial"/>
                <a:cs typeface="Arial"/>
                <a:sym typeface="Arial"/>
              </a:rPr>
              <a:t>Membership Committee</a:t>
            </a:r>
            <a:endParaRPr b="0" i="0" sz="2800" u="none" cap="none" strike="noStrike">
              <a:solidFill>
                <a:srgbClr val="000000"/>
              </a:solidFill>
              <a:latin typeface="Arial"/>
              <a:ea typeface="Arial"/>
              <a:cs typeface="Arial"/>
              <a:sym typeface="Arial"/>
            </a:endParaRPr>
          </a:p>
        </p:txBody>
      </p:sp>
      <p:sp>
        <p:nvSpPr>
          <p:cNvPr id="1267" name="Google Shape;1267;g30c50e85ee0_0_1482"/>
          <p:cNvSpPr txBox="1"/>
          <p:nvPr/>
        </p:nvSpPr>
        <p:spPr>
          <a:xfrm>
            <a:off x="1764333" y="0"/>
            <a:ext cx="22356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268" name="Google Shape;1268;g30c50e85ee0_0_1482"/>
          <p:cNvPicPr preferRelativeResize="0"/>
          <p:nvPr/>
        </p:nvPicPr>
        <p:blipFill>
          <a:blip r:embed="rId3">
            <a:alphaModFix/>
          </a:blip>
          <a:stretch>
            <a:fillRect/>
          </a:stretch>
        </p:blipFill>
        <p:spPr>
          <a:xfrm>
            <a:off x="10653623" y="5958875"/>
            <a:ext cx="1385026" cy="779074"/>
          </a:xfrm>
          <a:prstGeom prst="rect">
            <a:avLst/>
          </a:prstGeom>
          <a:noFill/>
          <a:ln>
            <a:noFill/>
          </a:ln>
        </p:spPr>
      </p:pic>
      <p:pic>
        <p:nvPicPr>
          <p:cNvPr id="1269" name="Google Shape;1269;g30c50e85ee0_0_1482"/>
          <p:cNvPicPr preferRelativeResize="0"/>
          <p:nvPr/>
        </p:nvPicPr>
        <p:blipFill rotWithShape="1">
          <a:blip r:embed="rId4">
            <a:alphaModFix/>
          </a:blip>
          <a:srcRect b="0" l="0" r="0" t="0"/>
          <a:stretch/>
        </p:blipFill>
        <p:spPr>
          <a:xfrm>
            <a:off x="362226" y="332189"/>
            <a:ext cx="2182190" cy="8417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6">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g30c50e85ee0_0_1592"/>
          <p:cNvSpPr/>
          <p:nvPr/>
        </p:nvSpPr>
        <p:spPr>
          <a:xfrm>
            <a:off x="-2" y="407516"/>
            <a:ext cx="12192000" cy="64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 sz="4000" u="none" cap="none" strike="noStrike">
                <a:solidFill>
                  <a:srgbClr val="C00000"/>
                </a:solidFill>
                <a:latin typeface="Arial"/>
                <a:ea typeface="Arial"/>
                <a:cs typeface="Arial"/>
                <a:sym typeface="Arial"/>
              </a:rPr>
              <a:t>Why 7th Months?</a:t>
            </a:r>
            <a:endParaRPr b="1" i="0" sz="4000" u="none" cap="none" strike="noStrike">
              <a:solidFill>
                <a:srgbClr val="C00000"/>
              </a:solidFill>
              <a:latin typeface="Arial"/>
              <a:ea typeface="Arial"/>
              <a:cs typeface="Arial"/>
              <a:sym typeface="Arial"/>
            </a:endParaRPr>
          </a:p>
        </p:txBody>
      </p:sp>
      <p:sp>
        <p:nvSpPr>
          <p:cNvPr id="1275" name="Google Shape;1275;g30c50e85ee0_0_1592"/>
          <p:cNvSpPr/>
          <p:nvPr/>
        </p:nvSpPr>
        <p:spPr>
          <a:xfrm>
            <a:off x="1136398" y="1388466"/>
            <a:ext cx="9919200" cy="4001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700"/>
              <a:buFont typeface="Arial"/>
              <a:buNone/>
            </a:pPr>
            <a:r>
              <a:rPr b="0" i="0" lang="en" sz="2700" u="none" cap="none" strike="noStrike">
                <a:solidFill>
                  <a:srgbClr val="000000"/>
                </a:solidFill>
                <a:latin typeface="Arial"/>
                <a:ea typeface="Arial"/>
                <a:cs typeface="Arial"/>
                <a:sym typeface="Arial"/>
              </a:rPr>
              <a:t>The Goal of the Seven-Month Check-In is to:</a:t>
            </a:r>
            <a:endParaRPr b="0" i="0" sz="1500" u="none" cap="none" strike="noStrike">
              <a:solidFill>
                <a:srgbClr val="000000"/>
              </a:solidFill>
              <a:latin typeface="Arial"/>
              <a:ea typeface="Arial"/>
              <a:cs typeface="Arial"/>
              <a:sym typeface="Arial"/>
            </a:endParaRPr>
          </a:p>
          <a:p>
            <a:pPr indent="-457200" lvl="2" marL="457200" marR="0" rtl="0" algn="l">
              <a:lnSpc>
                <a:spcPct val="100000"/>
              </a:lnSpc>
              <a:spcBef>
                <a:spcPts val="1100"/>
              </a:spcBef>
              <a:spcAft>
                <a:spcPts val="0"/>
              </a:spcAft>
              <a:buClr>
                <a:srgbClr val="000000"/>
              </a:buClr>
              <a:buSzPts val="2700"/>
              <a:buFont typeface="Arial"/>
              <a:buChar char="•"/>
            </a:pPr>
            <a:r>
              <a:rPr b="0" i="0" lang="en" sz="2700" u="none" cap="none" strike="noStrike">
                <a:solidFill>
                  <a:srgbClr val="000000"/>
                </a:solidFill>
                <a:latin typeface="Arial"/>
                <a:ea typeface="Arial"/>
                <a:cs typeface="Arial"/>
                <a:sym typeface="Arial"/>
              </a:rPr>
              <a:t>Clarity for the Member about his/her development in the Chapter from a personal point of view and from the point of view of the Membership Committee</a:t>
            </a:r>
            <a:endParaRPr b="0" i="0" sz="1500" u="none" cap="none" strike="noStrike">
              <a:solidFill>
                <a:srgbClr val="000000"/>
              </a:solidFill>
              <a:latin typeface="Arial"/>
              <a:ea typeface="Arial"/>
              <a:cs typeface="Arial"/>
              <a:sym typeface="Arial"/>
            </a:endParaRPr>
          </a:p>
          <a:p>
            <a:pPr indent="-457200" lvl="2" marL="457200" marR="0" rtl="0" algn="l">
              <a:lnSpc>
                <a:spcPct val="100000"/>
              </a:lnSpc>
              <a:spcBef>
                <a:spcPts val="1100"/>
              </a:spcBef>
              <a:spcAft>
                <a:spcPts val="0"/>
              </a:spcAft>
              <a:buClr>
                <a:srgbClr val="000000"/>
              </a:buClr>
              <a:buSzPts val="2700"/>
              <a:buFont typeface="Arial"/>
              <a:buChar char="•"/>
            </a:pPr>
            <a:r>
              <a:rPr b="0" i="0" lang="en" sz="2700" u="none" cap="none" strike="noStrike">
                <a:solidFill>
                  <a:srgbClr val="000000"/>
                </a:solidFill>
                <a:latin typeface="Arial"/>
                <a:ea typeface="Arial"/>
                <a:cs typeface="Arial"/>
                <a:sym typeface="Arial"/>
              </a:rPr>
              <a:t>Clarity for the Member about his/her strengths and development potential</a:t>
            </a:r>
            <a:endParaRPr b="0" i="0" sz="1500" u="none" cap="none" strike="noStrike">
              <a:solidFill>
                <a:srgbClr val="000000"/>
              </a:solidFill>
              <a:latin typeface="Arial"/>
              <a:ea typeface="Arial"/>
              <a:cs typeface="Arial"/>
              <a:sym typeface="Arial"/>
            </a:endParaRPr>
          </a:p>
          <a:p>
            <a:pPr indent="-457200" lvl="2" marL="457200" marR="0" rtl="0" algn="l">
              <a:lnSpc>
                <a:spcPct val="100000"/>
              </a:lnSpc>
              <a:spcBef>
                <a:spcPts val="1100"/>
              </a:spcBef>
              <a:spcAft>
                <a:spcPts val="0"/>
              </a:spcAft>
              <a:buClr>
                <a:srgbClr val="000000"/>
              </a:buClr>
              <a:buSzPts val="2700"/>
              <a:buFont typeface="Arial"/>
              <a:buChar char="•"/>
            </a:pPr>
            <a:r>
              <a:rPr b="0" i="0" lang="en" sz="2700" u="none" cap="none" strike="noStrike">
                <a:solidFill>
                  <a:srgbClr val="000000"/>
                </a:solidFill>
                <a:latin typeface="Arial"/>
                <a:ea typeface="Arial"/>
                <a:cs typeface="Arial"/>
                <a:sym typeface="Arial"/>
              </a:rPr>
              <a:t>Providing the possibility of corrective changes before the membership renewal date</a:t>
            </a:r>
            <a:endParaRPr b="0" i="0" sz="1500" u="none" cap="none" strike="noStrike">
              <a:solidFill>
                <a:srgbClr val="000000"/>
              </a:solidFill>
              <a:latin typeface="Arial"/>
              <a:ea typeface="Arial"/>
              <a:cs typeface="Arial"/>
              <a:sym typeface="Arial"/>
            </a:endParaRPr>
          </a:p>
          <a:p>
            <a:pPr indent="-457200" lvl="2" marL="457200" marR="0" rtl="0" algn="l">
              <a:lnSpc>
                <a:spcPct val="100000"/>
              </a:lnSpc>
              <a:spcBef>
                <a:spcPts val="1100"/>
              </a:spcBef>
              <a:spcAft>
                <a:spcPts val="0"/>
              </a:spcAft>
              <a:buClr>
                <a:srgbClr val="000000"/>
              </a:buClr>
              <a:buSzPts val="2700"/>
              <a:buFont typeface="Arial"/>
              <a:buChar char="•"/>
            </a:pPr>
            <a:r>
              <a:rPr b="0" i="0" lang="en" sz="2700" u="none" cap="none" strike="noStrike">
                <a:solidFill>
                  <a:srgbClr val="000000"/>
                </a:solidFill>
                <a:latin typeface="Arial"/>
                <a:ea typeface="Arial"/>
                <a:cs typeface="Arial"/>
                <a:sym typeface="Arial"/>
              </a:rPr>
              <a:t>Terms and conditions for membership renewal are clarified</a:t>
            </a:r>
            <a:endParaRPr b="0" i="0" sz="1500" u="none" cap="none" strike="noStrike">
              <a:solidFill>
                <a:srgbClr val="000000"/>
              </a:solidFill>
              <a:latin typeface="Arial"/>
              <a:ea typeface="Arial"/>
              <a:cs typeface="Arial"/>
              <a:sym typeface="Arial"/>
            </a:endParaRPr>
          </a:p>
          <a:p>
            <a:pPr indent="-457200" lvl="2" marL="457200" marR="0" rtl="0" algn="l">
              <a:lnSpc>
                <a:spcPct val="100000"/>
              </a:lnSpc>
              <a:spcBef>
                <a:spcPts val="1100"/>
              </a:spcBef>
              <a:spcAft>
                <a:spcPts val="1100"/>
              </a:spcAft>
              <a:buClr>
                <a:srgbClr val="000000"/>
              </a:buClr>
              <a:buSzPts val="2700"/>
              <a:buFont typeface="Arial"/>
              <a:buChar char="•"/>
            </a:pPr>
            <a:r>
              <a:rPr b="0" i="0" lang="en" sz="2700" u="none" cap="none" strike="noStrike">
                <a:solidFill>
                  <a:srgbClr val="000000"/>
                </a:solidFill>
                <a:latin typeface="Arial"/>
                <a:ea typeface="Arial"/>
                <a:cs typeface="Arial"/>
                <a:sym typeface="Arial"/>
              </a:rPr>
              <a:t>Increased renewal rate (RETENTION)</a:t>
            </a:r>
            <a:endParaRPr b="0" i="0" sz="1500" u="none" cap="none" strike="noStrike">
              <a:solidFill>
                <a:srgbClr val="000000"/>
              </a:solidFill>
              <a:latin typeface="Arial"/>
              <a:ea typeface="Arial"/>
              <a:cs typeface="Arial"/>
              <a:sym typeface="Arial"/>
            </a:endParaRPr>
          </a:p>
        </p:txBody>
      </p:sp>
      <p:pic>
        <p:nvPicPr>
          <p:cNvPr id="1276" name="Google Shape;1276;g30c50e85ee0_0_1592"/>
          <p:cNvPicPr preferRelativeResize="0"/>
          <p:nvPr/>
        </p:nvPicPr>
        <p:blipFill>
          <a:blip r:embed="rId3">
            <a:alphaModFix/>
          </a:blip>
          <a:stretch>
            <a:fillRect/>
          </a:stretch>
        </p:blipFill>
        <p:spPr>
          <a:xfrm>
            <a:off x="10653623" y="5958875"/>
            <a:ext cx="1385026" cy="779074"/>
          </a:xfrm>
          <a:prstGeom prst="rect">
            <a:avLst/>
          </a:prstGeom>
          <a:noFill/>
          <a:ln>
            <a:noFill/>
          </a:ln>
        </p:spPr>
      </p:pic>
      <p:pic>
        <p:nvPicPr>
          <p:cNvPr id="1277" name="Google Shape;1277;g30c50e85ee0_0_1592"/>
          <p:cNvPicPr preferRelativeResize="0"/>
          <p:nvPr/>
        </p:nvPicPr>
        <p:blipFill rotWithShape="1">
          <a:blip r:embed="rId4">
            <a:alphaModFix/>
          </a:blip>
          <a:srcRect b="0" l="0" r="0" t="0"/>
          <a:stretch/>
        </p:blipFill>
        <p:spPr>
          <a:xfrm>
            <a:off x="362226" y="332189"/>
            <a:ext cx="2182190" cy="8417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5">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g30b2ee2d397_0_488"/>
          <p:cNvPicPr preferRelativeResize="0"/>
          <p:nvPr/>
        </p:nvPicPr>
        <p:blipFill rotWithShape="1">
          <a:blip r:embed="rId3">
            <a:alphaModFix/>
          </a:blip>
          <a:srcRect b="0" l="0" r="0" t="0"/>
          <a:stretch/>
        </p:blipFill>
        <p:spPr>
          <a:xfrm>
            <a:off x="362226" y="345314"/>
            <a:ext cx="2182190" cy="841702"/>
          </a:xfrm>
          <a:prstGeom prst="rect">
            <a:avLst/>
          </a:prstGeom>
          <a:noFill/>
          <a:ln>
            <a:noFill/>
          </a:ln>
        </p:spPr>
      </p:pic>
      <p:pic>
        <p:nvPicPr>
          <p:cNvPr id="380" name="Google Shape;380;g30b2ee2d397_0_488"/>
          <p:cNvPicPr preferRelativeResize="0"/>
          <p:nvPr/>
        </p:nvPicPr>
        <p:blipFill rotWithShape="1">
          <a:blip r:embed="rId4">
            <a:alphaModFix/>
          </a:blip>
          <a:srcRect b="0" l="0" r="0" t="0"/>
          <a:stretch/>
        </p:blipFill>
        <p:spPr>
          <a:xfrm>
            <a:off x="7497604" y="4393096"/>
            <a:ext cx="4694398" cy="2464903"/>
          </a:xfrm>
          <a:prstGeom prst="rect">
            <a:avLst/>
          </a:prstGeom>
          <a:noFill/>
          <a:ln>
            <a:noFill/>
          </a:ln>
        </p:spPr>
      </p:pic>
      <p:pic>
        <p:nvPicPr>
          <p:cNvPr id="381" name="Google Shape;381;g30b2ee2d397_0_488"/>
          <p:cNvPicPr preferRelativeResize="0"/>
          <p:nvPr/>
        </p:nvPicPr>
        <p:blipFill rotWithShape="1">
          <a:blip r:embed="rId5">
            <a:alphaModFix/>
          </a:blip>
          <a:srcRect b="0" l="2728" r="32625" t="0"/>
          <a:stretch/>
        </p:blipFill>
        <p:spPr>
          <a:xfrm>
            <a:off x="0" y="0"/>
            <a:ext cx="6651875" cy="6858002"/>
          </a:xfrm>
          <a:prstGeom prst="rect">
            <a:avLst/>
          </a:prstGeom>
          <a:noFill/>
          <a:ln>
            <a:noFill/>
          </a:ln>
        </p:spPr>
      </p:pic>
      <p:sp>
        <p:nvSpPr>
          <p:cNvPr id="382" name="Google Shape;382;g30b2ee2d397_0_488"/>
          <p:cNvSpPr txBox="1"/>
          <p:nvPr/>
        </p:nvSpPr>
        <p:spPr>
          <a:xfrm>
            <a:off x="0" y="6504000"/>
            <a:ext cx="27516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1" lang="en" sz="1100" u="none" cap="none" strike="noStrike">
                <a:solidFill>
                  <a:srgbClr val="FFFFFF"/>
                </a:solidFill>
                <a:latin typeface="Arial"/>
                <a:ea typeface="Arial"/>
                <a:cs typeface="Arial"/>
                <a:sym typeface="Arial"/>
              </a:rPr>
              <a:t>Courtesy of Mike &amp; Jenn Photography</a:t>
            </a:r>
            <a:endParaRPr b="1" i="1" sz="1100" u="none" cap="none" strike="noStrike">
              <a:solidFill>
                <a:srgbClr val="FFFFFF"/>
              </a:solidFill>
              <a:latin typeface="Arial"/>
              <a:ea typeface="Arial"/>
              <a:cs typeface="Arial"/>
              <a:sym typeface="Arial"/>
            </a:endParaRPr>
          </a:p>
        </p:txBody>
      </p:sp>
      <p:sp>
        <p:nvSpPr>
          <p:cNvPr id="383" name="Google Shape;383;g30b2ee2d397_0_488"/>
          <p:cNvSpPr/>
          <p:nvPr/>
        </p:nvSpPr>
        <p:spPr>
          <a:xfrm>
            <a:off x="6651900" y="1647010"/>
            <a:ext cx="5540100" cy="109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Arial"/>
              <a:buNone/>
            </a:pPr>
            <a:r>
              <a:rPr b="1" i="0" lang="en" sz="5500" u="none" cap="none" strike="noStrike">
                <a:solidFill>
                  <a:srgbClr val="1A1918"/>
                </a:solidFill>
                <a:latin typeface="Arial"/>
                <a:ea typeface="Arial"/>
                <a:cs typeface="Arial"/>
                <a:sym typeface="Arial"/>
              </a:rPr>
              <a:t>During the Meeting</a:t>
            </a:r>
            <a:endParaRPr b="1" i="0" sz="5500" u="none" cap="none" strike="noStrike">
              <a:solidFill>
                <a:srgbClr val="1A1918"/>
              </a:solidFill>
              <a:latin typeface="Arial"/>
              <a:ea typeface="Arial"/>
              <a:cs typeface="Arial"/>
              <a:sym typeface="Arial"/>
            </a:endParaRPr>
          </a:p>
        </p:txBody>
      </p:sp>
      <p:sp>
        <p:nvSpPr>
          <p:cNvPr id="384" name="Google Shape;384;g30b2ee2d397_0_488"/>
          <p:cNvSpPr/>
          <p:nvPr/>
        </p:nvSpPr>
        <p:spPr>
          <a:xfrm>
            <a:off x="6651875" y="405175"/>
            <a:ext cx="5540100" cy="109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 sz="3100" u="none" cap="none" strike="noStrike">
                <a:solidFill>
                  <a:srgbClr val="CC0000"/>
                </a:solidFill>
                <a:latin typeface="Arial"/>
                <a:ea typeface="Arial"/>
                <a:cs typeface="Arial"/>
                <a:sym typeface="Arial"/>
              </a:rPr>
              <a:t>RESPONSIBILITIES</a:t>
            </a:r>
            <a:endParaRPr b="0" i="0" sz="3100" u="none" cap="none" strike="noStrike">
              <a:solidFill>
                <a:srgbClr val="CC0000"/>
              </a:solidFill>
              <a:latin typeface="Arial"/>
              <a:ea typeface="Arial"/>
              <a:cs typeface="Arial"/>
              <a:sym typeface="Arial"/>
            </a:endParaRPr>
          </a:p>
        </p:txBody>
      </p:sp>
      <p:pic>
        <p:nvPicPr>
          <p:cNvPr id="385" name="Google Shape;385;g30b2ee2d397_0_488"/>
          <p:cNvPicPr preferRelativeResize="0"/>
          <p:nvPr/>
        </p:nvPicPr>
        <p:blipFill>
          <a:blip r:embed="rId6">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g30c50e85ee0_0_1701"/>
          <p:cNvSpPr/>
          <p:nvPr/>
        </p:nvSpPr>
        <p:spPr>
          <a:xfrm>
            <a:off x="-2" y="327591"/>
            <a:ext cx="12192000" cy="64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 sz="4400" u="none" cap="none" strike="noStrike">
                <a:solidFill>
                  <a:srgbClr val="C00000"/>
                </a:solidFill>
                <a:latin typeface="Arial"/>
                <a:ea typeface="Arial"/>
                <a:cs typeface="Arial"/>
                <a:sym typeface="Arial"/>
              </a:rPr>
              <a:t>7 Month Process</a:t>
            </a:r>
            <a:endParaRPr b="1" i="0" sz="2300" u="none" cap="none" strike="noStrike">
              <a:solidFill>
                <a:srgbClr val="C00000"/>
              </a:solidFill>
              <a:latin typeface="Arial"/>
              <a:ea typeface="Arial"/>
              <a:cs typeface="Arial"/>
              <a:sym typeface="Arial"/>
            </a:endParaRPr>
          </a:p>
        </p:txBody>
      </p:sp>
      <p:sp>
        <p:nvSpPr>
          <p:cNvPr id="1283" name="Google Shape;1283;g30c50e85ee0_0_1701"/>
          <p:cNvSpPr/>
          <p:nvPr/>
        </p:nvSpPr>
        <p:spPr>
          <a:xfrm>
            <a:off x="1158169" y="1323541"/>
            <a:ext cx="9694800" cy="405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Discussion of the Members that are due to renew in the following six months in the monthly Chapter Success Meeting:</a:t>
            </a:r>
            <a:endParaRPr b="0" i="0" sz="1500" u="none" cap="none" strike="noStrike">
              <a:solidFill>
                <a:srgbClr val="000000"/>
              </a:solidFill>
              <a:latin typeface="Arial"/>
              <a:ea typeface="Arial"/>
              <a:cs typeface="Arial"/>
              <a:sym typeface="Arial"/>
            </a:endParaRPr>
          </a:p>
          <a:p>
            <a:pPr indent="-342900" lvl="0" marL="342900" marR="0" rtl="0" algn="l">
              <a:lnSpc>
                <a:spcPct val="100000"/>
              </a:lnSpc>
              <a:spcBef>
                <a:spcPts val="110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Membership Committee determines strengths and development potential based on the PALMS Report, Member Training Report and observable attitude and performance.</a:t>
            </a:r>
            <a:endParaRPr b="0" i="0" sz="1500" u="none" cap="none" strike="noStrike">
              <a:solidFill>
                <a:srgbClr val="000000"/>
              </a:solidFill>
              <a:latin typeface="Arial"/>
              <a:ea typeface="Arial"/>
              <a:cs typeface="Arial"/>
              <a:sym typeface="Arial"/>
            </a:endParaRPr>
          </a:p>
          <a:p>
            <a:pPr indent="-342900" lvl="0" marL="342900" marR="0" rtl="0" algn="l">
              <a:lnSpc>
                <a:spcPct val="100000"/>
              </a:lnSpc>
              <a:spcBef>
                <a:spcPts val="110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If needed, the Membership Committee appoints a mentor to support the needed development of the Member.</a:t>
            </a:r>
            <a:endParaRPr b="0" i="0" sz="1500" u="none" cap="none" strike="noStrike">
              <a:solidFill>
                <a:srgbClr val="000000"/>
              </a:solidFill>
              <a:latin typeface="Arial"/>
              <a:ea typeface="Arial"/>
              <a:cs typeface="Arial"/>
              <a:sym typeface="Arial"/>
            </a:endParaRPr>
          </a:p>
          <a:p>
            <a:pPr indent="-342900" lvl="0" marL="342900" marR="0" rtl="0" algn="l">
              <a:lnSpc>
                <a:spcPct val="100000"/>
              </a:lnSpc>
              <a:spcBef>
                <a:spcPts val="110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The comments of the Membership Committee are the basis for discussion and will be noted in the Seven-Month Check-in Form.</a:t>
            </a:r>
            <a:endParaRPr b="0" i="0" sz="1500" u="none" cap="none" strike="noStrike">
              <a:solidFill>
                <a:srgbClr val="000000"/>
              </a:solidFill>
              <a:latin typeface="Arial"/>
              <a:ea typeface="Arial"/>
              <a:cs typeface="Arial"/>
              <a:sym typeface="Arial"/>
            </a:endParaRPr>
          </a:p>
          <a:p>
            <a:pPr indent="-342900" lvl="0" marL="342900" marR="0" rtl="0" algn="l">
              <a:lnSpc>
                <a:spcPct val="100000"/>
              </a:lnSpc>
              <a:spcBef>
                <a:spcPts val="1100"/>
              </a:spcBef>
              <a:spcAft>
                <a:spcPts val="110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A member of the Membership Committee who has good rapport with the Member is going to conduct the feedback session.</a:t>
            </a:r>
            <a:endParaRPr b="0" i="0" sz="1500" u="none" cap="none" strike="noStrike">
              <a:solidFill>
                <a:srgbClr val="000000"/>
              </a:solidFill>
              <a:latin typeface="Arial"/>
              <a:ea typeface="Arial"/>
              <a:cs typeface="Arial"/>
              <a:sym typeface="Arial"/>
            </a:endParaRPr>
          </a:p>
        </p:txBody>
      </p:sp>
      <p:pic>
        <p:nvPicPr>
          <p:cNvPr id="1284" name="Google Shape;1284;g30c50e85ee0_0_1701"/>
          <p:cNvPicPr preferRelativeResize="0"/>
          <p:nvPr/>
        </p:nvPicPr>
        <p:blipFill>
          <a:blip r:embed="rId3">
            <a:alphaModFix/>
          </a:blip>
          <a:stretch>
            <a:fillRect/>
          </a:stretch>
        </p:blipFill>
        <p:spPr>
          <a:xfrm>
            <a:off x="10653623" y="5958875"/>
            <a:ext cx="1385026" cy="779074"/>
          </a:xfrm>
          <a:prstGeom prst="rect">
            <a:avLst/>
          </a:prstGeom>
          <a:noFill/>
          <a:ln>
            <a:noFill/>
          </a:ln>
        </p:spPr>
      </p:pic>
      <p:pic>
        <p:nvPicPr>
          <p:cNvPr id="1285" name="Google Shape;1285;g30c50e85ee0_0_1701"/>
          <p:cNvPicPr preferRelativeResize="0"/>
          <p:nvPr/>
        </p:nvPicPr>
        <p:blipFill rotWithShape="1">
          <a:blip r:embed="rId4">
            <a:alphaModFix/>
          </a:blip>
          <a:srcRect b="0" l="0" r="0" t="0"/>
          <a:stretch/>
        </p:blipFill>
        <p:spPr>
          <a:xfrm>
            <a:off x="362226" y="332189"/>
            <a:ext cx="2182190" cy="8417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3">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sp>
        <p:nvSpPr>
          <p:cNvPr id="1290" name="Google Shape;1290;g30c50e85ee0_0_1810"/>
          <p:cNvSpPr/>
          <p:nvPr/>
        </p:nvSpPr>
        <p:spPr>
          <a:xfrm>
            <a:off x="-2" y="429791"/>
            <a:ext cx="12192000" cy="64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lang="en" sz="3600">
                <a:solidFill>
                  <a:srgbClr val="C00000"/>
                </a:solidFill>
              </a:rPr>
              <a:t>                   </a:t>
            </a:r>
            <a:r>
              <a:rPr b="1" i="0" lang="en" sz="4000" u="none" cap="none" strike="noStrike">
                <a:solidFill>
                  <a:srgbClr val="C00000"/>
                </a:solidFill>
                <a:latin typeface="Arial"/>
                <a:ea typeface="Arial"/>
                <a:cs typeface="Arial"/>
                <a:sym typeface="Arial"/>
              </a:rPr>
              <a:t>What to say during 7 Month Check-In</a:t>
            </a:r>
            <a:endParaRPr b="1" i="0" sz="4000" u="none" cap="none" strike="noStrike">
              <a:solidFill>
                <a:srgbClr val="C00000"/>
              </a:solidFill>
              <a:latin typeface="Arial"/>
              <a:ea typeface="Arial"/>
              <a:cs typeface="Arial"/>
              <a:sym typeface="Arial"/>
            </a:endParaRPr>
          </a:p>
        </p:txBody>
      </p:sp>
      <p:sp>
        <p:nvSpPr>
          <p:cNvPr id="1291" name="Google Shape;1291;g30c50e85ee0_0_1810"/>
          <p:cNvSpPr/>
          <p:nvPr/>
        </p:nvSpPr>
        <p:spPr>
          <a:xfrm>
            <a:off x="1136398" y="1428443"/>
            <a:ext cx="9919200" cy="4001100"/>
          </a:xfrm>
          <a:prstGeom prst="rect">
            <a:avLst/>
          </a:prstGeom>
          <a:noFill/>
          <a:ln>
            <a:noFill/>
          </a:ln>
        </p:spPr>
        <p:txBody>
          <a:bodyPr anchorCtr="0" anchor="t" bIns="45700" lIns="91425" spcFirstLastPara="1" rIns="91425" wrap="square" tIns="45700">
            <a:noAutofit/>
          </a:bodyPr>
          <a:lstStyle/>
          <a:p>
            <a:pPr indent="-457200" lvl="0" marL="457200" marR="0" rtl="0" algn="l">
              <a:lnSpc>
                <a:spcPct val="100000"/>
              </a:lnSpc>
              <a:spcBef>
                <a:spcPts val="0"/>
              </a:spcBef>
              <a:spcAft>
                <a:spcPts val="0"/>
              </a:spcAft>
              <a:buClr>
                <a:srgbClr val="000000"/>
              </a:buClr>
              <a:buSzPts val="2400"/>
              <a:buFont typeface="Arial"/>
              <a:buAutoNum type="arabicPeriod"/>
            </a:pPr>
            <a:r>
              <a:rPr b="0" i="0" lang="en" sz="2400" u="none" cap="none" strike="noStrike">
                <a:solidFill>
                  <a:srgbClr val="000000"/>
                </a:solidFill>
                <a:latin typeface="Arial"/>
                <a:ea typeface="Arial"/>
                <a:cs typeface="Arial"/>
                <a:sym typeface="Arial"/>
              </a:rPr>
              <a:t>How are you feeling in the Chapter?</a:t>
            </a:r>
            <a:endParaRPr b="0" i="0" sz="1500" u="none" cap="none" strike="noStrike">
              <a:solidFill>
                <a:srgbClr val="000000"/>
              </a:solidFill>
              <a:latin typeface="Arial"/>
              <a:ea typeface="Arial"/>
              <a:cs typeface="Arial"/>
              <a:sym typeface="Arial"/>
            </a:endParaRPr>
          </a:p>
          <a:p>
            <a:pPr indent="-457200" lvl="0" marL="457200" marR="0" rtl="0" algn="l">
              <a:lnSpc>
                <a:spcPct val="100000"/>
              </a:lnSpc>
              <a:spcBef>
                <a:spcPts val="1100"/>
              </a:spcBef>
              <a:spcAft>
                <a:spcPts val="0"/>
              </a:spcAft>
              <a:buClr>
                <a:srgbClr val="000000"/>
              </a:buClr>
              <a:buSzPts val="2400"/>
              <a:buFont typeface="Arial"/>
              <a:buAutoNum type="arabicPeriod"/>
            </a:pPr>
            <a:r>
              <a:rPr b="0" i="0" lang="en" sz="2400" u="none" cap="none" strike="noStrike">
                <a:solidFill>
                  <a:srgbClr val="000000"/>
                </a:solidFill>
                <a:latin typeface="Arial"/>
                <a:ea typeface="Arial"/>
                <a:cs typeface="Arial"/>
                <a:sym typeface="Arial"/>
              </a:rPr>
              <a:t>How would you evaluate your benefits from your BNI membership?</a:t>
            </a:r>
            <a:endParaRPr b="0" i="0" sz="1500" u="none" cap="none" strike="noStrike">
              <a:solidFill>
                <a:srgbClr val="000000"/>
              </a:solidFill>
              <a:latin typeface="Arial"/>
              <a:ea typeface="Arial"/>
              <a:cs typeface="Arial"/>
              <a:sym typeface="Arial"/>
            </a:endParaRPr>
          </a:p>
          <a:p>
            <a:pPr indent="-457200" lvl="0" marL="457200" marR="0" rtl="0" algn="l">
              <a:lnSpc>
                <a:spcPct val="100000"/>
              </a:lnSpc>
              <a:spcBef>
                <a:spcPts val="1100"/>
              </a:spcBef>
              <a:spcAft>
                <a:spcPts val="0"/>
              </a:spcAft>
              <a:buClr>
                <a:srgbClr val="000000"/>
              </a:buClr>
              <a:buSzPts val="2400"/>
              <a:buFont typeface="Arial"/>
              <a:buAutoNum type="arabicPeriod"/>
            </a:pPr>
            <a:r>
              <a:rPr b="0" i="0" lang="en" sz="2400" u="none" cap="none" strike="noStrike">
                <a:solidFill>
                  <a:srgbClr val="000000"/>
                </a:solidFill>
                <a:latin typeface="Arial"/>
                <a:ea typeface="Arial"/>
                <a:cs typeface="Arial"/>
                <a:sym typeface="Arial"/>
              </a:rPr>
              <a:t>To what extent have you reached your goals concerning GIVING and RECEIVING in the last six months?</a:t>
            </a:r>
            <a:endParaRPr b="0" i="0" sz="1500" u="none" cap="none" strike="noStrike">
              <a:solidFill>
                <a:srgbClr val="000000"/>
              </a:solidFill>
              <a:latin typeface="Arial"/>
              <a:ea typeface="Arial"/>
              <a:cs typeface="Arial"/>
              <a:sym typeface="Arial"/>
            </a:endParaRPr>
          </a:p>
          <a:p>
            <a:pPr indent="-457200" lvl="0" marL="457200" marR="0" rtl="0" algn="l">
              <a:lnSpc>
                <a:spcPct val="100000"/>
              </a:lnSpc>
              <a:spcBef>
                <a:spcPts val="1100"/>
              </a:spcBef>
              <a:spcAft>
                <a:spcPts val="0"/>
              </a:spcAft>
              <a:buClr>
                <a:srgbClr val="000000"/>
              </a:buClr>
              <a:buSzPts val="2400"/>
              <a:buFont typeface="Arial"/>
              <a:buAutoNum type="arabicPeriod"/>
            </a:pPr>
            <a:r>
              <a:rPr b="0" i="0" lang="en" sz="2400" u="none" cap="none" strike="noStrike">
                <a:solidFill>
                  <a:srgbClr val="000000"/>
                </a:solidFill>
                <a:latin typeface="Arial"/>
                <a:ea typeface="Arial"/>
                <a:cs typeface="Arial"/>
                <a:sym typeface="Arial"/>
              </a:rPr>
              <a:t>Discussion of the comments of the Membership Committee </a:t>
            </a:r>
            <a:endParaRPr b="0" i="0" sz="1500" u="none" cap="none" strike="noStrike">
              <a:solidFill>
                <a:srgbClr val="000000"/>
              </a:solidFill>
              <a:latin typeface="Arial"/>
              <a:ea typeface="Arial"/>
              <a:cs typeface="Arial"/>
              <a:sym typeface="Arial"/>
            </a:endParaRPr>
          </a:p>
          <a:p>
            <a:pPr indent="-457200" lvl="0" marL="457200" marR="0" rtl="0" algn="l">
              <a:lnSpc>
                <a:spcPct val="100000"/>
              </a:lnSpc>
              <a:spcBef>
                <a:spcPts val="1100"/>
              </a:spcBef>
              <a:spcAft>
                <a:spcPts val="0"/>
              </a:spcAft>
              <a:buClr>
                <a:srgbClr val="000000"/>
              </a:buClr>
              <a:buSzPts val="2400"/>
              <a:buFont typeface="Arial"/>
              <a:buAutoNum type="arabicPeriod"/>
            </a:pPr>
            <a:r>
              <a:rPr b="0" i="0" lang="en" sz="2400" u="none" cap="none" strike="noStrike">
                <a:solidFill>
                  <a:srgbClr val="000000"/>
                </a:solidFill>
                <a:latin typeface="Arial"/>
                <a:ea typeface="Arial"/>
                <a:cs typeface="Arial"/>
                <a:sym typeface="Arial"/>
              </a:rPr>
              <a:t>What suggestions do you have?</a:t>
            </a:r>
            <a:endParaRPr b="0" i="0" sz="1500" u="none" cap="none" strike="noStrike">
              <a:solidFill>
                <a:srgbClr val="000000"/>
              </a:solidFill>
              <a:latin typeface="Arial"/>
              <a:ea typeface="Arial"/>
              <a:cs typeface="Arial"/>
              <a:sym typeface="Arial"/>
            </a:endParaRPr>
          </a:p>
          <a:p>
            <a:pPr indent="-457200" lvl="0" marL="457200" marR="0" rtl="0" algn="l">
              <a:lnSpc>
                <a:spcPct val="100000"/>
              </a:lnSpc>
              <a:spcBef>
                <a:spcPts val="1100"/>
              </a:spcBef>
              <a:spcAft>
                <a:spcPts val="0"/>
              </a:spcAft>
              <a:buClr>
                <a:srgbClr val="000000"/>
              </a:buClr>
              <a:buSzPts val="2400"/>
              <a:buFont typeface="Arial"/>
              <a:buAutoNum type="arabicPeriod"/>
            </a:pPr>
            <a:r>
              <a:rPr b="0" i="0" lang="en" sz="2400" u="none" cap="none" strike="noStrike">
                <a:solidFill>
                  <a:srgbClr val="000000"/>
                </a:solidFill>
                <a:latin typeface="Arial"/>
                <a:ea typeface="Arial"/>
                <a:cs typeface="Arial"/>
                <a:sym typeface="Arial"/>
              </a:rPr>
              <a:t>What other topics you would like to discuss?</a:t>
            </a:r>
            <a:endParaRPr b="0" i="0" sz="1500" u="none" cap="none" strike="noStrike">
              <a:solidFill>
                <a:srgbClr val="000000"/>
              </a:solidFill>
              <a:latin typeface="Arial"/>
              <a:ea typeface="Arial"/>
              <a:cs typeface="Arial"/>
              <a:sym typeface="Arial"/>
            </a:endParaRPr>
          </a:p>
          <a:p>
            <a:pPr indent="-457200" lvl="0" marL="457200" marR="0" rtl="0" algn="l">
              <a:lnSpc>
                <a:spcPct val="100000"/>
              </a:lnSpc>
              <a:spcBef>
                <a:spcPts val="1100"/>
              </a:spcBef>
              <a:spcAft>
                <a:spcPts val="1100"/>
              </a:spcAft>
              <a:buClr>
                <a:srgbClr val="000000"/>
              </a:buClr>
              <a:buSzPts val="2400"/>
              <a:buFont typeface="Arial"/>
              <a:buAutoNum type="arabicPeriod"/>
            </a:pPr>
            <a:r>
              <a:rPr b="1" i="0" lang="en" sz="2400" u="none" cap="none" strike="noStrike">
                <a:solidFill>
                  <a:srgbClr val="000000"/>
                </a:solidFill>
                <a:latin typeface="Arial"/>
                <a:ea typeface="Arial"/>
                <a:cs typeface="Arial"/>
                <a:sym typeface="Arial"/>
              </a:rPr>
              <a:t>Final question: </a:t>
            </a:r>
            <a:r>
              <a:rPr b="0" i="0" lang="en" sz="2400" u="none" cap="none" strike="noStrike">
                <a:solidFill>
                  <a:srgbClr val="000000"/>
                </a:solidFill>
                <a:latin typeface="Arial"/>
                <a:ea typeface="Arial"/>
                <a:cs typeface="Arial"/>
                <a:sym typeface="Arial"/>
              </a:rPr>
              <a:t>If you had to decide today whether you will apply for your membership to be renewed, what is the likelihood (in %) that you will renew?</a:t>
            </a:r>
            <a:endParaRPr b="0" i="0" sz="1500" u="none" cap="none" strike="noStrike">
              <a:solidFill>
                <a:srgbClr val="000000"/>
              </a:solidFill>
              <a:latin typeface="Arial"/>
              <a:ea typeface="Arial"/>
              <a:cs typeface="Arial"/>
              <a:sym typeface="Arial"/>
            </a:endParaRPr>
          </a:p>
        </p:txBody>
      </p:sp>
      <p:pic>
        <p:nvPicPr>
          <p:cNvPr id="1292" name="Google Shape;1292;g30c50e85ee0_0_1810"/>
          <p:cNvPicPr preferRelativeResize="0"/>
          <p:nvPr/>
        </p:nvPicPr>
        <p:blipFill>
          <a:blip r:embed="rId3">
            <a:alphaModFix/>
          </a:blip>
          <a:stretch>
            <a:fillRect/>
          </a:stretch>
        </p:blipFill>
        <p:spPr>
          <a:xfrm>
            <a:off x="10653623" y="5958875"/>
            <a:ext cx="1385026" cy="779074"/>
          </a:xfrm>
          <a:prstGeom prst="rect">
            <a:avLst/>
          </a:prstGeom>
          <a:noFill/>
          <a:ln>
            <a:noFill/>
          </a:ln>
        </p:spPr>
      </p:pic>
      <p:pic>
        <p:nvPicPr>
          <p:cNvPr id="1293" name="Google Shape;1293;g30c50e85ee0_0_1810"/>
          <p:cNvPicPr preferRelativeResize="0"/>
          <p:nvPr/>
        </p:nvPicPr>
        <p:blipFill rotWithShape="1">
          <a:blip r:embed="rId4">
            <a:alphaModFix/>
          </a:blip>
          <a:srcRect b="0" l="0" r="0" t="0"/>
          <a:stretch/>
        </p:blipFill>
        <p:spPr>
          <a:xfrm>
            <a:off x="362226" y="332189"/>
            <a:ext cx="2182190" cy="8417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1">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7" name="Shape 1297"/>
        <p:cNvGrpSpPr/>
        <p:nvPr/>
      </p:nvGrpSpPr>
      <p:grpSpPr>
        <a:xfrm>
          <a:off x="0" y="0"/>
          <a:ext cx="0" cy="0"/>
          <a:chOff x="0" y="0"/>
          <a:chExt cx="0" cy="0"/>
        </a:xfrm>
      </p:grpSpPr>
      <p:sp>
        <p:nvSpPr>
          <p:cNvPr id="1298" name="Google Shape;1298;g30c50e85ee0_0_1919"/>
          <p:cNvSpPr/>
          <p:nvPr/>
        </p:nvSpPr>
        <p:spPr>
          <a:xfrm>
            <a:off x="-2" y="327591"/>
            <a:ext cx="12192000" cy="64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lang="en" sz="3600">
                <a:solidFill>
                  <a:srgbClr val="C00000"/>
                </a:solidFill>
              </a:rPr>
              <a:t>                 </a:t>
            </a:r>
            <a:r>
              <a:rPr b="1" i="0" lang="en" sz="4200" u="none" cap="none" strike="noStrike">
                <a:solidFill>
                  <a:srgbClr val="C00000"/>
                </a:solidFill>
                <a:latin typeface="Arial"/>
                <a:ea typeface="Arial"/>
                <a:cs typeface="Arial"/>
                <a:sym typeface="Arial"/>
              </a:rPr>
              <a:t>90 Day Review - Criteria for Review:</a:t>
            </a:r>
            <a:endParaRPr b="1" i="0" sz="4200" u="none" cap="none" strike="noStrike">
              <a:solidFill>
                <a:srgbClr val="C00000"/>
              </a:solidFill>
              <a:latin typeface="Arial"/>
              <a:ea typeface="Arial"/>
              <a:cs typeface="Arial"/>
              <a:sym typeface="Arial"/>
            </a:endParaRPr>
          </a:p>
        </p:txBody>
      </p:sp>
      <p:sp>
        <p:nvSpPr>
          <p:cNvPr id="1299" name="Google Shape;1299;g30c50e85ee0_0_1919"/>
          <p:cNvSpPr/>
          <p:nvPr/>
        </p:nvSpPr>
        <p:spPr>
          <a:xfrm>
            <a:off x="536800" y="1229250"/>
            <a:ext cx="6298800" cy="482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Evaluation Criteria for Reviewing a Member’s Contribution:</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AutoNum type="arabicPeriod"/>
            </a:pPr>
            <a:r>
              <a:rPr b="0" i="0" lang="en" sz="2400" u="none" cap="none" strike="noStrike">
                <a:solidFill>
                  <a:srgbClr val="000000"/>
                </a:solidFill>
                <a:latin typeface="Arial"/>
                <a:ea typeface="Arial"/>
                <a:cs typeface="Arial"/>
                <a:sym typeface="Arial"/>
              </a:rPr>
              <a:t>Not bringing sufficient number of qualified referrals or visitors (or generally Traffic Lights performance).</a:t>
            </a:r>
            <a:endParaRPr b="0" i="0" sz="2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AutoNum type="arabicPeriod"/>
            </a:pPr>
            <a:r>
              <a:rPr b="0" i="0" lang="en" sz="2400" u="none" cap="none" strike="noStrike">
                <a:solidFill>
                  <a:srgbClr val="000000"/>
                </a:solidFill>
                <a:latin typeface="Arial"/>
                <a:ea typeface="Arial"/>
                <a:cs typeface="Arial"/>
                <a:sym typeface="Arial"/>
              </a:rPr>
              <a:t>Not attending the meeting or consistently showing up late/leaving early.</a:t>
            </a:r>
            <a:endParaRPr b="0" i="0" sz="2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AutoNum type="arabicPeriod"/>
            </a:pPr>
            <a:r>
              <a:rPr b="0" i="0" lang="en" sz="2400" u="none" cap="none" strike="noStrike">
                <a:solidFill>
                  <a:srgbClr val="000000"/>
                </a:solidFill>
                <a:latin typeface="Arial"/>
                <a:ea typeface="Arial"/>
                <a:cs typeface="Arial"/>
                <a:sym typeface="Arial"/>
              </a:rPr>
              <a:t>Not displaying appropriate professional behavior and/or consistently being ill prepared.</a:t>
            </a:r>
            <a:endParaRPr b="0" i="0" sz="2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AutoNum type="arabicPeriod"/>
            </a:pPr>
            <a:r>
              <a:rPr b="0" i="0" lang="en" sz="2400" u="none" cap="none" strike="noStrike">
                <a:solidFill>
                  <a:srgbClr val="000000"/>
                </a:solidFill>
                <a:latin typeface="Arial"/>
                <a:ea typeface="Arial"/>
                <a:cs typeface="Arial"/>
                <a:sym typeface="Arial"/>
              </a:rPr>
              <a:t>Consistently refusing to participate in the Chapter Leadership Team roles.</a:t>
            </a:r>
            <a:endParaRPr b="0" i="0" sz="2400" u="none" cap="none" strike="noStrike">
              <a:solidFill>
                <a:srgbClr val="000000"/>
              </a:solidFill>
              <a:latin typeface="Arial"/>
              <a:ea typeface="Arial"/>
              <a:cs typeface="Arial"/>
              <a:sym typeface="Arial"/>
            </a:endParaRPr>
          </a:p>
        </p:txBody>
      </p:sp>
      <p:sp>
        <p:nvSpPr>
          <p:cNvPr id="1300" name="Google Shape;1300;g30c50e85ee0_0_1919"/>
          <p:cNvSpPr/>
          <p:nvPr/>
        </p:nvSpPr>
        <p:spPr>
          <a:xfrm>
            <a:off x="7448850" y="1229250"/>
            <a:ext cx="4666800" cy="482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Additional Items to Consider:</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438150" lvl="0" marL="457200" marR="0" rtl="0" algn="l">
              <a:lnSpc>
                <a:spcPct val="115000"/>
              </a:lnSpc>
              <a:spcBef>
                <a:spcPts val="0"/>
              </a:spcBef>
              <a:spcAft>
                <a:spcPts val="0"/>
              </a:spcAft>
              <a:buClr>
                <a:srgbClr val="000000"/>
              </a:buClr>
              <a:buSzPts val="2100"/>
              <a:buFont typeface="Arial"/>
              <a:buChar char="●"/>
            </a:pPr>
            <a:r>
              <a:rPr b="0" i="0" lang="en" sz="2100" u="none" cap="none" strike="noStrike">
                <a:solidFill>
                  <a:srgbClr val="000000"/>
                </a:solidFill>
                <a:latin typeface="Arial"/>
                <a:ea typeface="Arial"/>
                <a:cs typeface="Arial"/>
                <a:sym typeface="Arial"/>
              </a:rPr>
              <a:t>Attitude</a:t>
            </a:r>
            <a:endParaRPr b="0" i="0" sz="2100" u="none" cap="none" strike="noStrike">
              <a:solidFill>
                <a:srgbClr val="000000"/>
              </a:solidFill>
              <a:latin typeface="Arial"/>
              <a:ea typeface="Arial"/>
              <a:cs typeface="Arial"/>
              <a:sym typeface="Arial"/>
            </a:endParaRPr>
          </a:p>
          <a:p>
            <a:pPr indent="-438150" lvl="0" marL="457200" marR="0" rtl="0" algn="l">
              <a:lnSpc>
                <a:spcPct val="115000"/>
              </a:lnSpc>
              <a:spcBef>
                <a:spcPts val="0"/>
              </a:spcBef>
              <a:spcAft>
                <a:spcPts val="0"/>
              </a:spcAft>
              <a:buClr>
                <a:srgbClr val="000000"/>
              </a:buClr>
              <a:buSzPts val="2100"/>
              <a:buFont typeface="Arial"/>
              <a:buChar char="●"/>
            </a:pPr>
            <a:r>
              <a:rPr b="0" i="0" lang="en" sz="2100" u="none" cap="none" strike="noStrike">
                <a:solidFill>
                  <a:srgbClr val="000000"/>
                </a:solidFill>
                <a:latin typeface="Arial"/>
                <a:ea typeface="Arial"/>
                <a:cs typeface="Arial"/>
                <a:sym typeface="Arial"/>
              </a:rPr>
              <a:t>Attendance</a:t>
            </a:r>
            <a:endParaRPr b="0" i="0" sz="2100" u="none" cap="none" strike="noStrike">
              <a:solidFill>
                <a:srgbClr val="000000"/>
              </a:solidFill>
              <a:latin typeface="Arial"/>
              <a:ea typeface="Arial"/>
              <a:cs typeface="Arial"/>
              <a:sym typeface="Arial"/>
            </a:endParaRPr>
          </a:p>
          <a:p>
            <a:pPr indent="-438150" lvl="0" marL="457200" marR="0" rtl="0" algn="l">
              <a:lnSpc>
                <a:spcPct val="115000"/>
              </a:lnSpc>
              <a:spcBef>
                <a:spcPts val="0"/>
              </a:spcBef>
              <a:spcAft>
                <a:spcPts val="0"/>
              </a:spcAft>
              <a:buClr>
                <a:srgbClr val="000000"/>
              </a:buClr>
              <a:buSzPts val="2100"/>
              <a:buFont typeface="Arial"/>
              <a:buChar char="●"/>
            </a:pPr>
            <a:r>
              <a:rPr b="0" i="0" lang="en" sz="2100" u="none" cap="none" strike="noStrike">
                <a:solidFill>
                  <a:srgbClr val="000000"/>
                </a:solidFill>
                <a:latin typeface="Arial"/>
                <a:ea typeface="Arial"/>
                <a:cs typeface="Arial"/>
                <a:sym typeface="Arial"/>
              </a:rPr>
              <a:t>Use of Substitutes</a:t>
            </a:r>
            <a:endParaRPr b="0" i="0" sz="2100" u="none" cap="none" strike="noStrike">
              <a:solidFill>
                <a:srgbClr val="000000"/>
              </a:solidFill>
              <a:latin typeface="Arial"/>
              <a:ea typeface="Arial"/>
              <a:cs typeface="Arial"/>
              <a:sym typeface="Arial"/>
            </a:endParaRPr>
          </a:p>
          <a:p>
            <a:pPr indent="-438150" lvl="0" marL="457200" marR="0" rtl="0" algn="l">
              <a:lnSpc>
                <a:spcPct val="115000"/>
              </a:lnSpc>
              <a:spcBef>
                <a:spcPts val="0"/>
              </a:spcBef>
              <a:spcAft>
                <a:spcPts val="0"/>
              </a:spcAft>
              <a:buClr>
                <a:srgbClr val="000000"/>
              </a:buClr>
              <a:buSzPts val="2100"/>
              <a:buFont typeface="Arial"/>
              <a:buChar char="●"/>
            </a:pPr>
            <a:r>
              <a:rPr b="0" i="0" lang="en" sz="2100" u="none" cap="none" strike="noStrike">
                <a:solidFill>
                  <a:srgbClr val="000000"/>
                </a:solidFill>
                <a:latin typeface="Arial"/>
                <a:ea typeface="Arial"/>
                <a:cs typeface="Arial"/>
                <a:sym typeface="Arial"/>
              </a:rPr>
              <a:t>Make Use of Open Networking</a:t>
            </a:r>
            <a:endParaRPr b="0" i="0" sz="2100" u="none" cap="none" strike="noStrike">
              <a:solidFill>
                <a:srgbClr val="000000"/>
              </a:solidFill>
              <a:latin typeface="Arial"/>
              <a:ea typeface="Arial"/>
              <a:cs typeface="Arial"/>
              <a:sym typeface="Arial"/>
            </a:endParaRPr>
          </a:p>
          <a:p>
            <a:pPr indent="-438150" lvl="0" marL="457200" marR="0" rtl="0" algn="l">
              <a:lnSpc>
                <a:spcPct val="115000"/>
              </a:lnSpc>
              <a:spcBef>
                <a:spcPts val="0"/>
              </a:spcBef>
              <a:spcAft>
                <a:spcPts val="0"/>
              </a:spcAft>
              <a:buClr>
                <a:srgbClr val="000000"/>
              </a:buClr>
              <a:buSzPts val="2100"/>
              <a:buFont typeface="Arial"/>
              <a:buChar char="●"/>
            </a:pPr>
            <a:r>
              <a:rPr b="0" i="0" lang="en" sz="2100" u="none" cap="none" strike="noStrike">
                <a:solidFill>
                  <a:srgbClr val="000000"/>
                </a:solidFill>
                <a:latin typeface="Arial"/>
                <a:ea typeface="Arial"/>
                <a:cs typeface="Arial"/>
                <a:sym typeface="Arial"/>
              </a:rPr>
              <a:t>Staying late to network</a:t>
            </a:r>
            <a:endParaRPr b="0" i="0" sz="2100" u="none" cap="none" strike="noStrike">
              <a:solidFill>
                <a:srgbClr val="000000"/>
              </a:solidFill>
              <a:latin typeface="Arial"/>
              <a:ea typeface="Arial"/>
              <a:cs typeface="Arial"/>
              <a:sym typeface="Arial"/>
            </a:endParaRPr>
          </a:p>
          <a:p>
            <a:pPr indent="-438150" lvl="0" marL="457200" marR="0" rtl="0" algn="l">
              <a:lnSpc>
                <a:spcPct val="115000"/>
              </a:lnSpc>
              <a:spcBef>
                <a:spcPts val="0"/>
              </a:spcBef>
              <a:spcAft>
                <a:spcPts val="0"/>
              </a:spcAft>
              <a:buClr>
                <a:srgbClr val="000000"/>
              </a:buClr>
              <a:buSzPts val="2100"/>
              <a:buFont typeface="Arial"/>
              <a:buChar char="●"/>
            </a:pPr>
            <a:r>
              <a:rPr b="0" i="0" lang="en" sz="2100" u="none" cap="none" strike="noStrike">
                <a:solidFill>
                  <a:srgbClr val="000000"/>
                </a:solidFill>
                <a:latin typeface="Arial"/>
                <a:ea typeface="Arial"/>
                <a:cs typeface="Arial"/>
                <a:sym typeface="Arial"/>
              </a:rPr>
              <a:t>Follow the BNI® System</a:t>
            </a:r>
            <a:endParaRPr b="0" i="0" sz="2100" u="none" cap="none" strike="noStrike">
              <a:solidFill>
                <a:srgbClr val="000000"/>
              </a:solidFill>
              <a:latin typeface="Arial"/>
              <a:ea typeface="Arial"/>
              <a:cs typeface="Arial"/>
              <a:sym typeface="Arial"/>
            </a:endParaRPr>
          </a:p>
          <a:p>
            <a:pPr indent="-438150" lvl="0" marL="457200" marR="0" rtl="0" algn="l">
              <a:lnSpc>
                <a:spcPct val="115000"/>
              </a:lnSpc>
              <a:spcBef>
                <a:spcPts val="0"/>
              </a:spcBef>
              <a:spcAft>
                <a:spcPts val="0"/>
              </a:spcAft>
              <a:buClr>
                <a:srgbClr val="000000"/>
              </a:buClr>
              <a:buSzPts val="2100"/>
              <a:buFont typeface="Arial"/>
              <a:buChar char="●"/>
            </a:pPr>
            <a:r>
              <a:rPr b="0" i="0" lang="en" sz="2100" u="none" cap="none" strike="noStrike">
                <a:solidFill>
                  <a:srgbClr val="000000"/>
                </a:solidFill>
                <a:latin typeface="Arial"/>
                <a:ea typeface="Arial"/>
                <a:cs typeface="Arial"/>
                <a:sym typeface="Arial"/>
              </a:rPr>
              <a:t>Attend BNI® Events</a:t>
            </a:r>
            <a:endParaRPr b="0" i="0" sz="2100" u="none" cap="none" strike="noStrike">
              <a:solidFill>
                <a:srgbClr val="000000"/>
              </a:solidFill>
              <a:latin typeface="Arial"/>
              <a:ea typeface="Arial"/>
              <a:cs typeface="Arial"/>
              <a:sym typeface="Arial"/>
            </a:endParaRPr>
          </a:p>
          <a:p>
            <a:pPr indent="-438150" lvl="0" marL="457200" marR="0" rtl="0" algn="l">
              <a:lnSpc>
                <a:spcPct val="115000"/>
              </a:lnSpc>
              <a:spcBef>
                <a:spcPts val="0"/>
              </a:spcBef>
              <a:spcAft>
                <a:spcPts val="0"/>
              </a:spcAft>
              <a:buClr>
                <a:srgbClr val="000000"/>
              </a:buClr>
              <a:buSzPts val="2100"/>
              <a:buFont typeface="Arial"/>
              <a:buChar char="●"/>
            </a:pPr>
            <a:r>
              <a:rPr b="0" i="0" lang="en" sz="2100" u="none" cap="none" strike="noStrike">
                <a:solidFill>
                  <a:srgbClr val="000000"/>
                </a:solidFill>
                <a:latin typeface="Arial"/>
                <a:ea typeface="Arial"/>
                <a:cs typeface="Arial"/>
                <a:sym typeface="Arial"/>
              </a:rPr>
              <a:t>One-to-Ones</a:t>
            </a:r>
            <a:endParaRPr b="0" i="0" sz="2100" u="none" cap="none" strike="noStrike">
              <a:solidFill>
                <a:srgbClr val="000000"/>
              </a:solidFill>
              <a:latin typeface="Arial"/>
              <a:ea typeface="Arial"/>
              <a:cs typeface="Arial"/>
              <a:sym typeface="Arial"/>
            </a:endParaRPr>
          </a:p>
          <a:p>
            <a:pPr indent="-438150" lvl="0" marL="457200" marR="0" rtl="0" algn="l">
              <a:lnSpc>
                <a:spcPct val="115000"/>
              </a:lnSpc>
              <a:spcBef>
                <a:spcPts val="0"/>
              </a:spcBef>
              <a:spcAft>
                <a:spcPts val="0"/>
              </a:spcAft>
              <a:buClr>
                <a:srgbClr val="000000"/>
              </a:buClr>
              <a:buSzPts val="2100"/>
              <a:buFont typeface="Arial"/>
              <a:buChar char="●"/>
            </a:pPr>
            <a:r>
              <a:rPr b="0" i="0" lang="en" sz="2100" u="none" cap="none" strike="noStrike">
                <a:solidFill>
                  <a:srgbClr val="000000"/>
                </a:solidFill>
                <a:latin typeface="Arial"/>
                <a:ea typeface="Arial"/>
                <a:cs typeface="Arial"/>
                <a:sym typeface="Arial"/>
              </a:rPr>
              <a:t>Follow-Up on Referrals </a:t>
            </a:r>
            <a:endParaRPr b="0" i="0" sz="2100" u="none" cap="none" strike="noStrike">
              <a:solidFill>
                <a:srgbClr val="000000"/>
              </a:solidFill>
              <a:latin typeface="Arial"/>
              <a:ea typeface="Arial"/>
              <a:cs typeface="Arial"/>
              <a:sym typeface="Arial"/>
            </a:endParaRPr>
          </a:p>
          <a:p>
            <a:pPr indent="-438150" lvl="0" marL="457200" marR="0" rtl="0" algn="l">
              <a:lnSpc>
                <a:spcPct val="115000"/>
              </a:lnSpc>
              <a:spcBef>
                <a:spcPts val="0"/>
              </a:spcBef>
              <a:spcAft>
                <a:spcPts val="0"/>
              </a:spcAft>
              <a:buClr>
                <a:srgbClr val="000000"/>
              </a:buClr>
              <a:buSzPts val="2100"/>
              <a:buFont typeface="Arial"/>
              <a:buChar char="●"/>
            </a:pPr>
            <a:r>
              <a:rPr b="0" i="0" lang="en" sz="2100" u="none" cap="none" strike="noStrike">
                <a:solidFill>
                  <a:srgbClr val="000000"/>
                </a:solidFill>
                <a:latin typeface="Arial"/>
                <a:ea typeface="Arial"/>
                <a:cs typeface="Arial"/>
                <a:sym typeface="Arial"/>
              </a:rPr>
              <a:t>Thank You for Closed Business</a:t>
            </a:r>
            <a:endParaRPr b="0" i="0" sz="2100" u="none" cap="none" strike="noStrike">
              <a:solidFill>
                <a:srgbClr val="000000"/>
              </a:solidFill>
              <a:latin typeface="Arial"/>
              <a:ea typeface="Arial"/>
              <a:cs typeface="Arial"/>
              <a:sym typeface="Arial"/>
            </a:endParaRPr>
          </a:p>
          <a:p>
            <a:pPr indent="-438150" lvl="0" marL="457200" marR="0" rtl="0" algn="l">
              <a:lnSpc>
                <a:spcPct val="115000"/>
              </a:lnSpc>
              <a:spcBef>
                <a:spcPts val="0"/>
              </a:spcBef>
              <a:spcAft>
                <a:spcPts val="0"/>
              </a:spcAft>
              <a:buClr>
                <a:srgbClr val="000000"/>
              </a:buClr>
              <a:buSzPts val="2100"/>
              <a:buFont typeface="Arial"/>
              <a:buChar char="●"/>
            </a:pPr>
            <a:r>
              <a:rPr b="0" i="0" lang="en" sz="2100" u="none" cap="none" strike="noStrike">
                <a:solidFill>
                  <a:srgbClr val="000000"/>
                </a:solidFill>
                <a:latin typeface="Arial"/>
                <a:ea typeface="Arial"/>
                <a:cs typeface="Arial"/>
                <a:sym typeface="Arial"/>
              </a:rPr>
              <a:t>Behavior</a:t>
            </a:r>
            <a:endParaRPr b="0" i="0" sz="2100" u="none" cap="none" strike="noStrike">
              <a:solidFill>
                <a:srgbClr val="000000"/>
              </a:solidFill>
              <a:latin typeface="Arial"/>
              <a:ea typeface="Arial"/>
              <a:cs typeface="Arial"/>
              <a:sym typeface="Arial"/>
            </a:endParaRPr>
          </a:p>
        </p:txBody>
      </p:sp>
      <p:pic>
        <p:nvPicPr>
          <p:cNvPr id="1301" name="Google Shape;1301;g30c50e85ee0_0_1919"/>
          <p:cNvPicPr preferRelativeResize="0"/>
          <p:nvPr/>
        </p:nvPicPr>
        <p:blipFill>
          <a:blip r:embed="rId3">
            <a:alphaModFix/>
          </a:blip>
          <a:stretch>
            <a:fillRect/>
          </a:stretch>
        </p:blipFill>
        <p:spPr>
          <a:xfrm>
            <a:off x="10653623" y="5958875"/>
            <a:ext cx="1385026" cy="779074"/>
          </a:xfrm>
          <a:prstGeom prst="rect">
            <a:avLst/>
          </a:prstGeom>
          <a:noFill/>
          <a:ln>
            <a:noFill/>
          </a:ln>
        </p:spPr>
      </p:pic>
      <p:pic>
        <p:nvPicPr>
          <p:cNvPr id="1302" name="Google Shape;1302;g30c50e85ee0_0_1919"/>
          <p:cNvPicPr preferRelativeResize="0"/>
          <p:nvPr/>
        </p:nvPicPr>
        <p:blipFill rotWithShape="1">
          <a:blip r:embed="rId4">
            <a:alphaModFix/>
          </a:blip>
          <a:srcRect b="0" l="0" r="0" t="0"/>
          <a:stretch/>
        </p:blipFill>
        <p:spPr>
          <a:xfrm>
            <a:off x="362226" y="332189"/>
            <a:ext cx="2182190" cy="8417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9">
                                            <p:txEl>
                                              <p:pRg end="0" st="0"/>
                                            </p:txEl>
                                          </p:spTgt>
                                        </p:tgtEl>
                                        <p:attrNameLst>
                                          <p:attrName>style.visibility</p:attrName>
                                        </p:attrNameLst>
                                      </p:cBhvr>
                                      <p:to>
                                        <p:strVal val="visible"/>
                                      </p:to>
                                    </p:set>
                                    <p:animEffect filter="fade" transition="in">
                                      <p:cBhvr>
                                        <p:cTn dur="1000"/>
                                        <p:tgtEl>
                                          <p:spTgt spid="129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9">
                                            <p:txEl>
                                              <p:pRg end="1" st="1"/>
                                            </p:txEl>
                                          </p:spTgt>
                                        </p:tgtEl>
                                        <p:attrNameLst>
                                          <p:attrName>style.visibility</p:attrName>
                                        </p:attrNameLst>
                                      </p:cBhvr>
                                      <p:to>
                                        <p:strVal val="visible"/>
                                      </p:to>
                                    </p:set>
                                    <p:animEffect filter="fade" transition="in">
                                      <p:cBhvr>
                                        <p:cTn dur="1000"/>
                                        <p:tgtEl>
                                          <p:spTgt spid="129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9">
                                            <p:txEl>
                                              <p:pRg end="2" st="2"/>
                                            </p:txEl>
                                          </p:spTgt>
                                        </p:tgtEl>
                                        <p:attrNameLst>
                                          <p:attrName>style.visibility</p:attrName>
                                        </p:attrNameLst>
                                      </p:cBhvr>
                                      <p:to>
                                        <p:strVal val="visible"/>
                                      </p:to>
                                    </p:set>
                                    <p:animEffect filter="fade" transition="in">
                                      <p:cBhvr>
                                        <p:cTn dur="1000"/>
                                        <p:tgtEl>
                                          <p:spTgt spid="129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9">
                                            <p:txEl>
                                              <p:pRg end="3" st="3"/>
                                            </p:txEl>
                                          </p:spTgt>
                                        </p:tgtEl>
                                        <p:attrNameLst>
                                          <p:attrName>style.visibility</p:attrName>
                                        </p:attrNameLst>
                                      </p:cBhvr>
                                      <p:to>
                                        <p:strVal val="visible"/>
                                      </p:to>
                                    </p:set>
                                    <p:animEffect filter="fade" transition="in">
                                      <p:cBhvr>
                                        <p:cTn dur="1000"/>
                                        <p:tgtEl>
                                          <p:spTgt spid="129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9">
                                            <p:txEl>
                                              <p:pRg end="4" st="4"/>
                                            </p:txEl>
                                          </p:spTgt>
                                        </p:tgtEl>
                                        <p:attrNameLst>
                                          <p:attrName>style.visibility</p:attrName>
                                        </p:attrNameLst>
                                      </p:cBhvr>
                                      <p:to>
                                        <p:strVal val="visible"/>
                                      </p:to>
                                    </p:set>
                                    <p:animEffect filter="fade" transition="in">
                                      <p:cBhvr>
                                        <p:cTn dur="1000"/>
                                        <p:tgtEl>
                                          <p:spTgt spid="129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9">
                                            <p:txEl>
                                              <p:pRg end="5" st="5"/>
                                            </p:txEl>
                                          </p:spTgt>
                                        </p:tgtEl>
                                        <p:attrNameLst>
                                          <p:attrName>style.visibility</p:attrName>
                                        </p:attrNameLst>
                                      </p:cBhvr>
                                      <p:to>
                                        <p:strVal val="visible"/>
                                      </p:to>
                                    </p:set>
                                    <p:animEffect filter="fade" transition="in">
                                      <p:cBhvr>
                                        <p:cTn dur="1000"/>
                                        <p:tgtEl>
                                          <p:spTgt spid="129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0">
                                            <p:txEl>
                                              <p:pRg end="0" st="0"/>
                                            </p:txEl>
                                          </p:spTgt>
                                        </p:tgtEl>
                                        <p:attrNameLst>
                                          <p:attrName>style.visibility</p:attrName>
                                        </p:attrNameLst>
                                      </p:cBhvr>
                                      <p:to>
                                        <p:strVal val="visible"/>
                                      </p:to>
                                    </p:set>
                                    <p:animEffect filter="fade" transition="in">
                                      <p:cBhvr>
                                        <p:cTn dur="1000"/>
                                        <p:tgtEl>
                                          <p:spTgt spid="130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0">
                                            <p:txEl>
                                              <p:pRg end="1" st="1"/>
                                            </p:txEl>
                                          </p:spTgt>
                                        </p:tgtEl>
                                        <p:attrNameLst>
                                          <p:attrName>style.visibility</p:attrName>
                                        </p:attrNameLst>
                                      </p:cBhvr>
                                      <p:to>
                                        <p:strVal val="visible"/>
                                      </p:to>
                                    </p:set>
                                    <p:animEffect filter="fade" transition="in">
                                      <p:cBhvr>
                                        <p:cTn dur="1000"/>
                                        <p:tgtEl>
                                          <p:spTgt spid="130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0">
                                            <p:txEl>
                                              <p:pRg end="2" st="2"/>
                                            </p:txEl>
                                          </p:spTgt>
                                        </p:tgtEl>
                                        <p:attrNameLst>
                                          <p:attrName>style.visibility</p:attrName>
                                        </p:attrNameLst>
                                      </p:cBhvr>
                                      <p:to>
                                        <p:strVal val="visible"/>
                                      </p:to>
                                    </p:set>
                                    <p:animEffect filter="fade" transition="in">
                                      <p:cBhvr>
                                        <p:cTn dur="1000"/>
                                        <p:tgtEl>
                                          <p:spTgt spid="130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0">
                                            <p:txEl>
                                              <p:pRg end="3" st="3"/>
                                            </p:txEl>
                                          </p:spTgt>
                                        </p:tgtEl>
                                        <p:attrNameLst>
                                          <p:attrName>style.visibility</p:attrName>
                                        </p:attrNameLst>
                                      </p:cBhvr>
                                      <p:to>
                                        <p:strVal val="visible"/>
                                      </p:to>
                                    </p:set>
                                    <p:animEffect filter="fade" transition="in">
                                      <p:cBhvr>
                                        <p:cTn dur="1000"/>
                                        <p:tgtEl>
                                          <p:spTgt spid="130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0">
                                            <p:txEl>
                                              <p:pRg end="4" st="4"/>
                                            </p:txEl>
                                          </p:spTgt>
                                        </p:tgtEl>
                                        <p:attrNameLst>
                                          <p:attrName>style.visibility</p:attrName>
                                        </p:attrNameLst>
                                      </p:cBhvr>
                                      <p:to>
                                        <p:strVal val="visible"/>
                                      </p:to>
                                    </p:set>
                                    <p:animEffect filter="fade" transition="in">
                                      <p:cBhvr>
                                        <p:cTn dur="1000"/>
                                        <p:tgtEl>
                                          <p:spTgt spid="130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0">
                                            <p:txEl>
                                              <p:pRg end="5" st="5"/>
                                            </p:txEl>
                                          </p:spTgt>
                                        </p:tgtEl>
                                        <p:attrNameLst>
                                          <p:attrName>style.visibility</p:attrName>
                                        </p:attrNameLst>
                                      </p:cBhvr>
                                      <p:to>
                                        <p:strVal val="visible"/>
                                      </p:to>
                                    </p:set>
                                    <p:animEffect filter="fade" transition="in">
                                      <p:cBhvr>
                                        <p:cTn dur="1000"/>
                                        <p:tgtEl>
                                          <p:spTgt spid="130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0">
                                            <p:txEl>
                                              <p:pRg end="6" st="6"/>
                                            </p:txEl>
                                          </p:spTgt>
                                        </p:tgtEl>
                                        <p:attrNameLst>
                                          <p:attrName>style.visibility</p:attrName>
                                        </p:attrNameLst>
                                      </p:cBhvr>
                                      <p:to>
                                        <p:strVal val="visible"/>
                                      </p:to>
                                    </p:set>
                                    <p:animEffect filter="fade" transition="in">
                                      <p:cBhvr>
                                        <p:cTn dur="1000"/>
                                        <p:tgtEl>
                                          <p:spTgt spid="130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0">
                                            <p:txEl>
                                              <p:pRg end="7" st="7"/>
                                            </p:txEl>
                                          </p:spTgt>
                                        </p:tgtEl>
                                        <p:attrNameLst>
                                          <p:attrName>style.visibility</p:attrName>
                                        </p:attrNameLst>
                                      </p:cBhvr>
                                      <p:to>
                                        <p:strVal val="visible"/>
                                      </p:to>
                                    </p:set>
                                    <p:animEffect filter="fade" transition="in">
                                      <p:cBhvr>
                                        <p:cTn dur="1000"/>
                                        <p:tgtEl>
                                          <p:spTgt spid="130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0">
                                            <p:txEl>
                                              <p:pRg end="8" st="8"/>
                                            </p:txEl>
                                          </p:spTgt>
                                        </p:tgtEl>
                                        <p:attrNameLst>
                                          <p:attrName>style.visibility</p:attrName>
                                        </p:attrNameLst>
                                      </p:cBhvr>
                                      <p:to>
                                        <p:strVal val="visible"/>
                                      </p:to>
                                    </p:set>
                                    <p:animEffect filter="fade" transition="in">
                                      <p:cBhvr>
                                        <p:cTn dur="1000"/>
                                        <p:tgtEl>
                                          <p:spTgt spid="1300">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0">
                                            <p:txEl>
                                              <p:pRg end="9" st="9"/>
                                            </p:txEl>
                                          </p:spTgt>
                                        </p:tgtEl>
                                        <p:attrNameLst>
                                          <p:attrName>style.visibility</p:attrName>
                                        </p:attrNameLst>
                                      </p:cBhvr>
                                      <p:to>
                                        <p:strVal val="visible"/>
                                      </p:to>
                                    </p:set>
                                    <p:animEffect filter="fade" transition="in">
                                      <p:cBhvr>
                                        <p:cTn dur="1000"/>
                                        <p:tgtEl>
                                          <p:spTgt spid="1300">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0">
                                            <p:txEl>
                                              <p:pRg end="10" st="10"/>
                                            </p:txEl>
                                          </p:spTgt>
                                        </p:tgtEl>
                                        <p:attrNameLst>
                                          <p:attrName>style.visibility</p:attrName>
                                        </p:attrNameLst>
                                      </p:cBhvr>
                                      <p:to>
                                        <p:strVal val="visible"/>
                                      </p:to>
                                    </p:set>
                                    <p:animEffect filter="fade" transition="in">
                                      <p:cBhvr>
                                        <p:cTn dur="1000"/>
                                        <p:tgtEl>
                                          <p:spTgt spid="1300">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0">
                                            <p:txEl>
                                              <p:pRg end="11" st="11"/>
                                            </p:txEl>
                                          </p:spTgt>
                                        </p:tgtEl>
                                        <p:attrNameLst>
                                          <p:attrName>style.visibility</p:attrName>
                                        </p:attrNameLst>
                                      </p:cBhvr>
                                      <p:to>
                                        <p:strVal val="visible"/>
                                      </p:to>
                                    </p:set>
                                    <p:animEffect filter="fade" transition="in">
                                      <p:cBhvr>
                                        <p:cTn dur="1000"/>
                                        <p:tgtEl>
                                          <p:spTgt spid="1300">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0">
                                            <p:txEl>
                                              <p:pRg end="12" st="12"/>
                                            </p:txEl>
                                          </p:spTgt>
                                        </p:tgtEl>
                                        <p:attrNameLst>
                                          <p:attrName>style.visibility</p:attrName>
                                        </p:attrNameLst>
                                      </p:cBhvr>
                                      <p:to>
                                        <p:strVal val="visible"/>
                                      </p:to>
                                    </p:set>
                                    <p:animEffect filter="fade" transition="in">
                                      <p:cBhvr>
                                        <p:cTn dur="1000"/>
                                        <p:tgtEl>
                                          <p:spTgt spid="1300">
                                            <p:txEl>
                                              <p:pRg end="12" st="1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sp>
        <p:nvSpPr>
          <p:cNvPr id="1307" name="Google Shape;1307;g30c50e85ee0_0_2029"/>
          <p:cNvSpPr/>
          <p:nvPr/>
        </p:nvSpPr>
        <p:spPr>
          <a:xfrm>
            <a:off x="49823" y="527391"/>
            <a:ext cx="12192000" cy="64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 sz="4400" u="none" cap="none" strike="noStrike">
                <a:solidFill>
                  <a:srgbClr val="C00000"/>
                </a:solidFill>
                <a:latin typeface="Arial"/>
                <a:ea typeface="Arial"/>
                <a:cs typeface="Arial"/>
                <a:sym typeface="Arial"/>
              </a:rPr>
              <a:t>90 Day Review</a:t>
            </a:r>
            <a:endParaRPr b="1" i="0" sz="4400" u="none" cap="none" strike="noStrike">
              <a:solidFill>
                <a:srgbClr val="C00000"/>
              </a:solidFill>
              <a:latin typeface="Arial"/>
              <a:ea typeface="Arial"/>
              <a:cs typeface="Arial"/>
              <a:sym typeface="Arial"/>
            </a:endParaRPr>
          </a:p>
        </p:txBody>
      </p:sp>
      <p:sp>
        <p:nvSpPr>
          <p:cNvPr id="1308" name="Google Shape;1308;g30c50e85ee0_0_2029"/>
          <p:cNvSpPr/>
          <p:nvPr/>
        </p:nvSpPr>
        <p:spPr>
          <a:xfrm>
            <a:off x="1136398" y="1369168"/>
            <a:ext cx="9919200" cy="4001100"/>
          </a:xfrm>
          <a:prstGeom prst="rect">
            <a:avLst/>
          </a:prstGeom>
          <a:noFill/>
          <a:ln>
            <a:noFill/>
          </a:ln>
        </p:spPr>
        <p:txBody>
          <a:bodyPr anchorCtr="0" anchor="t" bIns="45700" lIns="91425" spcFirstLastPara="1" rIns="91425" wrap="square" tIns="45700">
            <a:noAutofit/>
          </a:bodyPr>
          <a:lstStyle/>
          <a:p>
            <a:pPr indent="-457200" lvl="0" marL="457200" marR="0" rtl="0" algn="l">
              <a:lnSpc>
                <a:spcPct val="100000"/>
              </a:lnSpc>
              <a:spcBef>
                <a:spcPts val="0"/>
              </a:spcBef>
              <a:spcAft>
                <a:spcPts val="0"/>
              </a:spcAft>
              <a:buClr>
                <a:srgbClr val="000000"/>
              </a:buClr>
              <a:buSzPts val="2400"/>
              <a:buFont typeface="Arial"/>
              <a:buAutoNum type="arabicPeriod"/>
            </a:pPr>
            <a:r>
              <a:rPr b="0" i="0" lang="en" sz="2400" u="none" cap="none" strike="noStrike">
                <a:solidFill>
                  <a:srgbClr val="000000"/>
                </a:solidFill>
                <a:latin typeface="Arial"/>
                <a:ea typeface="Arial"/>
                <a:cs typeface="Arial"/>
                <a:sym typeface="Arial"/>
              </a:rPr>
              <a:t>Evaluate Member participation based on the Monthly PALMS Report, Summary PALMS Report in BNI Connect® and the Traffic Lights Report, as well as the actions and behaviors displayed during the BNI® Chapter Meeting</a:t>
            </a:r>
            <a:endParaRPr b="0" i="0" sz="2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AutoNum type="arabicPeriod"/>
            </a:pPr>
            <a:r>
              <a:rPr b="0" i="0" lang="en" sz="2400" u="none" cap="none" strike="noStrike">
                <a:solidFill>
                  <a:srgbClr val="000000"/>
                </a:solidFill>
                <a:latin typeface="Arial"/>
                <a:ea typeface="Arial"/>
                <a:cs typeface="Arial"/>
                <a:sym typeface="Arial"/>
              </a:rPr>
              <a:t>Use this information to discuss necessary courses of action during the Membership Committee Meeting</a:t>
            </a:r>
            <a:endParaRPr b="0" i="0" sz="2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AutoNum type="arabicPeriod"/>
            </a:pPr>
            <a:r>
              <a:rPr b="0" i="0" lang="en" sz="2400" u="none" cap="none" strike="noStrike">
                <a:solidFill>
                  <a:srgbClr val="000000"/>
                </a:solidFill>
                <a:latin typeface="Arial"/>
                <a:ea typeface="Arial"/>
                <a:cs typeface="Arial"/>
                <a:sym typeface="Arial"/>
              </a:rPr>
              <a:t>Identify and discuss ways to recognize members for their achievements</a:t>
            </a:r>
            <a:endParaRPr b="0" i="0" sz="2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AutoNum type="arabicPeriod"/>
            </a:pPr>
            <a:r>
              <a:rPr b="0" i="0" lang="en" sz="2400" u="none" cap="none" strike="noStrike">
                <a:solidFill>
                  <a:srgbClr val="000000"/>
                </a:solidFill>
                <a:latin typeface="Arial"/>
                <a:ea typeface="Arial"/>
                <a:cs typeface="Arial"/>
                <a:sym typeface="Arial"/>
              </a:rPr>
              <a:t>Identify and discuss strategies for members who need GROW Coaching to get them back on track to be successful by using the Monthly Take Care Report from Reporting2You</a:t>
            </a:r>
            <a:endParaRPr b="0" i="0" sz="2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AutoNum type="arabicPeriod"/>
            </a:pPr>
            <a:r>
              <a:rPr b="0" i="0" lang="en" sz="2400" u="none" cap="none" strike="noStrike">
                <a:solidFill>
                  <a:srgbClr val="000000"/>
                </a:solidFill>
                <a:latin typeface="Arial"/>
                <a:ea typeface="Arial"/>
                <a:cs typeface="Arial"/>
                <a:sym typeface="Arial"/>
              </a:rPr>
              <a:t>If a Member is to be placed on GROW Coaching then two Members of the Membership Committee should conduct the interviews</a:t>
            </a:r>
            <a:endParaRPr b="0" i="0" sz="2400" u="none" cap="none" strike="noStrike">
              <a:solidFill>
                <a:srgbClr val="000000"/>
              </a:solidFill>
              <a:latin typeface="Arial"/>
              <a:ea typeface="Arial"/>
              <a:cs typeface="Arial"/>
              <a:sym typeface="Arial"/>
            </a:endParaRPr>
          </a:p>
        </p:txBody>
      </p:sp>
      <p:pic>
        <p:nvPicPr>
          <p:cNvPr id="1309" name="Google Shape;1309;g30c50e85ee0_0_2029"/>
          <p:cNvPicPr preferRelativeResize="0"/>
          <p:nvPr/>
        </p:nvPicPr>
        <p:blipFill>
          <a:blip r:embed="rId3">
            <a:alphaModFix/>
          </a:blip>
          <a:stretch>
            <a:fillRect/>
          </a:stretch>
        </p:blipFill>
        <p:spPr>
          <a:xfrm>
            <a:off x="10653623" y="5958875"/>
            <a:ext cx="1385026" cy="779074"/>
          </a:xfrm>
          <a:prstGeom prst="rect">
            <a:avLst/>
          </a:prstGeom>
          <a:noFill/>
          <a:ln>
            <a:noFill/>
          </a:ln>
        </p:spPr>
      </p:pic>
      <p:pic>
        <p:nvPicPr>
          <p:cNvPr id="1310" name="Google Shape;1310;g30c50e85ee0_0_2029"/>
          <p:cNvPicPr preferRelativeResize="0"/>
          <p:nvPr/>
        </p:nvPicPr>
        <p:blipFill rotWithShape="1">
          <a:blip r:embed="rId4">
            <a:alphaModFix/>
          </a:blip>
          <a:srcRect b="0" l="0" r="0" t="0"/>
          <a:stretch/>
        </p:blipFill>
        <p:spPr>
          <a:xfrm>
            <a:off x="362226" y="332189"/>
            <a:ext cx="2182190" cy="8417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8">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g30c50e85ee0_0_2138"/>
          <p:cNvSpPr/>
          <p:nvPr/>
        </p:nvSpPr>
        <p:spPr>
          <a:xfrm>
            <a:off x="125" y="562823"/>
            <a:ext cx="12191700" cy="1185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500"/>
              <a:buFont typeface="Arial"/>
              <a:buNone/>
            </a:pPr>
            <a:r>
              <a:rPr b="1" i="0" lang="en" sz="6500" u="none" cap="none" strike="noStrike">
                <a:solidFill>
                  <a:srgbClr val="CF2030"/>
                </a:solidFill>
                <a:latin typeface="Arial"/>
                <a:ea typeface="Arial"/>
                <a:cs typeface="Arial"/>
                <a:sym typeface="Arial"/>
              </a:rPr>
              <a:t>BNI Connect - Reports</a:t>
            </a:r>
            <a:endParaRPr b="0" i="0" sz="6500" u="none" cap="none" strike="noStrike">
              <a:solidFill>
                <a:srgbClr val="000000"/>
              </a:solidFill>
              <a:latin typeface="Arial"/>
              <a:ea typeface="Arial"/>
              <a:cs typeface="Arial"/>
              <a:sym typeface="Arial"/>
            </a:endParaRPr>
          </a:p>
        </p:txBody>
      </p:sp>
      <p:sp>
        <p:nvSpPr>
          <p:cNvPr id="1316" name="Google Shape;1316;g30c50e85ee0_0_2138"/>
          <p:cNvSpPr/>
          <p:nvPr/>
        </p:nvSpPr>
        <p:spPr>
          <a:xfrm>
            <a:off x="2068165" y="4716915"/>
            <a:ext cx="9314100" cy="8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317" name="Google Shape;1317;g30c50e85ee0_0_2138"/>
          <p:cNvSpPr txBox="1"/>
          <p:nvPr/>
        </p:nvSpPr>
        <p:spPr>
          <a:xfrm>
            <a:off x="887100" y="2393600"/>
            <a:ext cx="10418100" cy="36018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Clr>
                <a:srgbClr val="64666A"/>
              </a:buClr>
              <a:buSzPts val="2400"/>
              <a:buFont typeface="Arial"/>
              <a:buAutoNum type="arabicPeriod"/>
            </a:pPr>
            <a:r>
              <a:rPr b="1" i="0" lang="en" sz="2400" u="none" cap="none" strike="noStrike">
                <a:solidFill>
                  <a:srgbClr val="C00000"/>
                </a:solidFill>
                <a:latin typeface="Arial"/>
                <a:ea typeface="Arial"/>
                <a:cs typeface="Arial"/>
                <a:sym typeface="Arial"/>
              </a:rPr>
              <a:t>Chapter Roster Report</a:t>
            </a:r>
            <a:r>
              <a:rPr b="1" i="0" lang="en" sz="2400" u="none" cap="none" strike="noStrike">
                <a:solidFill>
                  <a:srgbClr val="64666A"/>
                </a:solidFill>
                <a:latin typeface="Arial"/>
                <a:ea typeface="Arial"/>
                <a:cs typeface="Arial"/>
                <a:sym typeface="Arial"/>
              </a:rPr>
              <a:t> (List of Members): </a:t>
            </a:r>
            <a:br>
              <a:rPr b="1" i="0" lang="en" sz="2400" u="none" cap="none" strike="noStrike">
                <a:solidFill>
                  <a:srgbClr val="64666A"/>
                </a:solidFill>
                <a:latin typeface="Arial"/>
                <a:ea typeface="Arial"/>
                <a:cs typeface="Arial"/>
                <a:sym typeface="Arial"/>
              </a:rPr>
            </a:br>
            <a:r>
              <a:rPr b="0" i="1" lang="en" sz="2400" u="none" cap="none" strike="noStrike">
                <a:solidFill>
                  <a:srgbClr val="64666A"/>
                </a:solidFill>
                <a:latin typeface="Arial"/>
                <a:ea typeface="Arial"/>
                <a:cs typeface="Arial"/>
                <a:sym typeface="Arial"/>
              </a:rPr>
              <a:t>Operations &gt; Manage Visitors &gt; Visitor Registration &amp; Attendance Portal</a:t>
            </a:r>
            <a:endParaRPr b="0" i="1" sz="2400" u="none" cap="none" strike="noStrike">
              <a:solidFill>
                <a:srgbClr val="64666A"/>
              </a:solidFill>
              <a:latin typeface="Arial"/>
              <a:ea typeface="Arial"/>
              <a:cs typeface="Arial"/>
              <a:sym typeface="Arial"/>
            </a:endParaRPr>
          </a:p>
          <a:p>
            <a:pPr indent="-368300" lvl="0" marL="457200" marR="0" rtl="0" algn="l">
              <a:lnSpc>
                <a:spcPct val="100000"/>
              </a:lnSpc>
              <a:spcBef>
                <a:spcPts val="0"/>
              </a:spcBef>
              <a:spcAft>
                <a:spcPts val="0"/>
              </a:spcAft>
              <a:buClr>
                <a:srgbClr val="64666A"/>
              </a:buClr>
              <a:buSzPts val="2400"/>
              <a:buFont typeface="Arial"/>
              <a:buAutoNum type="arabicPeriod"/>
            </a:pPr>
            <a:r>
              <a:rPr b="1" i="0" lang="en" sz="2400" u="none" cap="none" strike="noStrike">
                <a:solidFill>
                  <a:srgbClr val="C00000"/>
                </a:solidFill>
                <a:latin typeface="Arial"/>
                <a:ea typeface="Arial"/>
                <a:cs typeface="Arial"/>
                <a:sym typeface="Arial"/>
              </a:rPr>
              <a:t>Membership Dues Report</a:t>
            </a:r>
            <a:r>
              <a:rPr b="1" i="0" lang="en" sz="2400" u="none" cap="none" strike="noStrike">
                <a:solidFill>
                  <a:srgbClr val="64666A"/>
                </a:solidFill>
                <a:latin typeface="Arial"/>
                <a:ea typeface="Arial"/>
                <a:cs typeface="Arial"/>
                <a:sym typeface="Arial"/>
              </a:rPr>
              <a:t> (Renewals): </a:t>
            </a:r>
            <a:br>
              <a:rPr b="1" i="0" lang="en" sz="2400" u="none" cap="none" strike="noStrike">
                <a:solidFill>
                  <a:srgbClr val="64666A"/>
                </a:solidFill>
                <a:latin typeface="Arial"/>
                <a:ea typeface="Arial"/>
                <a:cs typeface="Arial"/>
                <a:sym typeface="Arial"/>
              </a:rPr>
            </a:br>
            <a:r>
              <a:rPr b="0" i="1" lang="en" sz="2400" u="none" cap="none" strike="noStrike">
                <a:solidFill>
                  <a:srgbClr val="64666A"/>
                </a:solidFill>
                <a:latin typeface="Arial"/>
                <a:ea typeface="Arial"/>
                <a:cs typeface="Arial"/>
                <a:sym typeface="Arial"/>
              </a:rPr>
              <a:t>Operations &gt; Meeting Management &gt; View or Enter PALMS</a:t>
            </a:r>
            <a:endParaRPr b="1" i="0" sz="2400" u="none" cap="none" strike="noStrike">
              <a:solidFill>
                <a:srgbClr val="64666A"/>
              </a:solidFill>
              <a:latin typeface="Arial"/>
              <a:ea typeface="Arial"/>
              <a:cs typeface="Arial"/>
              <a:sym typeface="Arial"/>
            </a:endParaRPr>
          </a:p>
          <a:p>
            <a:pPr indent="-368300" lvl="0" marL="457200" marR="0" rtl="0" algn="l">
              <a:lnSpc>
                <a:spcPct val="100000"/>
              </a:lnSpc>
              <a:spcBef>
                <a:spcPts val="0"/>
              </a:spcBef>
              <a:spcAft>
                <a:spcPts val="0"/>
              </a:spcAft>
              <a:buClr>
                <a:srgbClr val="64666A"/>
              </a:buClr>
              <a:buSzPts val="2400"/>
              <a:buFont typeface="Arial"/>
              <a:buAutoNum type="arabicPeriod"/>
            </a:pPr>
            <a:r>
              <a:rPr b="1" i="0" lang="en" sz="2400" u="none" cap="none" strike="noStrike">
                <a:solidFill>
                  <a:srgbClr val="C00000"/>
                </a:solidFill>
                <a:latin typeface="Arial"/>
                <a:ea typeface="Arial"/>
                <a:cs typeface="Arial"/>
                <a:sym typeface="Arial"/>
              </a:rPr>
              <a:t>Summary PALMS Report</a:t>
            </a:r>
            <a:r>
              <a:rPr b="1" i="0" lang="en" sz="2400" u="none" cap="none" strike="noStrike">
                <a:solidFill>
                  <a:srgbClr val="64666A"/>
                </a:solidFill>
                <a:latin typeface="Arial"/>
                <a:ea typeface="Arial"/>
                <a:cs typeface="Arial"/>
                <a:sym typeface="Arial"/>
              </a:rPr>
              <a:t> (PALMS Full Chapter Info):</a:t>
            </a:r>
            <a:br>
              <a:rPr b="1" i="0" lang="en" sz="2400" u="none" cap="none" strike="noStrike">
                <a:solidFill>
                  <a:srgbClr val="64666A"/>
                </a:solidFill>
                <a:latin typeface="Arial"/>
                <a:ea typeface="Arial"/>
                <a:cs typeface="Arial"/>
                <a:sym typeface="Arial"/>
              </a:rPr>
            </a:br>
            <a:r>
              <a:rPr b="0" i="1" lang="en" sz="2400" u="none" cap="none" strike="noStrike">
                <a:solidFill>
                  <a:srgbClr val="64666A"/>
                </a:solidFill>
                <a:latin typeface="Arial"/>
                <a:ea typeface="Arial"/>
                <a:cs typeface="Arial"/>
                <a:sym typeface="Arial"/>
              </a:rPr>
              <a:t>Operations &gt; Manage Memberships &gt; View Pending Applications</a:t>
            </a:r>
            <a:endParaRPr b="1" i="0" sz="2400" u="none" cap="none" strike="noStrike">
              <a:solidFill>
                <a:srgbClr val="64666A"/>
              </a:solidFill>
              <a:latin typeface="Arial"/>
              <a:ea typeface="Arial"/>
              <a:cs typeface="Arial"/>
              <a:sym typeface="Arial"/>
            </a:endParaRPr>
          </a:p>
          <a:p>
            <a:pPr indent="-368300" lvl="0" marL="457200" marR="0" rtl="0" algn="l">
              <a:lnSpc>
                <a:spcPct val="100000"/>
              </a:lnSpc>
              <a:spcBef>
                <a:spcPts val="0"/>
              </a:spcBef>
              <a:spcAft>
                <a:spcPts val="0"/>
              </a:spcAft>
              <a:buClr>
                <a:srgbClr val="64666A"/>
              </a:buClr>
              <a:buSzPts val="2400"/>
              <a:buFont typeface="Arial"/>
              <a:buAutoNum type="arabicPeriod"/>
            </a:pPr>
            <a:r>
              <a:rPr b="1" i="0" lang="en" sz="2400" u="none" cap="none" strike="noStrike">
                <a:solidFill>
                  <a:srgbClr val="C00000"/>
                </a:solidFill>
                <a:latin typeface="Arial"/>
                <a:ea typeface="Arial"/>
                <a:cs typeface="Arial"/>
                <a:sym typeface="Arial"/>
              </a:rPr>
              <a:t>Personal PALMS Report</a:t>
            </a:r>
            <a:r>
              <a:rPr b="1" i="0" lang="en" sz="2400" u="none" cap="none" strike="noStrike">
                <a:solidFill>
                  <a:srgbClr val="64666A"/>
                </a:solidFill>
                <a:latin typeface="Arial"/>
                <a:ea typeface="Arial"/>
                <a:cs typeface="Arial"/>
                <a:sym typeface="Arial"/>
              </a:rPr>
              <a:t> (PALMS Individual Member Info):</a:t>
            </a:r>
            <a:br>
              <a:rPr b="1" i="0" lang="en" sz="2400" u="none" cap="none" strike="noStrike">
                <a:solidFill>
                  <a:srgbClr val="64666A"/>
                </a:solidFill>
                <a:latin typeface="Arial"/>
                <a:ea typeface="Arial"/>
                <a:cs typeface="Arial"/>
                <a:sym typeface="Arial"/>
              </a:rPr>
            </a:br>
            <a:r>
              <a:rPr b="0" i="1" lang="en" sz="2400" u="none" cap="none" strike="noStrike">
                <a:solidFill>
                  <a:srgbClr val="64666A"/>
                </a:solidFill>
                <a:latin typeface="Arial"/>
                <a:ea typeface="Arial"/>
                <a:cs typeface="Arial"/>
                <a:sym typeface="Arial"/>
              </a:rPr>
              <a:t>Operations &gt; Manage Memberships &gt; View Pending Applications</a:t>
            </a:r>
            <a:endParaRPr b="1" i="0" sz="2400" u="none" cap="none" strike="noStrike">
              <a:solidFill>
                <a:srgbClr val="64666A"/>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1318" name="Google Shape;1318;g30c50e85ee0_0_2138"/>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pic>
        <p:nvPicPr>
          <p:cNvPr id="1323" name="Google Shape;1323;g30c50e85ee0_0_1246"/>
          <p:cNvPicPr preferRelativeResize="0"/>
          <p:nvPr/>
        </p:nvPicPr>
        <p:blipFill rotWithShape="1">
          <a:blip r:embed="rId3">
            <a:alphaModFix/>
          </a:blip>
          <a:srcRect b="0" l="0" r="0" t="0"/>
          <a:stretch/>
        </p:blipFill>
        <p:spPr>
          <a:xfrm>
            <a:off x="7497604" y="4393096"/>
            <a:ext cx="4694398" cy="2464903"/>
          </a:xfrm>
          <a:prstGeom prst="rect">
            <a:avLst/>
          </a:prstGeom>
          <a:noFill/>
          <a:ln>
            <a:noFill/>
          </a:ln>
        </p:spPr>
      </p:pic>
      <p:sp>
        <p:nvSpPr>
          <p:cNvPr id="1324" name="Google Shape;1324;g30c50e85ee0_0_1246"/>
          <p:cNvSpPr/>
          <p:nvPr/>
        </p:nvSpPr>
        <p:spPr>
          <a:xfrm>
            <a:off x="0" y="2751276"/>
            <a:ext cx="12192000" cy="109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rgbClr val="1A1918"/>
                </a:solidFill>
                <a:latin typeface="Arial"/>
                <a:ea typeface="Arial"/>
                <a:cs typeface="Arial"/>
                <a:sym typeface="Arial"/>
              </a:rPr>
              <a:t>1ST YEAR OF MEMBERSHIP</a:t>
            </a:r>
            <a:endParaRPr b="1" i="0" sz="1500" u="none" cap="none" strike="noStrike">
              <a:solidFill>
                <a:srgbClr val="000000"/>
              </a:solidFill>
              <a:latin typeface="Arial"/>
              <a:ea typeface="Arial"/>
              <a:cs typeface="Arial"/>
              <a:sym typeface="Arial"/>
            </a:endParaRPr>
          </a:p>
        </p:txBody>
      </p:sp>
      <p:pic>
        <p:nvPicPr>
          <p:cNvPr id="1325" name="Google Shape;1325;g30c50e85ee0_0_1246"/>
          <p:cNvPicPr preferRelativeResize="0"/>
          <p:nvPr/>
        </p:nvPicPr>
        <p:blipFill>
          <a:blip r:embed="rId4">
            <a:alphaModFix/>
          </a:blip>
          <a:stretch>
            <a:fillRect/>
          </a:stretch>
        </p:blipFill>
        <p:spPr>
          <a:xfrm>
            <a:off x="10653623" y="5958875"/>
            <a:ext cx="1385026" cy="779074"/>
          </a:xfrm>
          <a:prstGeom prst="rect">
            <a:avLst/>
          </a:prstGeom>
          <a:noFill/>
          <a:ln>
            <a:noFill/>
          </a:ln>
        </p:spPr>
      </p:pic>
      <p:pic>
        <p:nvPicPr>
          <p:cNvPr id="1326" name="Google Shape;1326;g30c50e85ee0_0_1246"/>
          <p:cNvPicPr preferRelativeResize="0"/>
          <p:nvPr/>
        </p:nvPicPr>
        <p:blipFill rotWithShape="1">
          <a:blip r:embed="rId5">
            <a:alphaModFix/>
          </a:blip>
          <a:srcRect b="0" l="0" r="0" t="0"/>
          <a:stretch/>
        </p:blipFill>
        <p:spPr>
          <a:xfrm>
            <a:off x="362226" y="332189"/>
            <a:ext cx="2182190" cy="841702"/>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g30c50e85ee0_0_1356"/>
          <p:cNvSpPr/>
          <p:nvPr/>
        </p:nvSpPr>
        <p:spPr>
          <a:xfrm>
            <a:off x="0" y="526829"/>
            <a:ext cx="12192000" cy="64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 sz="4400" u="none" cap="none" strike="noStrike">
                <a:solidFill>
                  <a:srgbClr val="C00000"/>
                </a:solidFill>
                <a:latin typeface="Arial"/>
                <a:ea typeface="Arial"/>
                <a:cs typeface="Arial"/>
                <a:sym typeface="Arial"/>
              </a:rPr>
              <a:t>The Timeline</a:t>
            </a:r>
            <a:endParaRPr b="1" i="0" sz="4400" u="none" cap="none" strike="noStrike">
              <a:solidFill>
                <a:srgbClr val="C00000"/>
              </a:solidFill>
              <a:latin typeface="Arial"/>
              <a:ea typeface="Arial"/>
              <a:cs typeface="Arial"/>
              <a:sym typeface="Arial"/>
            </a:endParaRPr>
          </a:p>
        </p:txBody>
      </p:sp>
      <p:sp>
        <p:nvSpPr>
          <p:cNvPr id="1332" name="Google Shape;1332;g30c50e85ee0_0_1356"/>
          <p:cNvSpPr/>
          <p:nvPr/>
        </p:nvSpPr>
        <p:spPr>
          <a:xfrm>
            <a:off x="4367845" y="1739526"/>
            <a:ext cx="3456300" cy="1228500"/>
          </a:xfrm>
          <a:prstGeom prst="roundRect">
            <a:avLst>
              <a:gd fmla="val 16667" name="adj"/>
            </a:avLst>
          </a:prstGeom>
          <a:solidFill>
            <a:srgbClr val="C00000"/>
          </a:solidFill>
          <a:ln cap="flat" cmpd="sng" w="25400">
            <a:solidFill>
              <a:schemeClr val="lt1"/>
            </a:solidFill>
            <a:prstDash val="solid"/>
            <a:round/>
            <a:headEnd len="sm" w="sm" type="none"/>
            <a:tailEnd len="sm" w="sm" type="none"/>
          </a:ln>
          <a:effectLst>
            <a:outerShdw blurRad="57150" rotWithShape="0" algn="bl" dir="3360000" dist="95250">
              <a:srgbClr val="000000">
                <a:alpha val="4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0" i="1" lang="en" sz="2300" u="sng" cap="none" strike="noStrike">
                <a:solidFill>
                  <a:srgbClr val="FFFFFF"/>
                </a:solidFill>
                <a:latin typeface="Calibri"/>
                <a:ea typeface="Calibri"/>
                <a:cs typeface="Calibri"/>
                <a:sym typeface="Calibri"/>
              </a:rPr>
              <a:t>Mentor Coordinator</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5-Month Review</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Meet with Member</a:t>
            </a:r>
            <a:endParaRPr b="0" i="0" sz="1500" u="none" cap="none" strike="noStrike">
              <a:solidFill>
                <a:srgbClr val="000000"/>
              </a:solidFill>
              <a:latin typeface="Arial"/>
              <a:ea typeface="Arial"/>
              <a:cs typeface="Arial"/>
              <a:sym typeface="Arial"/>
            </a:endParaRPr>
          </a:p>
        </p:txBody>
      </p:sp>
      <p:sp>
        <p:nvSpPr>
          <p:cNvPr id="1333" name="Google Shape;1333;g30c50e85ee0_0_1356"/>
          <p:cNvSpPr/>
          <p:nvPr/>
        </p:nvSpPr>
        <p:spPr>
          <a:xfrm>
            <a:off x="4367845" y="3329480"/>
            <a:ext cx="3456300" cy="1178100"/>
          </a:xfrm>
          <a:prstGeom prst="roundRect">
            <a:avLst>
              <a:gd fmla="val 16667" name="adj"/>
            </a:avLst>
          </a:prstGeom>
          <a:solidFill>
            <a:srgbClr val="C00000"/>
          </a:solidFill>
          <a:ln cap="flat" cmpd="sng" w="25400">
            <a:solidFill>
              <a:schemeClr val="lt1"/>
            </a:solidFill>
            <a:prstDash val="solid"/>
            <a:round/>
            <a:headEnd len="sm" w="sm" type="none"/>
            <a:tailEnd len="sm" w="sm" type="none"/>
          </a:ln>
          <a:effectLst>
            <a:outerShdw blurRad="57150" rotWithShape="0" algn="bl" dir="3360000" dist="95250">
              <a:srgbClr val="000000">
                <a:alpha val="4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0" i="1" lang="en" sz="2300" u="sng" cap="none" strike="noStrike">
                <a:solidFill>
                  <a:srgbClr val="FFFFFF"/>
                </a:solidFill>
                <a:latin typeface="Calibri"/>
                <a:ea typeface="Calibri"/>
                <a:cs typeface="Calibri"/>
                <a:sym typeface="Calibri"/>
              </a:rPr>
              <a:t>Membership Committee-PC</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7-Month Review</a:t>
            </a:r>
            <a:endParaRPr b="0" i="0" sz="1500" u="none" cap="none" strike="noStrike">
              <a:solidFill>
                <a:srgbClr val="000000"/>
              </a:solidFill>
              <a:latin typeface="Arial"/>
              <a:ea typeface="Arial"/>
              <a:cs typeface="Arial"/>
              <a:sym typeface="Arial"/>
            </a:endParaRPr>
          </a:p>
        </p:txBody>
      </p:sp>
      <p:sp>
        <p:nvSpPr>
          <p:cNvPr id="1334" name="Google Shape;1334;g30c50e85ee0_0_1356"/>
          <p:cNvSpPr/>
          <p:nvPr/>
        </p:nvSpPr>
        <p:spPr>
          <a:xfrm>
            <a:off x="4367845" y="4876249"/>
            <a:ext cx="3456300" cy="1192500"/>
          </a:xfrm>
          <a:prstGeom prst="roundRect">
            <a:avLst>
              <a:gd fmla="val 16667" name="adj"/>
            </a:avLst>
          </a:prstGeom>
          <a:solidFill>
            <a:srgbClr val="C00000"/>
          </a:solidFill>
          <a:ln cap="flat" cmpd="sng" w="25400">
            <a:solidFill>
              <a:schemeClr val="lt1"/>
            </a:solidFill>
            <a:prstDash val="solid"/>
            <a:round/>
            <a:headEnd len="sm" w="sm" type="none"/>
            <a:tailEnd len="sm" w="sm" type="none"/>
          </a:ln>
          <a:effectLst>
            <a:outerShdw blurRad="57150" rotWithShape="0" algn="bl" dir="3360000" dist="95250">
              <a:srgbClr val="000000">
                <a:alpha val="4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300"/>
              <a:buFont typeface="Arial"/>
              <a:buNone/>
            </a:pPr>
            <a:r>
              <a:rPr b="0" i="1" lang="en" sz="2300" u="sng" cap="none" strike="noStrike">
                <a:solidFill>
                  <a:schemeClr val="lt1"/>
                </a:solidFill>
                <a:latin typeface="Calibri"/>
                <a:ea typeface="Calibri"/>
                <a:cs typeface="Calibri"/>
                <a:sym typeface="Calibri"/>
              </a:rPr>
              <a:t>Membership Committee-PC</a:t>
            </a:r>
            <a:endParaRPr b="0" i="0" sz="15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300"/>
              <a:buFont typeface="Arial"/>
              <a:buNone/>
            </a:pPr>
            <a:r>
              <a:rPr b="0" i="0" lang="en" sz="2300" u="none" cap="none" strike="noStrike">
                <a:solidFill>
                  <a:schemeClr val="lt1"/>
                </a:solidFill>
                <a:latin typeface="Calibri"/>
                <a:ea typeface="Calibri"/>
                <a:cs typeface="Calibri"/>
                <a:sym typeface="Calibri"/>
              </a:rPr>
              <a:t>90 Day Renewal Review</a:t>
            </a:r>
            <a:endParaRPr b="0" i="1" sz="2300" u="sng" cap="none" strike="noStrike">
              <a:solidFill>
                <a:srgbClr val="FFFFFF"/>
              </a:solidFill>
              <a:latin typeface="Calibri"/>
              <a:ea typeface="Calibri"/>
              <a:cs typeface="Calibri"/>
              <a:sym typeface="Calibri"/>
            </a:endParaRPr>
          </a:p>
        </p:txBody>
      </p:sp>
      <p:sp>
        <p:nvSpPr>
          <p:cNvPr id="1335" name="Google Shape;1335;g30c50e85ee0_0_1356"/>
          <p:cNvSpPr/>
          <p:nvPr/>
        </p:nvSpPr>
        <p:spPr>
          <a:xfrm>
            <a:off x="450457" y="1754766"/>
            <a:ext cx="3456300" cy="1228500"/>
          </a:xfrm>
          <a:prstGeom prst="roundRect">
            <a:avLst>
              <a:gd fmla="val 16667" name="adj"/>
            </a:avLst>
          </a:prstGeom>
          <a:solidFill>
            <a:srgbClr val="C00000"/>
          </a:solidFill>
          <a:ln cap="flat" cmpd="sng" w="25400">
            <a:solidFill>
              <a:schemeClr val="lt1"/>
            </a:solidFill>
            <a:prstDash val="solid"/>
            <a:round/>
            <a:headEnd len="sm" w="sm" type="none"/>
            <a:tailEnd len="sm" w="sm" type="none"/>
          </a:ln>
          <a:effectLst>
            <a:outerShdw blurRad="57150" rotWithShape="0" algn="bl" dir="3360000" dist="95250">
              <a:srgbClr val="000000">
                <a:alpha val="4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0" i="1" lang="en" sz="2300" u="sng" cap="none" strike="noStrike">
                <a:solidFill>
                  <a:srgbClr val="FFFFFF"/>
                </a:solidFill>
                <a:latin typeface="Calibri"/>
                <a:ea typeface="Calibri"/>
                <a:cs typeface="Calibri"/>
                <a:sym typeface="Calibri"/>
              </a:rPr>
              <a:t>Mentor Coordinator</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1</a:t>
            </a:r>
            <a:r>
              <a:rPr b="0" baseline="30000" i="0" lang="en" sz="2300" u="none" cap="none" strike="noStrike">
                <a:solidFill>
                  <a:srgbClr val="FFFFFF"/>
                </a:solidFill>
                <a:latin typeface="Calibri"/>
                <a:ea typeface="Calibri"/>
                <a:cs typeface="Calibri"/>
                <a:sym typeface="Calibri"/>
              </a:rPr>
              <a:t>st</a:t>
            </a:r>
            <a:r>
              <a:rPr b="0" i="0" lang="en" sz="2300" u="none" cap="none" strike="noStrike">
                <a:solidFill>
                  <a:srgbClr val="FFFFFF"/>
                </a:solidFill>
                <a:latin typeface="Calibri"/>
                <a:ea typeface="Calibri"/>
                <a:cs typeface="Calibri"/>
                <a:sym typeface="Calibri"/>
              </a:rPr>
              <a:t> Year Membership</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Confirm MSP Completed</a:t>
            </a:r>
            <a:endParaRPr b="0" i="0" sz="1500" u="none" cap="none" strike="noStrike">
              <a:solidFill>
                <a:srgbClr val="000000"/>
              </a:solidFill>
              <a:latin typeface="Arial"/>
              <a:ea typeface="Arial"/>
              <a:cs typeface="Arial"/>
              <a:sym typeface="Arial"/>
            </a:endParaRPr>
          </a:p>
        </p:txBody>
      </p:sp>
      <p:sp>
        <p:nvSpPr>
          <p:cNvPr id="1336" name="Google Shape;1336;g30c50e85ee0_0_1356"/>
          <p:cNvSpPr/>
          <p:nvPr/>
        </p:nvSpPr>
        <p:spPr>
          <a:xfrm>
            <a:off x="450457" y="3344720"/>
            <a:ext cx="3456300" cy="1178100"/>
          </a:xfrm>
          <a:prstGeom prst="roundRect">
            <a:avLst>
              <a:gd fmla="val 16667" name="adj"/>
            </a:avLst>
          </a:prstGeom>
          <a:solidFill>
            <a:srgbClr val="C00000"/>
          </a:solidFill>
          <a:ln cap="flat" cmpd="sng" w="25400">
            <a:solidFill>
              <a:schemeClr val="lt1"/>
            </a:solidFill>
            <a:prstDash val="solid"/>
            <a:round/>
            <a:headEnd len="sm" w="sm" type="none"/>
            <a:tailEnd len="sm" w="sm" type="none"/>
          </a:ln>
          <a:effectLst>
            <a:outerShdw blurRad="57150" rotWithShape="0" algn="bl" dir="3360000" dist="95250">
              <a:srgbClr val="000000">
                <a:alpha val="4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0" i="1" lang="en" sz="2300" u="sng" cap="none" strike="noStrike">
                <a:solidFill>
                  <a:srgbClr val="FFFFFF"/>
                </a:solidFill>
                <a:latin typeface="Calibri"/>
                <a:ea typeface="Calibri"/>
                <a:cs typeface="Calibri"/>
                <a:sym typeface="Calibri"/>
              </a:rPr>
              <a:t>Mentor Coordinator</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1</a:t>
            </a:r>
            <a:r>
              <a:rPr b="0" baseline="30000" i="0" lang="en" sz="2300" u="none" cap="none" strike="noStrike">
                <a:solidFill>
                  <a:srgbClr val="FFFFFF"/>
                </a:solidFill>
                <a:latin typeface="Calibri"/>
                <a:ea typeface="Calibri"/>
                <a:cs typeface="Calibri"/>
                <a:sym typeface="Calibri"/>
              </a:rPr>
              <a:t>st</a:t>
            </a:r>
            <a:r>
              <a:rPr b="0" i="0" lang="en" sz="2300" u="none" cap="none" strike="noStrike">
                <a:solidFill>
                  <a:srgbClr val="FFFFFF"/>
                </a:solidFill>
                <a:latin typeface="Calibri"/>
                <a:ea typeface="Calibri"/>
                <a:cs typeface="Calibri"/>
                <a:sym typeface="Calibri"/>
              </a:rPr>
              <a:t> Year Membership</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Confirm Passport Complete</a:t>
            </a:r>
            <a:endParaRPr b="0" i="0" sz="1500" u="none" cap="none" strike="noStrike">
              <a:solidFill>
                <a:srgbClr val="000000"/>
              </a:solidFill>
              <a:latin typeface="Arial"/>
              <a:ea typeface="Arial"/>
              <a:cs typeface="Arial"/>
              <a:sym typeface="Arial"/>
            </a:endParaRPr>
          </a:p>
        </p:txBody>
      </p:sp>
      <p:sp>
        <p:nvSpPr>
          <p:cNvPr id="1337" name="Google Shape;1337;g30c50e85ee0_0_1356"/>
          <p:cNvSpPr/>
          <p:nvPr/>
        </p:nvSpPr>
        <p:spPr>
          <a:xfrm>
            <a:off x="450457" y="4891489"/>
            <a:ext cx="3456300" cy="1192500"/>
          </a:xfrm>
          <a:prstGeom prst="roundRect">
            <a:avLst>
              <a:gd fmla="val 16667" name="adj"/>
            </a:avLst>
          </a:prstGeom>
          <a:solidFill>
            <a:srgbClr val="C00000"/>
          </a:solidFill>
          <a:ln cap="flat" cmpd="sng" w="25400">
            <a:solidFill>
              <a:schemeClr val="lt1"/>
            </a:solidFill>
            <a:prstDash val="solid"/>
            <a:round/>
            <a:headEnd len="sm" w="sm" type="none"/>
            <a:tailEnd len="sm" w="sm" type="none"/>
          </a:ln>
          <a:effectLst>
            <a:outerShdw blurRad="57150" rotWithShape="0" algn="bl" dir="3360000" dist="95250">
              <a:srgbClr val="000000">
                <a:alpha val="4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0" i="1" lang="en" sz="2300" u="sng" cap="none" strike="noStrike">
                <a:solidFill>
                  <a:srgbClr val="FFFFFF"/>
                </a:solidFill>
                <a:latin typeface="Calibri"/>
                <a:ea typeface="Calibri"/>
                <a:cs typeface="Calibri"/>
                <a:sym typeface="Calibri"/>
              </a:rPr>
              <a:t>Mentor Coordinator</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Passport Completion</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rgbClr val="FFFFFF"/>
                </a:solidFill>
                <a:latin typeface="Calibri"/>
                <a:ea typeface="Calibri"/>
                <a:cs typeface="Calibri"/>
                <a:sym typeface="Calibri"/>
              </a:rPr>
              <a:t>Passport Complete Ceremony</a:t>
            </a:r>
            <a:endParaRPr b="0" i="0" sz="1500" u="none" cap="none" strike="noStrike">
              <a:solidFill>
                <a:srgbClr val="000000"/>
              </a:solidFill>
              <a:latin typeface="Arial"/>
              <a:ea typeface="Arial"/>
              <a:cs typeface="Arial"/>
              <a:sym typeface="Arial"/>
            </a:endParaRPr>
          </a:p>
        </p:txBody>
      </p:sp>
      <p:cxnSp>
        <p:nvCxnSpPr>
          <p:cNvPr id="1338" name="Google Shape;1338;g30c50e85ee0_0_1356"/>
          <p:cNvCxnSpPr>
            <a:stCxn id="1337" idx="3"/>
            <a:endCxn id="1332" idx="1"/>
          </p:cNvCxnSpPr>
          <p:nvPr/>
        </p:nvCxnSpPr>
        <p:spPr>
          <a:xfrm flipH="1" rot="10800000">
            <a:off x="3906757" y="2353639"/>
            <a:ext cx="461100" cy="3134100"/>
          </a:xfrm>
          <a:prstGeom prst="straightConnector1">
            <a:avLst/>
          </a:prstGeom>
          <a:noFill/>
          <a:ln cap="flat" cmpd="sng" w="28575">
            <a:solidFill>
              <a:srgbClr val="C00000"/>
            </a:solidFill>
            <a:prstDash val="solid"/>
            <a:round/>
            <a:headEnd len="sm" w="sm" type="none"/>
            <a:tailEnd len="med" w="med" type="triangle"/>
          </a:ln>
        </p:spPr>
      </p:cxnSp>
      <p:cxnSp>
        <p:nvCxnSpPr>
          <p:cNvPr id="1339" name="Google Shape;1339;g30c50e85ee0_0_1356"/>
          <p:cNvCxnSpPr>
            <a:stCxn id="1335" idx="2"/>
            <a:endCxn id="1336" idx="0"/>
          </p:cNvCxnSpPr>
          <p:nvPr/>
        </p:nvCxnSpPr>
        <p:spPr>
          <a:xfrm>
            <a:off x="2178607" y="2983266"/>
            <a:ext cx="0" cy="361500"/>
          </a:xfrm>
          <a:prstGeom prst="straightConnector1">
            <a:avLst/>
          </a:prstGeom>
          <a:noFill/>
          <a:ln cap="flat" cmpd="sng" w="28575">
            <a:solidFill>
              <a:srgbClr val="C00000"/>
            </a:solidFill>
            <a:prstDash val="solid"/>
            <a:round/>
            <a:headEnd len="sm" w="sm" type="none"/>
            <a:tailEnd len="med" w="med" type="triangle"/>
          </a:ln>
        </p:spPr>
      </p:cxnSp>
      <p:cxnSp>
        <p:nvCxnSpPr>
          <p:cNvPr id="1340" name="Google Shape;1340;g30c50e85ee0_0_1356"/>
          <p:cNvCxnSpPr>
            <a:stCxn id="1336" idx="2"/>
            <a:endCxn id="1337" idx="0"/>
          </p:cNvCxnSpPr>
          <p:nvPr/>
        </p:nvCxnSpPr>
        <p:spPr>
          <a:xfrm>
            <a:off x="2178607" y="4522820"/>
            <a:ext cx="0" cy="368700"/>
          </a:xfrm>
          <a:prstGeom prst="straightConnector1">
            <a:avLst/>
          </a:prstGeom>
          <a:noFill/>
          <a:ln cap="flat" cmpd="sng" w="28575">
            <a:solidFill>
              <a:srgbClr val="C00000"/>
            </a:solidFill>
            <a:prstDash val="solid"/>
            <a:round/>
            <a:headEnd len="sm" w="sm" type="none"/>
            <a:tailEnd len="med" w="med" type="triangle"/>
          </a:ln>
        </p:spPr>
      </p:cxnSp>
      <p:cxnSp>
        <p:nvCxnSpPr>
          <p:cNvPr id="1341" name="Google Shape;1341;g30c50e85ee0_0_1356"/>
          <p:cNvCxnSpPr/>
          <p:nvPr/>
        </p:nvCxnSpPr>
        <p:spPr>
          <a:xfrm>
            <a:off x="6095988" y="2986166"/>
            <a:ext cx="0" cy="361500"/>
          </a:xfrm>
          <a:prstGeom prst="straightConnector1">
            <a:avLst/>
          </a:prstGeom>
          <a:noFill/>
          <a:ln cap="flat" cmpd="sng" w="28575">
            <a:solidFill>
              <a:srgbClr val="C00000"/>
            </a:solidFill>
            <a:prstDash val="solid"/>
            <a:round/>
            <a:headEnd len="sm" w="sm" type="none"/>
            <a:tailEnd len="med" w="med" type="triangle"/>
          </a:ln>
        </p:spPr>
      </p:cxnSp>
      <p:cxnSp>
        <p:nvCxnSpPr>
          <p:cNvPr id="1342" name="Google Shape;1342;g30c50e85ee0_0_1356"/>
          <p:cNvCxnSpPr/>
          <p:nvPr/>
        </p:nvCxnSpPr>
        <p:spPr>
          <a:xfrm>
            <a:off x="6095988" y="4525420"/>
            <a:ext cx="0" cy="369300"/>
          </a:xfrm>
          <a:prstGeom prst="straightConnector1">
            <a:avLst/>
          </a:prstGeom>
          <a:noFill/>
          <a:ln cap="flat" cmpd="sng" w="28575">
            <a:solidFill>
              <a:srgbClr val="C00000"/>
            </a:solidFill>
            <a:prstDash val="solid"/>
            <a:round/>
            <a:headEnd len="sm" w="sm" type="none"/>
            <a:tailEnd len="med" w="med" type="triangle"/>
          </a:ln>
        </p:spPr>
      </p:cxnSp>
      <p:sp>
        <p:nvSpPr>
          <p:cNvPr id="1343" name="Google Shape;1343;g30c50e85ee0_0_1356"/>
          <p:cNvSpPr/>
          <p:nvPr/>
        </p:nvSpPr>
        <p:spPr>
          <a:xfrm>
            <a:off x="8285245" y="1739526"/>
            <a:ext cx="3456300" cy="1228500"/>
          </a:xfrm>
          <a:prstGeom prst="roundRect">
            <a:avLst>
              <a:gd fmla="val 16667" name="adj"/>
            </a:avLst>
          </a:prstGeom>
          <a:solidFill>
            <a:srgbClr val="C00000"/>
          </a:solidFill>
          <a:ln cap="flat" cmpd="sng" w="25400">
            <a:solidFill>
              <a:schemeClr val="lt1"/>
            </a:solidFill>
            <a:prstDash val="solid"/>
            <a:round/>
            <a:headEnd len="sm" w="sm" type="none"/>
            <a:tailEnd len="sm" w="sm" type="none"/>
          </a:ln>
          <a:effectLst>
            <a:outerShdw blurRad="57150" rotWithShape="0" algn="bl" dir="3360000" dist="95250">
              <a:srgbClr val="000000">
                <a:alpha val="4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300"/>
              <a:buFont typeface="Arial"/>
              <a:buNone/>
            </a:pPr>
            <a:r>
              <a:rPr b="0" i="1" lang="en" sz="2300" u="sng" cap="none" strike="noStrike">
                <a:solidFill>
                  <a:schemeClr val="lt1"/>
                </a:solidFill>
                <a:latin typeface="Calibri"/>
                <a:ea typeface="Calibri"/>
                <a:cs typeface="Calibri"/>
                <a:sym typeface="Calibri"/>
              </a:rPr>
              <a:t>Membership Committee</a:t>
            </a:r>
            <a:endParaRPr b="0" i="0" sz="15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300"/>
              <a:buFont typeface="Arial"/>
              <a:buNone/>
            </a:pPr>
            <a:r>
              <a:rPr b="0" i="0" lang="en" sz="2300" u="none" cap="none" strike="noStrike">
                <a:solidFill>
                  <a:schemeClr val="lt1"/>
                </a:solidFill>
                <a:latin typeface="Calibri"/>
                <a:ea typeface="Calibri"/>
                <a:cs typeface="Calibri"/>
                <a:sym typeface="Calibri"/>
              </a:rPr>
              <a:t>Votes on Membership Renewal prior to 15th</a:t>
            </a:r>
            <a:endParaRPr b="0" i="1" sz="2300" u="sng" cap="none" strike="noStrike">
              <a:solidFill>
                <a:srgbClr val="FFFFFF"/>
              </a:solidFill>
              <a:latin typeface="Calibri"/>
              <a:ea typeface="Calibri"/>
              <a:cs typeface="Calibri"/>
              <a:sym typeface="Calibri"/>
            </a:endParaRPr>
          </a:p>
        </p:txBody>
      </p:sp>
      <p:sp>
        <p:nvSpPr>
          <p:cNvPr id="1344" name="Google Shape;1344;g30c50e85ee0_0_1356"/>
          <p:cNvSpPr/>
          <p:nvPr/>
        </p:nvSpPr>
        <p:spPr>
          <a:xfrm>
            <a:off x="8285245" y="3329480"/>
            <a:ext cx="3456300" cy="1178100"/>
          </a:xfrm>
          <a:prstGeom prst="roundRect">
            <a:avLst>
              <a:gd fmla="val 16667" name="adj"/>
            </a:avLst>
          </a:prstGeom>
          <a:solidFill>
            <a:srgbClr val="C00000"/>
          </a:solidFill>
          <a:ln cap="flat" cmpd="sng" w="25400">
            <a:solidFill>
              <a:schemeClr val="lt1"/>
            </a:solidFill>
            <a:prstDash val="solid"/>
            <a:round/>
            <a:headEnd len="sm" w="sm" type="none"/>
            <a:tailEnd len="sm" w="sm" type="none"/>
          </a:ln>
          <a:effectLst>
            <a:outerShdw blurRad="57150" rotWithShape="0" algn="bl" dir="3360000" dist="95250">
              <a:srgbClr val="000000">
                <a:alpha val="4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0" i="1" lang="en" sz="2300" u="sng" cap="none" strike="noStrike">
                <a:solidFill>
                  <a:srgbClr val="FFFFFF"/>
                </a:solidFill>
                <a:latin typeface="Calibri"/>
                <a:ea typeface="Calibri"/>
                <a:cs typeface="Calibri"/>
                <a:sym typeface="Calibri"/>
              </a:rPr>
              <a:t>VP &amp; Member</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VP Approves in System</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Member Pays Renewal</a:t>
            </a:r>
            <a:endParaRPr b="0" i="0" sz="1500" u="none" cap="none" strike="noStrike">
              <a:solidFill>
                <a:srgbClr val="000000"/>
              </a:solidFill>
              <a:latin typeface="Arial"/>
              <a:ea typeface="Arial"/>
              <a:cs typeface="Arial"/>
              <a:sym typeface="Arial"/>
            </a:endParaRPr>
          </a:p>
        </p:txBody>
      </p:sp>
      <p:sp>
        <p:nvSpPr>
          <p:cNvPr id="1345" name="Google Shape;1345;g30c50e85ee0_0_1356"/>
          <p:cNvSpPr/>
          <p:nvPr/>
        </p:nvSpPr>
        <p:spPr>
          <a:xfrm>
            <a:off x="8285245" y="4876249"/>
            <a:ext cx="3456300" cy="1192500"/>
          </a:xfrm>
          <a:prstGeom prst="roundRect">
            <a:avLst>
              <a:gd fmla="val 16667" name="adj"/>
            </a:avLst>
          </a:prstGeom>
          <a:solidFill>
            <a:srgbClr val="C00000"/>
          </a:solidFill>
          <a:ln cap="flat" cmpd="sng" w="25400">
            <a:solidFill>
              <a:schemeClr val="lt1"/>
            </a:solidFill>
            <a:prstDash val="solid"/>
            <a:round/>
            <a:headEnd len="sm" w="sm" type="none"/>
            <a:tailEnd len="sm" w="sm" type="none"/>
          </a:ln>
          <a:effectLst>
            <a:outerShdw blurRad="57150" rotWithShape="0" algn="bl" dir="3360000" dist="95250">
              <a:srgbClr val="000000">
                <a:alpha val="4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0" i="1" lang="en" sz="2300" u="sng" cap="none" strike="noStrike">
                <a:solidFill>
                  <a:srgbClr val="FFFFFF"/>
                </a:solidFill>
                <a:latin typeface="Calibri"/>
                <a:ea typeface="Calibri"/>
                <a:cs typeface="Calibri"/>
                <a:sym typeface="Calibri"/>
              </a:rPr>
              <a:t>President</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First Anniversary</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FFFFFF"/>
                </a:solidFill>
                <a:latin typeface="Calibri"/>
                <a:ea typeface="Calibri"/>
                <a:cs typeface="Calibri"/>
                <a:sym typeface="Calibri"/>
              </a:rPr>
              <a:t>Recognizes Renewal</a:t>
            </a:r>
            <a:endParaRPr b="0" i="0" sz="1500" u="none" cap="none" strike="noStrike">
              <a:solidFill>
                <a:srgbClr val="000000"/>
              </a:solidFill>
              <a:latin typeface="Arial"/>
              <a:ea typeface="Arial"/>
              <a:cs typeface="Arial"/>
              <a:sym typeface="Arial"/>
            </a:endParaRPr>
          </a:p>
        </p:txBody>
      </p:sp>
      <p:cxnSp>
        <p:nvCxnSpPr>
          <p:cNvPr id="1346" name="Google Shape;1346;g30c50e85ee0_0_1356"/>
          <p:cNvCxnSpPr>
            <a:endCxn id="1343" idx="1"/>
          </p:cNvCxnSpPr>
          <p:nvPr/>
        </p:nvCxnSpPr>
        <p:spPr>
          <a:xfrm flipH="1" rot="10800000">
            <a:off x="7747945" y="2353776"/>
            <a:ext cx="537300" cy="3133500"/>
          </a:xfrm>
          <a:prstGeom prst="straightConnector1">
            <a:avLst/>
          </a:prstGeom>
          <a:noFill/>
          <a:ln cap="flat" cmpd="sng" w="28575">
            <a:solidFill>
              <a:srgbClr val="C00000"/>
            </a:solidFill>
            <a:prstDash val="solid"/>
            <a:round/>
            <a:headEnd len="sm" w="sm" type="none"/>
            <a:tailEnd len="med" w="med" type="triangle"/>
          </a:ln>
        </p:spPr>
      </p:cxnSp>
      <p:cxnSp>
        <p:nvCxnSpPr>
          <p:cNvPr id="1347" name="Google Shape;1347;g30c50e85ee0_0_1356"/>
          <p:cNvCxnSpPr/>
          <p:nvPr/>
        </p:nvCxnSpPr>
        <p:spPr>
          <a:xfrm>
            <a:off x="10013388" y="2986166"/>
            <a:ext cx="0" cy="361500"/>
          </a:xfrm>
          <a:prstGeom prst="straightConnector1">
            <a:avLst/>
          </a:prstGeom>
          <a:noFill/>
          <a:ln cap="flat" cmpd="sng" w="28575">
            <a:solidFill>
              <a:srgbClr val="C00000"/>
            </a:solidFill>
            <a:prstDash val="solid"/>
            <a:round/>
            <a:headEnd len="sm" w="sm" type="none"/>
            <a:tailEnd len="med" w="med" type="triangle"/>
          </a:ln>
        </p:spPr>
      </p:cxnSp>
      <p:cxnSp>
        <p:nvCxnSpPr>
          <p:cNvPr id="1348" name="Google Shape;1348;g30c50e85ee0_0_1356"/>
          <p:cNvCxnSpPr/>
          <p:nvPr/>
        </p:nvCxnSpPr>
        <p:spPr>
          <a:xfrm>
            <a:off x="10013388" y="4525420"/>
            <a:ext cx="0" cy="369300"/>
          </a:xfrm>
          <a:prstGeom prst="straightConnector1">
            <a:avLst/>
          </a:prstGeom>
          <a:noFill/>
          <a:ln cap="flat" cmpd="sng" w="28575">
            <a:solidFill>
              <a:srgbClr val="C00000"/>
            </a:solidFill>
            <a:prstDash val="solid"/>
            <a:round/>
            <a:headEnd len="sm" w="sm" type="none"/>
            <a:tailEnd len="med" w="med" type="triangle"/>
          </a:ln>
        </p:spPr>
      </p:cxnSp>
      <p:sp>
        <p:nvSpPr>
          <p:cNvPr id="1349" name="Google Shape;1349;g30c50e85ee0_0_1356"/>
          <p:cNvSpPr txBox="1"/>
          <p:nvPr/>
        </p:nvSpPr>
        <p:spPr>
          <a:xfrm>
            <a:off x="1874000" y="0"/>
            <a:ext cx="21261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350" name="Google Shape;1350;g30c50e85ee0_0_1356"/>
          <p:cNvPicPr preferRelativeResize="0"/>
          <p:nvPr/>
        </p:nvPicPr>
        <p:blipFill rotWithShape="1">
          <a:blip r:embed="rId3">
            <a:alphaModFix/>
          </a:blip>
          <a:srcRect b="0" l="0" r="0" t="0"/>
          <a:stretch/>
        </p:blipFill>
        <p:spPr>
          <a:xfrm>
            <a:off x="362226" y="332189"/>
            <a:ext cx="2182190" cy="841702"/>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5" name="Shape 1355"/>
        <p:cNvGrpSpPr/>
        <p:nvPr/>
      </p:nvGrpSpPr>
      <p:grpSpPr>
        <a:xfrm>
          <a:off x="0" y="0"/>
          <a:ext cx="0" cy="0"/>
          <a:chOff x="0" y="0"/>
          <a:chExt cx="0" cy="0"/>
        </a:xfrm>
      </p:grpSpPr>
      <p:sp>
        <p:nvSpPr>
          <p:cNvPr id="1356" name="Google Shape;1356;g30c50e85ee0_0_2248"/>
          <p:cNvSpPr txBox="1"/>
          <p:nvPr/>
        </p:nvSpPr>
        <p:spPr>
          <a:xfrm>
            <a:off x="1766093" y="372612"/>
            <a:ext cx="8660100" cy="626100"/>
          </a:xfrm>
          <a:prstGeom prst="rect">
            <a:avLst/>
          </a:prstGeom>
          <a:noFill/>
          <a:ln>
            <a:noFill/>
          </a:ln>
        </p:spPr>
        <p:txBody>
          <a:bodyPr anchorCtr="0" anchor="t" bIns="45700" lIns="91400" spcFirstLastPara="1" rIns="91400" wrap="square" tIns="45700">
            <a:noAutofit/>
          </a:bodyPr>
          <a:lstStyle/>
          <a:p>
            <a:pPr indent="0" lvl="0" marL="0" marR="0" rtl="0" algn="l">
              <a:lnSpc>
                <a:spcPct val="100000"/>
              </a:lnSpc>
              <a:spcBef>
                <a:spcPts val="0"/>
              </a:spcBef>
              <a:spcAft>
                <a:spcPts val="0"/>
              </a:spcAft>
              <a:buClr>
                <a:srgbClr val="7F7F7F"/>
              </a:buClr>
              <a:buSzPts val="4000"/>
              <a:buFont typeface="Arial"/>
              <a:buNone/>
            </a:pPr>
            <a:r>
              <a:t/>
            </a:r>
            <a:endParaRPr b="0" i="0" sz="1500" u="none" cap="none" strike="noStrike">
              <a:solidFill>
                <a:srgbClr val="000000"/>
              </a:solidFill>
              <a:latin typeface="Arial"/>
              <a:ea typeface="Arial"/>
              <a:cs typeface="Arial"/>
              <a:sym typeface="Arial"/>
            </a:endParaRPr>
          </a:p>
        </p:txBody>
      </p:sp>
      <p:sp>
        <p:nvSpPr>
          <p:cNvPr id="1357" name="Google Shape;1357;g30c50e85ee0_0_2248"/>
          <p:cNvSpPr txBox="1"/>
          <p:nvPr/>
        </p:nvSpPr>
        <p:spPr>
          <a:xfrm>
            <a:off x="0" y="4199802"/>
            <a:ext cx="12192000" cy="1571100"/>
          </a:xfrm>
          <a:prstGeom prst="rect">
            <a:avLst/>
          </a:prstGeom>
          <a:noFill/>
          <a:ln>
            <a:noFill/>
          </a:ln>
        </p:spPr>
        <p:txBody>
          <a:bodyPr anchorCtr="0" anchor="t" bIns="45700" lIns="91400" spcFirstLastPara="1" rIns="91400" wrap="square" tIns="45700">
            <a:noAutofit/>
          </a:bodyPr>
          <a:lstStyle/>
          <a:p>
            <a:pPr indent="0" lvl="0" marL="0" marR="0" rtl="0" algn="ctr">
              <a:lnSpc>
                <a:spcPct val="90000"/>
              </a:lnSpc>
              <a:spcBef>
                <a:spcPts val="0"/>
              </a:spcBef>
              <a:spcAft>
                <a:spcPts val="0"/>
              </a:spcAft>
              <a:buClr>
                <a:srgbClr val="000000"/>
              </a:buClr>
              <a:buSzPts val="5300"/>
              <a:buFont typeface="Arial"/>
              <a:buNone/>
            </a:pPr>
            <a:r>
              <a:rPr b="1" i="0" lang="en" sz="6100" u="none" cap="none" strike="noStrike">
                <a:solidFill>
                  <a:srgbClr val="000000"/>
                </a:solidFill>
                <a:latin typeface="Arial"/>
                <a:ea typeface="Arial"/>
                <a:cs typeface="Arial"/>
                <a:sym typeface="Arial"/>
              </a:rPr>
              <a:t>Community Builder</a:t>
            </a:r>
            <a:endParaRPr b="1" i="0" sz="6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5300"/>
              <a:buFont typeface="Arial"/>
              <a:buNone/>
            </a:pPr>
            <a:r>
              <a:rPr b="0" i="0" lang="en" sz="3700" u="none" cap="none" strike="noStrike">
                <a:solidFill>
                  <a:srgbClr val="000000"/>
                </a:solidFill>
                <a:latin typeface="Arial"/>
                <a:ea typeface="Arial"/>
                <a:cs typeface="Arial"/>
                <a:sym typeface="Arial"/>
              </a:rPr>
              <a:t>Growth &amp; Attendance</a:t>
            </a:r>
            <a:endParaRPr b="0" i="0" sz="37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5300"/>
              <a:buFont typeface="Arial"/>
              <a:buNone/>
            </a:pPr>
            <a:r>
              <a:t/>
            </a:r>
            <a:endParaRPr b="0" i="0" sz="3700" u="none" cap="none" strike="noStrike">
              <a:solidFill>
                <a:srgbClr val="000000"/>
              </a:solidFill>
              <a:latin typeface="Arial"/>
              <a:ea typeface="Arial"/>
              <a:cs typeface="Arial"/>
              <a:sym typeface="Arial"/>
            </a:endParaRPr>
          </a:p>
        </p:txBody>
      </p:sp>
      <p:pic>
        <p:nvPicPr>
          <p:cNvPr id="1358" name="Google Shape;1358;g30c50e85ee0_0_2248"/>
          <p:cNvPicPr preferRelativeResize="0"/>
          <p:nvPr/>
        </p:nvPicPr>
        <p:blipFill rotWithShape="1">
          <a:blip r:embed="rId3">
            <a:alphaModFix/>
          </a:blip>
          <a:srcRect b="0" l="0" r="0" t="0"/>
          <a:stretch/>
        </p:blipFill>
        <p:spPr>
          <a:xfrm>
            <a:off x="3552467" y="688200"/>
            <a:ext cx="5546693" cy="312001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sp>
        <p:nvSpPr>
          <p:cNvPr id="1363" name="Google Shape;1363;g30c50e85ee0_0_2359"/>
          <p:cNvSpPr/>
          <p:nvPr/>
        </p:nvSpPr>
        <p:spPr>
          <a:xfrm>
            <a:off x="0" y="1707385"/>
            <a:ext cx="12192000" cy="520500"/>
          </a:xfrm>
          <a:prstGeom prst="rect">
            <a:avLst/>
          </a:prstGeom>
          <a:solidFill>
            <a:srgbClr val="D2D5D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1364" name="Google Shape;1364;g30c50e85ee0_0_2359"/>
          <p:cNvSpPr/>
          <p:nvPr/>
        </p:nvSpPr>
        <p:spPr>
          <a:xfrm>
            <a:off x="0" y="1641855"/>
            <a:ext cx="12192000" cy="646500"/>
          </a:xfrm>
          <a:prstGeom prst="rect">
            <a:avLst/>
          </a:prstGeom>
          <a:solidFill>
            <a:srgbClr val="EFEFEF"/>
          </a:solidFill>
          <a:ln cap="flat" cmpd="sng" w="9525">
            <a:solidFill>
              <a:srgbClr val="EFEFE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rgbClr val="565F62"/>
                </a:solidFill>
                <a:latin typeface="Arial"/>
                <a:ea typeface="Arial"/>
                <a:cs typeface="Arial"/>
                <a:sym typeface="Arial"/>
              </a:rPr>
              <a:t>Key Attendance Functions in BNI Connect</a:t>
            </a:r>
            <a:endParaRPr b="0" i="0" sz="1500" u="none" cap="none" strike="noStrike">
              <a:solidFill>
                <a:srgbClr val="000000"/>
              </a:solidFill>
              <a:latin typeface="Arial"/>
              <a:ea typeface="Arial"/>
              <a:cs typeface="Arial"/>
              <a:sym typeface="Arial"/>
            </a:endParaRPr>
          </a:p>
        </p:txBody>
      </p:sp>
      <p:pic>
        <p:nvPicPr>
          <p:cNvPr id="1365" name="Google Shape;1365;g30c50e85ee0_0_2359"/>
          <p:cNvPicPr preferRelativeResize="0"/>
          <p:nvPr/>
        </p:nvPicPr>
        <p:blipFill rotWithShape="1">
          <a:blip r:embed="rId3">
            <a:alphaModFix/>
          </a:blip>
          <a:srcRect b="0" l="0" r="0" t="0"/>
          <a:stretch/>
        </p:blipFill>
        <p:spPr>
          <a:xfrm>
            <a:off x="362225" y="345313"/>
            <a:ext cx="2182190" cy="841702"/>
          </a:xfrm>
          <a:prstGeom prst="rect">
            <a:avLst/>
          </a:prstGeom>
          <a:noFill/>
          <a:ln>
            <a:noFill/>
          </a:ln>
        </p:spPr>
      </p:pic>
      <p:pic>
        <p:nvPicPr>
          <p:cNvPr id="1366" name="Google Shape;1366;g30c50e85ee0_0_2359"/>
          <p:cNvPicPr preferRelativeResize="0"/>
          <p:nvPr/>
        </p:nvPicPr>
        <p:blipFill rotWithShape="1">
          <a:blip r:embed="rId4">
            <a:alphaModFix/>
          </a:blip>
          <a:srcRect b="0" l="0" r="0" t="0"/>
          <a:stretch/>
        </p:blipFill>
        <p:spPr>
          <a:xfrm>
            <a:off x="7497604" y="4393096"/>
            <a:ext cx="4694398" cy="2464903"/>
          </a:xfrm>
          <a:prstGeom prst="rect">
            <a:avLst/>
          </a:prstGeom>
          <a:noFill/>
          <a:ln>
            <a:noFill/>
          </a:ln>
        </p:spPr>
      </p:pic>
      <p:sp>
        <p:nvSpPr>
          <p:cNvPr id="1367" name="Google Shape;1367;g30c50e85ee0_0_2359"/>
          <p:cNvSpPr txBox="1"/>
          <p:nvPr/>
        </p:nvSpPr>
        <p:spPr>
          <a:xfrm>
            <a:off x="921575" y="2478750"/>
            <a:ext cx="9764400" cy="4089600"/>
          </a:xfrm>
          <a:prstGeom prst="rect">
            <a:avLst/>
          </a:prstGeom>
          <a:noFill/>
          <a:ln>
            <a:noFill/>
          </a:ln>
        </p:spPr>
        <p:txBody>
          <a:bodyPr anchorCtr="0" anchor="t" bIns="45700" lIns="91425" spcFirstLastPara="1" rIns="91425" wrap="square" tIns="45700">
            <a:spAutoFit/>
          </a:bodyPr>
          <a:lstStyle/>
          <a:p>
            <a:pPr indent="-374650" lvl="0" marL="457200" marR="0" rtl="0" algn="l">
              <a:lnSpc>
                <a:spcPct val="105000"/>
              </a:lnSpc>
              <a:spcBef>
                <a:spcPts val="1100"/>
              </a:spcBef>
              <a:spcAft>
                <a:spcPts val="0"/>
              </a:spcAft>
              <a:buClr>
                <a:schemeClr val="dk1"/>
              </a:buClr>
              <a:buSzPts val="2900"/>
              <a:buFont typeface="Arial"/>
              <a:buAutoNum type="arabicPeriod"/>
            </a:pPr>
            <a:r>
              <a:rPr b="1" i="0" lang="en" sz="2900" u="none" cap="none" strike="noStrike">
                <a:solidFill>
                  <a:schemeClr val="dk1"/>
                </a:solidFill>
              </a:rPr>
              <a:t>Why is attendance crucial to the chapter?</a:t>
            </a:r>
            <a:r>
              <a:rPr b="0" i="0" lang="en" sz="2900" u="none" cap="none" strike="noStrike">
                <a:solidFill>
                  <a:schemeClr val="dk1"/>
                </a:solidFill>
                <a:latin typeface="Arial"/>
                <a:ea typeface="Arial"/>
                <a:cs typeface="Arial"/>
                <a:sym typeface="Arial"/>
              </a:rPr>
              <a:t> </a:t>
            </a:r>
            <a:br>
              <a:rPr b="0" i="0" lang="en" sz="2900" u="none" cap="none" strike="noStrike">
                <a:solidFill>
                  <a:schemeClr val="dk1"/>
                </a:solidFill>
                <a:latin typeface="Arial"/>
                <a:ea typeface="Arial"/>
                <a:cs typeface="Arial"/>
                <a:sym typeface="Arial"/>
              </a:rPr>
            </a:br>
            <a:r>
              <a:rPr b="0" i="1" lang="en" sz="2400" u="none" cap="none" strike="noStrike">
                <a:solidFill>
                  <a:schemeClr val="dk1"/>
                </a:solidFill>
                <a:latin typeface="Arial"/>
                <a:ea typeface="Arial"/>
                <a:cs typeface="Arial"/>
                <a:sym typeface="Arial"/>
              </a:rPr>
              <a:t>(just checking if you’re paying attention)</a:t>
            </a:r>
            <a:endParaRPr b="0" i="1" sz="2400" u="none" cap="none" strike="noStrike">
              <a:solidFill>
                <a:schemeClr val="dk1"/>
              </a:solidFill>
              <a:latin typeface="Arial"/>
              <a:ea typeface="Arial"/>
              <a:cs typeface="Arial"/>
              <a:sym typeface="Arial"/>
            </a:endParaRPr>
          </a:p>
          <a:p>
            <a:pPr indent="-374650" lvl="0" marL="457200" marR="0" rtl="0" algn="l">
              <a:lnSpc>
                <a:spcPct val="105000"/>
              </a:lnSpc>
              <a:spcBef>
                <a:spcPts val="1100"/>
              </a:spcBef>
              <a:spcAft>
                <a:spcPts val="0"/>
              </a:spcAft>
              <a:buClr>
                <a:schemeClr val="dk1"/>
              </a:buClr>
              <a:buSzPts val="2900"/>
              <a:buFont typeface="Arial"/>
              <a:buAutoNum type="arabicPeriod"/>
            </a:pPr>
            <a:r>
              <a:rPr b="1" i="0" lang="en" sz="2900" u="none" cap="none" strike="noStrike">
                <a:solidFill>
                  <a:schemeClr val="dk1"/>
                </a:solidFill>
              </a:rPr>
              <a:t>What does the system do?</a:t>
            </a:r>
            <a:r>
              <a:rPr b="0" i="0" lang="en" sz="2900" u="none" cap="none" strike="noStrike">
                <a:solidFill>
                  <a:schemeClr val="dk1"/>
                </a:solidFill>
                <a:latin typeface="Arial"/>
                <a:ea typeface="Arial"/>
                <a:cs typeface="Arial"/>
                <a:sym typeface="Arial"/>
              </a:rPr>
              <a:t> </a:t>
            </a:r>
            <a:br>
              <a:rPr b="0" i="0" lang="en" sz="2900" u="none" cap="none" strike="noStrike">
                <a:solidFill>
                  <a:schemeClr val="dk1"/>
                </a:solidFill>
                <a:latin typeface="Arial"/>
                <a:ea typeface="Arial"/>
                <a:cs typeface="Arial"/>
                <a:sym typeface="Arial"/>
              </a:rPr>
            </a:br>
            <a:r>
              <a:rPr b="0" i="1" lang="en" sz="2400" u="none" cap="none" strike="noStrike">
                <a:solidFill>
                  <a:schemeClr val="dk1"/>
                </a:solidFill>
                <a:latin typeface="Arial"/>
                <a:ea typeface="Arial"/>
                <a:cs typeface="Arial"/>
                <a:sym typeface="Arial"/>
              </a:rPr>
              <a:t>The BNI System sends out emails recording when absences go on and when absences come off.</a:t>
            </a:r>
            <a:endParaRPr b="0" i="1" sz="2400" u="none" cap="none" strike="noStrike">
              <a:solidFill>
                <a:schemeClr val="dk1"/>
              </a:solidFill>
              <a:latin typeface="Arial"/>
              <a:ea typeface="Arial"/>
              <a:cs typeface="Arial"/>
              <a:sym typeface="Arial"/>
            </a:endParaRPr>
          </a:p>
          <a:p>
            <a:pPr indent="-374650" lvl="0" marL="457200" marR="0" rtl="0" algn="l">
              <a:lnSpc>
                <a:spcPct val="105000"/>
              </a:lnSpc>
              <a:spcBef>
                <a:spcPts val="1100"/>
              </a:spcBef>
              <a:spcAft>
                <a:spcPts val="1100"/>
              </a:spcAft>
              <a:buClr>
                <a:schemeClr val="dk1"/>
              </a:buClr>
              <a:buSzPts val="2900"/>
              <a:buFont typeface="Arial"/>
              <a:buAutoNum type="arabicPeriod"/>
            </a:pPr>
            <a:r>
              <a:rPr b="1" i="0" lang="en" sz="2900" u="none" cap="none" strike="noStrike">
                <a:solidFill>
                  <a:schemeClr val="dk1"/>
                </a:solidFill>
              </a:rPr>
              <a:t>How do we access the information?</a:t>
            </a:r>
            <a:br>
              <a:rPr b="0" i="0" lang="en" sz="2900" u="none" cap="none" strike="noStrike">
                <a:solidFill>
                  <a:schemeClr val="dk1"/>
                </a:solidFill>
                <a:latin typeface="Arial"/>
                <a:ea typeface="Arial"/>
                <a:cs typeface="Arial"/>
                <a:sym typeface="Arial"/>
              </a:rPr>
            </a:br>
            <a:r>
              <a:rPr b="0" i="1" lang="en" sz="2400" u="none" cap="none" strike="noStrike">
                <a:solidFill>
                  <a:schemeClr val="dk1"/>
                </a:solidFill>
                <a:latin typeface="Arial"/>
                <a:ea typeface="Arial"/>
                <a:cs typeface="Arial"/>
                <a:sym typeface="Arial"/>
              </a:rPr>
              <a:t>The Vice President should be sharing any attendance issues with the Membership Committee, starting with the 2nd absence </a:t>
            </a:r>
            <a:br>
              <a:rPr b="0" i="1" lang="en" sz="2400" u="none" cap="none" strike="noStrike">
                <a:solidFill>
                  <a:schemeClr val="dk1"/>
                </a:solidFill>
                <a:latin typeface="Arial"/>
                <a:ea typeface="Arial"/>
                <a:cs typeface="Arial"/>
                <a:sym typeface="Arial"/>
              </a:rPr>
            </a:br>
            <a:r>
              <a:rPr b="0" i="1" lang="en" sz="2400" u="none" cap="none" strike="noStrike">
                <a:solidFill>
                  <a:schemeClr val="dk1"/>
                </a:solidFill>
                <a:latin typeface="Arial"/>
                <a:ea typeface="Arial"/>
                <a:cs typeface="Arial"/>
                <a:sym typeface="Arial"/>
              </a:rPr>
              <a:t>and beyond.</a:t>
            </a:r>
            <a:endParaRPr b="0" i="0" sz="2900" u="none" cap="none" strike="noStrike">
              <a:solidFill>
                <a:schemeClr val="dk1"/>
              </a:solidFill>
              <a:latin typeface="Arial"/>
              <a:ea typeface="Arial"/>
              <a:cs typeface="Arial"/>
              <a:sym typeface="Arial"/>
            </a:endParaRPr>
          </a:p>
        </p:txBody>
      </p:sp>
      <p:sp>
        <p:nvSpPr>
          <p:cNvPr id="1368" name="Google Shape;1368;g30c50e85ee0_0_2359"/>
          <p:cNvSpPr/>
          <p:nvPr/>
        </p:nvSpPr>
        <p:spPr>
          <a:xfrm>
            <a:off x="3657600" y="396781"/>
            <a:ext cx="8534400" cy="646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300"/>
              <a:buFont typeface="Arial"/>
              <a:buNone/>
            </a:pPr>
            <a:r>
              <a:rPr b="0" i="0" lang="en" sz="4300" u="none" cap="none" strike="noStrike">
                <a:solidFill>
                  <a:srgbClr val="C00000"/>
                </a:solidFill>
                <a:latin typeface="Arial"/>
                <a:ea typeface="Arial"/>
                <a:cs typeface="Arial"/>
                <a:sym typeface="Arial"/>
              </a:rPr>
              <a:t>Attendance</a:t>
            </a:r>
            <a:endParaRPr b="0" i="0" sz="2000" u="none" cap="none" strike="noStrike">
              <a:solidFill>
                <a:srgbClr val="C00000"/>
              </a:solidFill>
              <a:latin typeface="Arial"/>
              <a:ea typeface="Arial"/>
              <a:cs typeface="Arial"/>
              <a:sym typeface="Arial"/>
            </a:endParaRPr>
          </a:p>
        </p:txBody>
      </p:sp>
      <p:cxnSp>
        <p:nvCxnSpPr>
          <p:cNvPr id="1369" name="Google Shape;1369;g30c50e85ee0_0_2359"/>
          <p:cNvCxnSpPr/>
          <p:nvPr/>
        </p:nvCxnSpPr>
        <p:spPr>
          <a:xfrm rot="10800000">
            <a:off x="3184275" y="301251"/>
            <a:ext cx="0" cy="903600"/>
          </a:xfrm>
          <a:prstGeom prst="straightConnector1">
            <a:avLst/>
          </a:prstGeom>
          <a:noFill/>
          <a:ln cap="flat" cmpd="sng" w="28575">
            <a:solidFill>
              <a:srgbClr val="C00000"/>
            </a:solidFill>
            <a:prstDash val="solid"/>
            <a:round/>
            <a:headEnd len="sm" w="sm" type="none"/>
            <a:tailEnd len="sm" w="sm" type="none"/>
          </a:ln>
        </p:spPr>
      </p:cxnSp>
      <p:pic>
        <p:nvPicPr>
          <p:cNvPr id="1370" name="Google Shape;1370;g30c50e85ee0_0_2359"/>
          <p:cNvPicPr preferRelativeResize="0"/>
          <p:nvPr/>
        </p:nvPicPr>
        <p:blipFill>
          <a:blip r:embed="rId5">
            <a:alphaModFix/>
          </a:blip>
          <a:stretch>
            <a:fillRect/>
          </a:stretch>
        </p:blipFill>
        <p:spPr>
          <a:xfrm>
            <a:off x="10653623" y="5958875"/>
            <a:ext cx="1385026" cy="779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7">
                                            <p:txEl>
                                              <p:pRg end="0" st="0"/>
                                            </p:txEl>
                                          </p:spTgt>
                                        </p:tgtEl>
                                        <p:attrNameLst>
                                          <p:attrName>style.visibility</p:attrName>
                                        </p:attrNameLst>
                                      </p:cBhvr>
                                      <p:to>
                                        <p:strVal val="visible"/>
                                      </p:to>
                                    </p:set>
                                    <p:animEffect filter="fade" transition="in">
                                      <p:cBhvr>
                                        <p:cTn dur="1000"/>
                                        <p:tgtEl>
                                          <p:spTgt spid="136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7">
                                            <p:txEl>
                                              <p:pRg end="1" st="1"/>
                                            </p:txEl>
                                          </p:spTgt>
                                        </p:tgtEl>
                                        <p:attrNameLst>
                                          <p:attrName>style.visibility</p:attrName>
                                        </p:attrNameLst>
                                      </p:cBhvr>
                                      <p:to>
                                        <p:strVal val="visible"/>
                                      </p:to>
                                    </p:set>
                                    <p:animEffect filter="fade" transition="in">
                                      <p:cBhvr>
                                        <p:cTn dur="1000"/>
                                        <p:tgtEl>
                                          <p:spTgt spid="136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7">
                                            <p:txEl>
                                              <p:pRg end="2" st="2"/>
                                            </p:txEl>
                                          </p:spTgt>
                                        </p:tgtEl>
                                        <p:attrNameLst>
                                          <p:attrName>style.visibility</p:attrName>
                                        </p:attrNameLst>
                                      </p:cBhvr>
                                      <p:to>
                                        <p:strVal val="visible"/>
                                      </p:to>
                                    </p:set>
                                    <p:animEffect filter="fade" transition="in">
                                      <p:cBhvr>
                                        <p:cTn dur="1000"/>
                                        <p:tgtEl>
                                          <p:spTgt spid="136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sp>
        <p:nvSpPr>
          <p:cNvPr id="1375" name="Google Shape;1375;g30c50e85ee0_0_2479"/>
          <p:cNvSpPr/>
          <p:nvPr/>
        </p:nvSpPr>
        <p:spPr>
          <a:xfrm>
            <a:off x="0" y="1707385"/>
            <a:ext cx="12192000" cy="520500"/>
          </a:xfrm>
          <a:prstGeom prst="rect">
            <a:avLst/>
          </a:prstGeom>
          <a:solidFill>
            <a:srgbClr val="D2D5D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1376" name="Google Shape;1376;g30c50e85ee0_0_2479"/>
          <p:cNvSpPr/>
          <p:nvPr/>
        </p:nvSpPr>
        <p:spPr>
          <a:xfrm>
            <a:off x="0" y="1641855"/>
            <a:ext cx="12192000" cy="646500"/>
          </a:xfrm>
          <a:prstGeom prst="rect">
            <a:avLst/>
          </a:prstGeom>
          <a:solidFill>
            <a:srgbClr val="EFEFEF"/>
          </a:solidFill>
          <a:ln cap="flat" cmpd="sng" w="9525">
            <a:solidFill>
              <a:srgbClr val="EFEFE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rgbClr val="565F62"/>
                </a:solidFill>
                <a:latin typeface="Arial"/>
                <a:ea typeface="Arial"/>
                <a:cs typeface="Arial"/>
                <a:sym typeface="Arial"/>
              </a:rPr>
              <a:t>How Membership Committee is Involved</a:t>
            </a:r>
            <a:endParaRPr b="0" i="0" sz="1500" u="none" cap="none" strike="noStrike">
              <a:solidFill>
                <a:srgbClr val="000000"/>
              </a:solidFill>
              <a:latin typeface="Arial"/>
              <a:ea typeface="Arial"/>
              <a:cs typeface="Arial"/>
              <a:sym typeface="Arial"/>
            </a:endParaRPr>
          </a:p>
        </p:txBody>
      </p:sp>
      <p:pic>
        <p:nvPicPr>
          <p:cNvPr id="1377" name="Google Shape;1377;g30c50e85ee0_0_2479"/>
          <p:cNvPicPr preferRelativeResize="0"/>
          <p:nvPr/>
        </p:nvPicPr>
        <p:blipFill rotWithShape="1">
          <a:blip r:embed="rId3">
            <a:alphaModFix/>
          </a:blip>
          <a:srcRect b="0" l="0" r="0" t="0"/>
          <a:stretch/>
        </p:blipFill>
        <p:spPr>
          <a:xfrm>
            <a:off x="362225" y="345313"/>
            <a:ext cx="2182190" cy="841702"/>
          </a:xfrm>
          <a:prstGeom prst="rect">
            <a:avLst/>
          </a:prstGeom>
          <a:noFill/>
          <a:ln>
            <a:noFill/>
          </a:ln>
        </p:spPr>
      </p:pic>
      <p:pic>
        <p:nvPicPr>
          <p:cNvPr id="1378" name="Google Shape;1378;g30c50e85ee0_0_2479"/>
          <p:cNvPicPr preferRelativeResize="0"/>
          <p:nvPr/>
        </p:nvPicPr>
        <p:blipFill rotWithShape="1">
          <a:blip r:embed="rId4">
            <a:alphaModFix/>
          </a:blip>
          <a:srcRect b="0" l="0" r="0" t="0"/>
          <a:stretch/>
        </p:blipFill>
        <p:spPr>
          <a:xfrm>
            <a:off x="7497604" y="4393096"/>
            <a:ext cx="4694398" cy="2464903"/>
          </a:xfrm>
          <a:prstGeom prst="rect">
            <a:avLst/>
          </a:prstGeom>
          <a:noFill/>
          <a:ln>
            <a:noFill/>
          </a:ln>
        </p:spPr>
      </p:pic>
      <p:sp>
        <p:nvSpPr>
          <p:cNvPr id="1379" name="Google Shape;1379;g30c50e85ee0_0_2479"/>
          <p:cNvSpPr txBox="1"/>
          <p:nvPr/>
        </p:nvSpPr>
        <p:spPr>
          <a:xfrm>
            <a:off x="742050" y="2420475"/>
            <a:ext cx="10694400" cy="3843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1300"/>
              </a:spcBef>
              <a:spcAft>
                <a:spcPts val="0"/>
              </a:spcAft>
              <a:buClr>
                <a:srgbClr val="000000"/>
              </a:buClr>
              <a:buSzPts val="2900"/>
              <a:buFont typeface="Arial"/>
              <a:buNone/>
            </a:pPr>
            <a:r>
              <a:rPr b="0" i="0" lang="en" sz="2900" u="none" cap="none" strike="noStrike">
                <a:solidFill>
                  <a:schemeClr val="dk1"/>
                </a:solidFill>
                <a:latin typeface="Arial"/>
                <a:ea typeface="Arial"/>
                <a:cs typeface="Arial"/>
                <a:sym typeface="Arial"/>
              </a:rPr>
              <a:t>3.	</a:t>
            </a:r>
            <a:r>
              <a:rPr b="1" i="0" lang="en" sz="2700" u="none" cap="none" strike="noStrike">
                <a:solidFill>
                  <a:schemeClr val="dk1"/>
                </a:solidFill>
              </a:rPr>
              <a:t>The Membership Committee should check in on members:</a:t>
            </a:r>
            <a:br>
              <a:rPr b="0" i="0" lang="en" sz="2900" u="none" cap="none" strike="noStrike">
                <a:solidFill>
                  <a:schemeClr val="dk1"/>
                </a:solidFill>
                <a:latin typeface="Arial"/>
                <a:ea typeface="Arial"/>
                <a:cs typeface="Arial"/>
                <a:sym typeface="Arial"/>
              </a:rPr>
            </a:br>
            <a:r>
              <a:rPr b="0" i="0" lang="en" sz="2900" u="none" cap="none" strike="noStrike">
                <a:solidFill>
                  <a:schemeClr val="dk1"/>
                </a:solidFill>
                <a:latin typeface="Arial"/>
                <a:ea typeface="Arial"/>
                <a:cs typeface="Arial"/>
                <a:sym typeface="Arial"/>
              </a:rPr>
              <a:t>	</a:t>
            </a:r>
            <a:r>
              <a:rPr b="0" i="1" lang="en" sz="2400" u="none" cap="none" strike="noStrike">
                <a:solidFill>
                  <a:schemeClr val="dk1"/>
                </a:solidFill>
                <a:latin typeface="Arial"/>
                <a:ea typeface="Arial"/>
                <a:cs typeface="Arial"/>
                <a:sym typeface="Arial"/>
              </a:rPr>
              <a:t>“We missed you at the meeting, is everything ok?”</a:t>
            </a:r>
            <a:endParaRPr b="0" i="0" sz="2900" u="none" cap="none" strike="noStrike">
              <a:solidFill>
                <a:schemeClr val="dk1"/>
              </a:solidFill>
              <a:latin typeface="Arial"/>
              <a:ea typeface="Arial"/>
              <a:cs typeface="Arial"/>
              <a:sym typeface="Arial"/>
            </a:endParaRPr>
          </a:p>
          <a:p>
            <a:pPr indent="0" lvl="0" marL="0" marR="0" rtl="0" algn="l">
              <a:lnSpc>
                <a:spcPct val="100000"/>
              </a:lnSpc>
              <a:spcBef>
                <a:spcPts val="1300"/>
              </a:spcBef>
              <a:spcAft>
                <a:spcPts val="0"/>
              </a:spcAft>
              <a:buClr>
                <a:srgbClr val="000000"/>
              </a:buClr>
              <a:buSzPts val="2900"/>
              <a:buFont typeface="Arial"/>
              <a:buNone/>
            </a:pPr>
            <a:r>
              <a:rPr b="0" i="0" lang="en" sz="2900" u="none" cap="none" strike="noStrike">
                <a:solidFill>
                  <a:schemeClr val="dk1"/>
                </a:solidFill>
                <a:latin typeface="Arial"/>
                <a:ea typeface="Arial"/>
                <a:cs typeface="Arial"/>
                <a:sym typeface="Arial"/>
              </a:rPr>
              <a:t>4.	</a:t>
            </a:r>
            <a:r>
              <a:rPr b="1" i="0" lang="en" sz="2700" u="none" cap="none" strike="noStrike">
                <a:solidFill>
                  <a:schemeClr val="dk1"/>
                </a:solidFill>
              </a:rPr>
              <a:t>What does Membership Committee do with the information?</a:t>
            </a:r>
            <a:br>
              <a:rPr b="0" i="0" lang="en" sz="2900" u="none" cap="none" strike="noStrike">
                <a:solidFill>
                  <a:schemeClr val="dk1"/>
                </a:solidFill>
                <a:latin typeface="Arial"/>
                <a:ea typeface="Arial"/>
                <a:cs typeface="Arial"/>
                <a:sym typeface="Arial"/>
              </a:rPr>
            </a:br>
            <a:r>
              <a:rPr b="0" i="0" lang="en" sz="2900" u="none" cap="none" strike="noStrike">
                <a:solidFill>
                  <a:schemeClr val="dk1"/>
                </a:solidFill>
                <a:latin typeface="Arial"/>
                <a:ea typeface="Arial"/>
                <a:cs typeface="Arial"/>
                <a:sym typeface="Arial"/>
              </a:rPr>
              <a:t>	</a:t>
            </a:r>
            <a:r>
              <a:rPr b="0" i="1" lang="en" sz="2400" u="none" cap="none" strike="noStrike">
                <a:solidFill>
                  <a:schemeClr val="dk1"/>
                </a:solidFill>
                <a:latin typeface="Arial"/>
                <a:ea typeface="Arial"/>
                <a:cs typeface="Arial"/>
                <a:sym typeface="Arial"/>
              </a:rPr>
              <a:t>Check in with the members during the 2nd, 3rd and 4th absences.</a:t>
            </a:r>
            <a:endParaRPr b="0" i="0" sz="2900" u="none" cap="none" strike="noStrike">
              <a:solidFill>
                <a:schemeClr val="dk1"/>
              </a:solidFill>
              <a:latin typeface="Arial"/>
              <a:ea typeface="Arial"/>
              <a:cs typeface="Arial"/>
              <a:sym typeface="Arial"/>
            </a:endParaRPr>
          </a:p>
          <a:p>
            <a:pPr indent="0" lvl="0" marL="0" marR="0" rtl="0" algn="l">
              <a:lnSpc>
                <a:spcPct val="100000"/>
              </a:lnSpc>
              <a:spcBef>
                <a:spcPts val="1300"/>
              </a:spcBef>
              <a:spcAft>
                <a:spcPts val="0"/>
              </a:spcAft>
              <a:buClr>
                <a:srgbClr val="000000"/>
              </a:buClr>
              <a:buSzPts val="2900"/>
              <a:buFont typeface="Arial"/>
              <a:buNone/>
            </a:pPr>
            <a:r>
              <a:rPr b="0" i="0" lang="en" sz="2900" u="none" cap="none" strike="noStrike">
                <a:solidFill>
                  <a:schemeClr val="dk1"/>
                </a:solidFill>
                <a:latin typeface="Arial"/>
                <a:ea typeface="Arial"/>
                <a:cs typeface="Arial"/>
                <a:sym typeface="Arial"/>
              </a:rPr>
              <a:t>5.	</a:t>
            </a:r>
            <a:r>
              <a:rPr b="1" i="0" lang="en" sz="2700" u="none" cap="none" strike="noStrike">
                <a:solidFill>
                  <a:schemeClr val="dk1"/>
                </a:solidFill>
              </a:rPr>
              <a:t>Probation and Opening of a Classification</a:t>
            </a:r>
            <a:br>
              <a:rPr b="0" i="0" lang="en" sz="2900" u="none" cap="none" strike="noStrike">
                <a:solidFill>
                  <a:schemeClr val="dk1"/>
                </a:solidFill>
                <a:latin typeface="Arial"/>
                <a:ea typeface="Arial"/>
                <a:cs typeface="Arial"/>
                <a:sym typeface="Arial"/>
              </a:rPr>
            </a:br>
            <a:r>
              <a:rPr b="0" i="0" lang="en" sz="2900" u="none" cap="none" strike="noStrike">
                <a:solidFill>
                  <a:schemeClr val="dk1"/>
                </a:solidFill>
                <a:latin typeface="Arial"/>
                <a:ea typeface="Arial"/>
                <a:cs typeface="Arial"/>
                <a:sym typeface="Arial"/>
              </a:rPr>
              <a:t>	</a:t>
            </a:r>
            <a:r>
              <a:rPr b="0" i="1" lang="en" sz="2400" u="none" cap="none" strike="noStrike">
                <a:solidFill>
                  <a:schemeClr val="dk1"/>
                </a:solidFill>
                <a:latin typeface="Arial"/>
                <a:ea typeface="Arial"/>
                <a:cs typeface="Arial"/>
                <a:sym typeface="Arial"/>
              </a:rPr>
              <a:t>On the third absence, a probation letter must be emailed to the </a:t>
            </a:r>
            <a:br>
              <a:rPr b="0" i="1" lang="en" sz="2400" u="none" cap="none" strike="noStrike">
                <a:solidFill>
                  <a:schemeClr val="dk1"/>
                </a:solidFill>
                <a:latin typeface="Arial"/>
                <a:ea typeface="Arial"/>
                <a:cs typeface="Arial"/>
                <a:sym typeface="Arial"/>
              </a:rPr>
            </a:br>
            <a:r>
              <a:rPr b="0" i="1" lang="en" sz="2400" u="none" cap="none" strike="noStrike">
                <a:solidFill>
                  <a:schemeClr val="dk1"/>
                </a:solidFill>
                <a:latin typeface="Arial"/>
                <a:ea typeface="Arial"/>
                <a:cs typeface="Arial"/>
                <a:sym typeface="Arial"/>
              </a:rPr>
              <a:t>	member letting them know of the probationary terms. On the fourth </a:t>
            </a:r>
            <a:br>
              <a:rPr b="0" i="1" lang="en" sz="2400" u="none" cap="none" strike="noStrike">
                <a:solidFill>
                  <a:schemeClr val="dk1"/>
                </a:solidFill>
                <a:latin typeface="Arial"/>
                <a:ea typeface="Arial"/>
                <a:cs typeface="Arial"/>
                <a:sym typeface="Arial"/>
              </a:rPr>
            </a:br>
            <a:r>
              <a:rPr b="0" i="1" lang="en" sz="2400" u="none" cap="none" strike="noStrike">
                <a:solidFill>
                  <a:schemeClr val="dk1"/>
                </a:solidFill>
                <a:latin typeface="Arial"/>
                <a:ea typeface="Arial"/>
                <a:cs typeface="Arial"/>
                <a:sym typeface="Arial"/>
              </a:rPr>
              <a:t>	absence the classification </a:t>
            </a:r>
            <a:r>
              <a:rPr i="1" lang="en" sz="2400">
                <a:solidFill>
                  <a:schemeClr val="dk1"/>
                </a:solidFill>
              </a:rPr>
              <a:t>is </a:t>
            </a:r>
            <a:r>
              <a:rPr b="0" i="1" lang="en" sz="2400" u="none" cap="none" strike="noStrike">
                <a:solidFill>
                  <a:schemeClr val="dk1"/>
                </a:solidFill>
                <a:latin typeface="Arial"/>
                <a:ea typeface="Arial"/>
                <a:cs typeface="Arial"/>
                <a:sym typeface="Arial"/>
              </a:rPr>
              <a:t>opened up for new ap</a:t>
            </a:r>
            <a:r>
              <a:rPr i="1" lang="en" sz="2400">
                <a:solidFill>
                  <a:schemeClr val="dk1"/>
                </a:solidFill>
              </a:rPr>
              <a:t>plicants</a:t>
            </a:r>
            <a:r>
              <a:rPr b="0" i="1" lang="en" sz="2400" u="none" cap="none" strike="noStrike">
                <a:solidFill>
                  <a:schemeClr val="dk1"/>
                </a:solidFill>
                <a:latin typeface="Arial"/>
                <a:ea typeface="Arial"/>
                <a:cs typeface="Arial"/>
                <a:sym typeface="Arial"/>
              </a:rPr>
              <a:t>. </a:t>
            </a:r>
            <a:endParaRPr b="0" i="0" sz="2900" u="none" cap="none" strike="noStrike">
              <a:solidFill>
                <a:schemeClr val="dk1"/>
              </a:solidFill>
              <a:latin typeface="Arial"/>
              <a:ea typeface="Arial"/>
              <a:cs typeface="Arial"/>
              <a:sym typeface="Arial"/>
            </a:endParaRPr>
          </a:p>
        </p:txBody>
      </p:sp>
      <p:sp>
        <p:nvSpPr>
          <p:cNvPr id="1380" name="Google Shape;1380;g30c50e85ee0_0_2479"/>
          <p:cNvSpPr/>
          <p:nvPr/>
        </p:nvSpPr>
        <p:spPr>
          <a:xfrm>
            <a:off x="3657600" y="396781"/>
            <a:ext cx="8534400" cy="646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Arial"/>
              <a:buNone/>
            </a:pPr>
            <a:r>
              <a:rPr b="0" i="0" lang="en" sz="4300" u="none" cap="none" strike="noStrike">
                <a:solidFill>
                  <a:srgbClr val="C00000"/>
                </a:solidFill>
                <a:latin typeface="Arial"/>
                <a:ea typeface="Arial"/>
                <a:cs typeface="Arial"/>
                <a:sym typeface="Arial"/>
              </a:rPr>
              <a:t>Attendance</a:t>
            </a:r>
            <a:endParaRPr b="0" i="0" sz="2000" u="none" cap="none" strike="noStrike">
              <a:solidFill>
                <a:srgbClr val="C00000"/>
              </a:solidFill>
              <a:latin typeface="Arial"/>
              <a:ea typeface="Arial"/>
              <a:cs typeface="Arial"/>
              <a:sym typeface="Arial"/>
            </a:endParaRPr>
          </a:p>
        </p:txBody>
      </p:sp>
      <p:cxnSp>
        <p:nvCxnSpPr>
          <p:cNvPr id="1381" name="Google Shape;1381;g30c50e85ee0_0_2479"/>
          <p:cNvCxnSpPr/>
          <p:nvPr/>
        </p:nvCxnSpPr>
        <p:spPr>
          <a:xfrm rot="10800000">
            <a:off x="3184275" y="301251"/>
            <a:ext cx="0" cy="903600"/>
          </a:xfrm>
          <a:prstGeom prst="straightConnector1">
            <a:avLst/>
          </a:prstGeom>
          <a:noFill/>
          <a:ln cap="flat" cmpd="sng" w="28575">
            <a:solidFill>
              <a:srgbClr val="C00000"/>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9">
                                            <p:txEl>
                                              <p:pRg end="0" st="0"/>
                                            </p:txEl>
                                          </p:spTgt>
                                        </p:tgtEl>
                                        <p:attrNameLst>
                                          <p:attrName>style.visibility</p:attrName>
                                        </p:attrNameLst>
                                      </p:cBhvr>
                                      <p:to>
                                        <p:strVal val="visible"/>
                                      </p:to>
                                    </p:set>
                                    <p:animEffect filter="fade" transition="in">
                                      <p:cBhvr>
                                        <p:cTn dur="1000"/>
                                        <p:tgtEl>
                                          <p:spTgt spid="13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9">
                                            <p:txEl>
                                              <p:pRg end="1" st="1"/>
                                            </p:txEl>
                                          </p:spTgt>
                                        </p:tgtEl>
                                        <p:attrNameLst>
                                          <p:attrName>style.visibility</p:attrName>
                                        </p:attrNameLst>
                                      </p:cBhvr>
                                      <p:to>
                                        <p:strVal val="visible"/>
                                      </p:to>
                                    </p:set>
                                    <p:animEffect filter="fade" transition="in">
                                      <p:cBhvr>
                                        <p:cTn dur="1000"/>
                                        <p:tgtEl>
                                          <p:spTgt spid="13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9">
                                            <p:txEl>
                                              <p:pRg end="2" st="2"/>
                                            </p:txEl>
                                          </p:spTgt>
                                        </p:tgtEl>
                                        <p:attrNameLst>
                                          <p:attrName>style.visibility</p:attrName>
                                        </p:attrNameLst>
                                      </p:cBhvr>
                                      <p:to>
                                        <p:strVal val="visible"/>
                                      </p:to>
                                    </p:set>
                                    <p:animEffect filter="fade" transition="in">
                                      <p:cBhvr>
                                        <p:cTn dur="1000"/>
                                        <p:tgtEl>
                                          <p:spTgt spid="137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g30b2ee2d397_0_601"/>
          <p:cNvPicPr preferRelativeResize="0"/>
          <p:nvPr/>
        </p:nvPicPr>
        <p:blipFill rotWithShape="1">
          <a:blip r:embed="rId3">
            <a:alphaModFix/>
          </a:blip>
          <a:srcRect b="0" l="0" r="0" t="0"/>
          <a:stretch/>
        </p:blipFill>
        <p:spPr>
          <a:xfrm>
            <a:off x="362226" y="345314"/>
            <a:ext cx="2182190" cy="841702"/>
          </a:xfrm>
          <a:prstGeom prst="rect">
            <a:avLst/>
          </a:prstGeom>
          <a:noFill/>
          <a:ln>
            <a:noFill/>
          </a:ln>
        </p:spPr>
      </p:pic>
      <p:sp>
        <p:nvSpPr>
          <p:cNvPr id="391" name="Google Shape;391;g30b2ee2d397_0_601"/>
          <p:cNvSpPr/>
          <p:nvPr/>
        </p:nvSpPr>
        <p:spPr>
          <a:xfrm>
            <a:off x="550550" y="1686375"/>
            <a:ext cx="11091300" cy="4580700"/>
          </a:xfrm>
          <a:prstGeom prst="rect">
            <a:avLst/>
          </a:prstGeom>
          <a:noFill/>
          <a:ln>
            <a:noFill/>
          </a:ln>
        </p:spPr>
        <p:txBody>
          <a:bodyPr anchorCtr="0" anchor="t" bIns="45700" lIns="91425" spcFirstLastPara="1" rIns="91425" wrap="square" tIns="45700">
            <a:noAutofit/>
          </a:bodyPr>
          <a:lstStyle/>
          <a:p>
            <a:pPr indent="-393700" lvl="0" marL="4572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Run </a:t>
            </a:r>
            <a:r>
              <a:rPr b="0" i="0" lang="en" sz="2800" u="none" cap="none" strike="noStrike">
                <a:solidFill>
                  <a:schemeClr val="dk1"/>
                </a:solidFill>
                <a:latin typeface="Arial"/>
                <a:ea typeface="Arial"/>
                <a:cs typeface="Arial"/>
                <a:sym typeface="Arial"/>
              </a:rPr>
              <a:t>the BNI® Weekly Chapter Meeting Agenda if President is absent  </a:t>
            </a:r>
            <a:endParaRPr b="0" i="0" sz="2800" u="none" cap="none" strike="noStrike">
              <a:solidFill>
                <a:schemeClr val="dk1"/>
              </a:solidFill>
              <a:latin typeface="Arial"/>
              <a:ea typeface="Arial"/>
              <a:cs typeface="Arial"/>
              <a:sym typeface="Arial"/>
            </a:endParaRPr>
          </a:p>
          <a:p>
            <a:pPr indent="-393700" lvl="0" marL="4572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Provide </a:t>
            </a:r>
            <a:r>
              <a:rPr b="0" i="0" lang="en" sz="2800" u="none" cap="none" strike="noStrike">
                <a:solidFill>
                  <a:schemeClr val="dk1"/>
                </a:solidFill>
                <a:latin typeface="Arial"/>
                <a:ea typeface="Arial"/>
                <a:cs typeface="Arial"/>
                <a:sym typeface="Arial"/>
              </a:rPr>
              <a:t>a complete Vice President’s Report of Chapter Goals (</a:t>
            </a:r>
            <a:r>
              <a:rPr b="0" i="1" lang="en" sz="2800" u="none" cap="none" strike="noStrike">
                <a:solidFill>
                  <a:schemeClr val="dk1"/>
                </a:solidFill>
                <a:latin typeface="Arial"/>
                <a:ea typeface="Arial"/>
                <a:cs typeface="Arial"/>
                <a:sym typeface="Arial"/>
              </a:rPr>
              <a:t>keep it positive</a:t>
            </a:r>
            <a:r>
              <a:rPr b="0" i="0" lang="en" sz="2800" u="none" cap="none" strike="noStrike">
                <a:solidFill>
                  <a:schemeClr val="dk1"/>
                </a:solidFill>
                <a:latin typeface="Arial"/>
                <a:ea typeface="Arial"/>
                <a:cs typeface="Arial"/>
                <a:sym typeface="Arial"/>
              </a:rPr>
              <a:t>)</a:t>
            </a:r>
            <a:r>
              <a:rPr b="1" i="0" lang="en" sz="2800" u="none" cap="none" strike="noStrike">
                <a:solidFill>
                  <a:srgbClr val="C00000"/>
                </a:solidFill>
                <a:latin typeface="Arial"/>
                <a:ea typeface="Arial"/>
                <a:cs typeface="Arial"/>
                <a:sym typeface="Arial"/>
              </a:rPr>
              <a:t> </a:t>
            </a:r>
            <a:endParaRPr b="0" i="0" sz="2800" u="none" cap="none" strike="noStrike">
              <a:solidFill>
                <a:schemeClr val="dk1"/>
              </a:solidFill>
              <a:latin typeface="Arial"/>
              <a:ea typeface="Arial"/>
              <a:cs typeface="Arial"/>
              <a:sym typeface="Arial"/>
            </a:endParaRPr>
          </a:p>
          <a:p>
            <a:pPr indent="-393700" lvl="0" marL="4572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Record </a:t>
            </a:r>
            <a:r>
              <a:rPr b="0" i="0" lang="en" sz="2800" u="none" cap="none" strike="noStrike">
                <a:solidFill>
                  <a:schemeClr val="dk1"/>
                </a:solidFill>
                <a:latin typeface="Arial"/>
                <a:ea typeface="Arial"/>
                <a:cs typeface="Arial"/>
                <a:sym typeface="Arial"/>
              </a:rPr>
              <a:t>attendance and notify the Community Builder Specialist of any attendance issues</a:t>
            </a:r>
            <a:endParaRPr b="1" i="0" sz="2800" u="none" cap="none" strike="noStrike">
              <a:solidFill>
                <a:srgbClr val="C00000"/>
              </a:solidFill>
              <a:latin typeface="Arial"/>
              <a:ea typeface="Arial"/>
              <a:cs typeface="Arial"/>
              <a:sym typeface="Arial"/>
            </a:endParaRPr>
          </a:p>
          <a:p>
            <a:pPr indent="-393700" lvl="0" marL="4572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Inform </a:t>
            </a:r>
            <a:r>
              <a:rPr b="0" i="0" lang="en" sz="2800" u="none" cap="none" strike="noStrike">
                <a:solidFill>
                  <a:schemeClr val="dk1"/>
                </a:solidFill>
                <a:latin typeface="Arial"/>
                <a:ea typeface="Arial"/>
                <a:cs typeface="Arial"/>
                <a:sym typeface="Arial"/>
              </a:rPr>
              <a:t>members to submit all slips prior to the end of the </a:t>
            </a:r>
            <a:br>
              <a:rPr b="0" i="0" lang="en" sz="2800" u="none" cap="none" strike="noStrike">
                <a:solidFill>
                  <a:schemeClr val="dk1"/>
                </a:solidFill>
                <a:latin typeface="Arial"/>
                <a:ea typeface="Arial"/>
                <a:cs typeface="Arial"/>
                <a:sym typeface="Arial"/>
              </a:rPr>
            </a:br>
            <a:r>
              <a:rPr b="0" i="0" lang="en" sz="2800" u="none" cap="none" strike="noStrike">
                <a:solidFill>
                  <a:schemeClr val="dk1"/>
                </a:solidFill>
                <a:latin typeface="Arial"/>
                <a:ea typeface="Arial"/>
                <a:cs typeface="Arial"/>
                <a:sym typeface="Arial"/>
              </a:rPr>
              <a:t>meeting to get credit on the following week’s report.</a:t>
            </a:r>
            <a:endParaRPr b="0" i="0" sz="2800" u="none" cap="none" strike="noStrike">
              <a:solidFill>
                <a:schemeClr val="dk1"/>
              </a:solidFill>
              <a:latin typeface="Arial"/>
              <a:ea typeface="Arial"/>
              <a:cs typeface="Arial"/>
              <a:sym typeface="Arial"/>
            </a:endParaRPr>
          </a:p>
        </p:txBody>
      </p:sp>
      <p:sp>
        <p:nvSpPr>
          <p:cNvPr id="392" name="Google Shape;392;g30b2ee2d397_0_601"/>
          <p:cNvSpPr/>
          <p:nvPr/>
        </p:nvSpPr>
        <p:spPr>
          <a:xfrm>
            <a:off x="3657600" y="396775"/>
            <a:ext cx="8976300" cy="646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300"/>
              <a:buFont typeface="Arial"/>
              <a:buNone/>
            </a:pPr>
            <a:r>
              <a:rPr b="0" i="0" lang="en" sz="4300" u="none" cap="none" strike="noStrike">
                <a:solidFill>
                  <a:srgbClr val="C00000"/>
                </a:solidFill>
                <a:latin typeface="Arial"/>
                <a:ea typeface="Arial"/>
                <a:cs typeface="Arial"/>
                <a:sym typeface="Arial"/>
              </a:rPr>
              <a:t>What Should we be Doing During?</a:t>
            </a:r>
            <a:endParaRPr b="0" i="0" sz="2000" u="none" cap="none" strike="noStrike">
              <a:solidFill>
                <a:srgbClr val="C00000"/>
              </a:solidFill>
              <a:latin typeface="Arial"/>
              <a:ea typeface="Arial"/>
              <a:cs typeface="Arial"/>
              <a:sym typeface="Arial"/>
            </a:endParaRPr>
          </a:p>
        </p:txBody>
      </p:sp>
      <p:cxnSp>
        <p:nvCxnSpPr>
          <p:cNvPr id="393" name="Google Shape;393;g30b2ee2d397_0_601"/>
          <p:cNvCxnSpPr/>
          <p:nvPr/>
        </p:nvCxnSpPr>
        <p:spPr>
          <a:xfrm rot="10800000">
            <a:off x="3184275" y="301250"/>
            <a:ext cx="0" cy="903600"/>
          </a:xfrm>
          <a:prstGeom prst="straightConnector1">
            <a:avLst/>
          </a:prstGeom>
          <a:noFill/>
          <a:ln cap="flat" cmpd="sng" w="28575">
            <a:solidFill>
              <a:srgbClr val="C00000"/>
            </a:solidFill>
            <a:prstDash val="solid"/>
            <a:round/>
            <a:headEnd len="sm" w="sm" type="none"/>
            <a:tailEnd len="sm" w="sm" type="none"/>
          </a:ln>
        </p:spPr>
      </p:cxnSp>
      <p:pic>
        <p:nvPicPr>
          <p:cNvPr id="394" name="Google Shape;394;g30b2ee2d397_0_601"/>
          <p:cNvPicPr preferRelativeResize="0"/>
          <p:nvPr/>
        </p:nvPicPr>
        <p:blipFill>
          <a:blip r:embed="rId4">
            <a:alphaModFix/>
          </a:blip>
          <a:stretch>
            <a:fillRect/>
          </a:stretch>
        </p:blipFill>
        <p:spPr>
          <a:xfrm>
            <a:off x="10653623" y="5958875"/>
            <a:ext cx="1385026" cy="779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5" name="Shape 1385"/>
        <p:cNvGrpSpPr/>
        <p:nvPr/>
      </p:nvGrpSpPr>
      <p:grpSpPr>
        <a:xfrm>
          <a:off x="0" y="0"/>
          <a:ext cx="0" cy="0"/>
          <a:chOff x="0" y="0"/>
          <a:chExt cx="0" cy="0"/>
        </a:xfrm>
      </p:grpSpPr>
      <p:sp>
        <p:nvSpPr>
          <p:cNvPr id="1386" name="Google Shape;1386;g30c50e85ee0_0_2593"/>
          <p:cNvSpPr/>
          <p:nvPr/>
        </p:nvSpPr>
        <p:spPr>
          <a:xfrm>
            <a:off x="0" y="1707385"/>
            <a:ext cx="12192000" cy="520500"/>
          </a:xfrm>
          <a:prstGeom prst="rect">
            <a:avLst/>
          </a:prstGeom>
          <a:solidFill>
            <a:srgbClr val="D2D5D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1387" name="Google Shape;1387;g30c50e85ee0_0_2593"/>
          <p:cNvSpPr/>
          <p:nvPr/>
        </p:nvSpPr>
        <p:spPr>
          <a:xfrm>
            <a:off x="0" y="1641855"/>
            <a:ext cx="12192000" cy="646500"/>
          </a:xfrm>
          <a:prstGeom prst="rect">
            <a:avLst/>
          </a:prstGeom>
          <a:solidFill>
            <a:srgbClr val="EFEFEF"/>
          </a:solidFill>
          <a:ln cap="flat" cmpd="sng" w="9525">
            <a:solidFill>
              <a:srgbClr val="EFEFE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Arial"/>
              <a:buNone/>
            </a:pPr>
            <a:r>
              <a:rPr b="0" i="0" lang="en" sz="3600" u="none" cap="none" strike="noStrike">
                <a:solidFill>
                  <a:srgbClr val="565F62"/>
                </a:solidFill>
                <a:latin typeface="Arial"/>
                <a:ea typeface="Arial"/>
                <a:cs typeface="Arial"/>
                <a:sym typeface="Arial"/>
              </a:rPr>
              <a:t>How Membership Committee fits into Growth</a:t>
            </a:r>
            <a:endParaRPr b="0" i="0" sz="15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565F62"/>
              </a:solidFill>
              <a:latin typeface="Arial"/>
              <a:ea typeface="Arial"/>
              <a:cs typeface="Arial"/>
              <a:sym typeface="Arial"/>
            </a:endParaRPr>
          </a:p>
        </p:txBody>
      </p:sp>
      <p:pic>
        <p:nvPicPr>
          <p:cNvPr id="1388" name="Google Shape;1388;g30c50e85ee0_0_2593"/>
          <p:cNvPicPr preferRelativeResize="0"/>
          <p:nvPr/>
        </p:nvPicPr>
        <p:blipFill rotWithShape="1">
          <a:blip r:embed="rId3">
            <a:alphaModFix/>
          </a:blip>
          <a:srcRect b="0" l="0" r="0" t="0"/>
          <a:stretch/>
        </p:blipFill>
        <p:spPr>
          <a:xfrm>
            <a:off x="362225" y="345313"/>
            <a:ext cx="2182190" cy="841702"/>
          </a:xfrm>
          <a:prstGeom prst="rect">
            <a:avLst/>
          </a:prstGeom>
          <a:noFill/>
          <a:ln>
            <a:noFill/>
          </a:ln>
        </p:spPr>
      </p:pic>
      <p:pic>
        <p:nvPicPr>
          <p:cNvPr id="1389" name="Google Shape;1389;g30c50e85ee0_0_2593"/>
          <p:cNvPicPr preferRelativeResize="0"/>
          <p:nvPr/>
        </p:nvPicPr>
        <p:blipFill rotWithShape="1">
          <a:blip r:embed="rId4">
            <a:alphaModFix/>
          </a:blip>
          <a:srcRect b="0" l="0" r="0" t="0"/>
          <a:stretch/>
        </p:blipFill>
        <p:spPr>
          <a:xfrm>
            <a:off x="7497604" y="4393096"/>
            <a:ext cx="4694398" cy="2464903"/>
          </a:xfrm>
          <a:prstGeom prst="rect">
            <a:avLst/>
          </a:prstGeom>
          <a:noFill/>
          <a:ln>
            <a:noFill/>
          </a:ln>
        </p:spPr>
      </p:pic>
      <p:sp>
        <p:nvSpPr>
          <p:cNvPr id="1390" name="Google Shape;1390;g30c50e85ee0_0_2593"/>
          <p:cNvSpPr/>
          <p:nvPr/>
        </p:nvSpPr>
        <p:spPr>
          <a:xfrm>
            <a:off x="3657600" y="396781"/>
            <a:ext cx="8534400" cy="646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300"/>
              <a:buFont typeface="Arial"/>
              <a:buNone/>
            </a:pPr>
            <a:r>
              <a:rPr b="0" i="0" lang="en" sz="4300" u="none" cap="none" strike="noStrike">
                <a:solidFill>
                  <a:srgbClr val="C00000"/>
                </a:solidFill>
                <a:latin typeface="Arial"/>
                <a:ea typeface="Arial"/>
                <a:cs typeface="Arial"/>
                <a:sym typeface="Arial"/>
              </a:rPr>
              <a:t>Growth</a:t>
            </a:r>
            <a:endParaRPr b="0" i="0" sz="2000" u="none" cap="none" strike="noStrike">
              <a:solidFill>
                <a:srgbClr val="C00000"/>
              </a:solidFill>
              <a:latin typeface="Arial"/>
              <a:ea typeface="Arial"/>
              <a:cs typeface="Arial"/>
              <a:sym typeface="Arial"/>
            </a:endParaRPr>
          </a:p>
        </p:txBody>
      </p:sp>
      <p:cxnSp>
        <p:nvCxnSpPr>
          <p:cNvPr id="1391" name="Google Shape;1391;g30c50e85ee0_0_2593"/>
          <p:cNvCxnSpPr/>
          <p:nvPr/>
        </p:nvCxnSpPr>
        <p:spPr>
          <a:xfrm rot="10800000">
            <a:off x="3184275" y="301251"/>
            <a:ext cx="0" cy="903600"/>
          </a:xfrm>
          <a:prstGeom prst="straightConnector1">
            <a:avLst/>
          </a:prstGeom>
          <a:noFill/>
          <a:ln cap="flat" cmpd="sng" w="28575">
            <a:solidFill>
              <a:srgbClr val="C00000"/>
            </a:solidFill>
            <a:prstDash val="solid"/>
            <a:round/>
            <a:headEnd len="sm" w="sm" type="none"/>
            <a:tailEnd len="sm" w="sm" type="none"/>
          </a:ln>
        </p:spPr>
      </p:cxnSp>
      <p:sp>
        <p:nvSpPr>
          <p:cNvPr id="1392" name="Google Shape;1392;g30c50e85ee0_0_2593"/>
          <p:cNvSpPr txBox="1"/>
          <p:nvPr/>
        </p:nvSpPr>
        <p:spPr>
          <a:xfrm>
            <a:off x="921575" y="2478750"/>
            <a:ext cx="9764400" cy="4137900"/>
          </a:xfrm>
          <a:prstGeom prst="rect">
            <a:avLst/>
          </a:prstGeom>
          <a:noFill/>
          <a:ln>
            <a:noFill/>
          </a:ln>
        </p:spPr>
        <p:txBody>
          <a:bodyPr anchorCtr="0" anchor="t" bIns="45700" lIns="91425" spcFirstLastPara="1" rIns="91425" wrap="square" tIns="45700">
            <a:spAutoFit/>
          </a:bodyPr>
          <a:lstStyle/>
          <a:p>
            <a:pPr indent="-374650" lvl="0" marL="457200" marR="0" rtl="0" algn="l">
              <a:lnSpc>
                <a:spcPct val="105000"/>
              </a:lnSpc>
              <a:spcBef>
                <a:spcPts val="1100"/>
              </a:spcBef>
              <a:spcAft>
                <a:spcPts val="0"/>
              </a:spcAft>
              <a:buClr>
                <a:schemeClr val="dk1"/>
              </a:buClr>
              <a:buSzPts val="2900"/>
              <a:buFont typeface="Arial"/>
              <a:buAutoNum type="arabicPeriod"/>
            </a:pPr>
            <a:r>
              <a:rPr b="1" i="0" lang="en" sz="2700" u="none" cap="none" strike="noStrike">
                <a:solidFill>
                  <a:schemeClr val="dk1"/>
                </a:solidFill>
              </a:rPr>
              <a:t>The Membership Committee needs to bridge the gap between the visitor hosts and applications: </a:t>
            </a:r>
            <a:br>
              <a:rPr b="0" i="0" lang="en" sz="2900" u="none" cap="none" strike="noStrike">
                <a:solidFill>
                  <a:schemeClr val="dk1"/>
                </a:solidFill>
                <a:latin typeface="Arial"/>
                <a:ea typeface="Arial"/>
                <a:cs typeface="Arial"/>
                <a:sym typeface="Arial"/>
              </a:rPr>
            </a:br>
            <a:r>
              <a:rPr b="0" i="1" lang="en" sz="2400" u="none" cap="none" strike="noStrike">
                <a:solidFill>
                  <a:schemeClr val="dk1"/>
                </a:solidFill>
                <a:latin typeface="Arial"/>
                <a:ea typeface="Arial"/>
                <a:cs typeface="Arial"/>
                <a:sym typeface="Arial"/>
              </a:rPr>
              <a:t>Check-in with the Visitor Host Coordinator to see if there are any potential applications coming in.</a:t>
            </a:r>
            <a:endParaRPr b="0" i="1" sz="2400" u="none" cap="none" strike="noStrike">
              <a:solidFill>
                <a:schemeClr val="dk1"/>
              </a:solidFill>
              <a:latin typeface="Arial"/>
              <a:ea typeface="Arial"/>
              <a:cs typeface="Arial"/>
              <a:sym typeface="Arial"/>
            </a:endParaRPr>
          </a:p>
          <a:p>
            <a:pPr indent="-374650" lvl="0" marL="457200" marR="0" rtl="0" algn="l">
              <a:lnSpc>
                <a:spcPct val="105000"/>
              </a:lnSpc>
              <a:spcBef>
                <a:spcPts val="1100"/>
              </a:spcBef>
              <a:spcAft>
                <a:spcPts val="0"/>
              </a:spcAft>
              <a:buClr>
                <a:schemeClr val="dk1"/>
              </a:buClr>
              <a:buSzPts val="2900"/>
              <a:buFont typeface="Arial"/>
              <a:buAutoNum type="arabicPeriod"/>
            </a:pPr>
            <a:r>
              <a:rPr b="1" i="0" lang="en" sz="2700" u="none" cap="none" strike="noStrike">
                <a:solidFill>
                  <a:schemeClr val="dk1"/>
                </a:solidFill>
              </a:rPr>
              <a:t>Let the rest of the Committee know of potential apps </a:t>
            </a:r>
            <a:br>
              <a:rPr b="0" i="0" lang="en" sz="2900" u="none" cap="none" strike="noStrike">
                <a:solidFill>
                  <a:schemeClr val="dk1"/>
                </a:solidFill>
                <a:latin typeface="Arial"/>
                <a:ea typeface="Arial"/>
                <a:cs typeface="Arial"/>
                <a:sym typeface="Arial"/>
              </a:rPr>
            </a:br>
            <a:r>
              <a:rPr b="0" i="1" lang="en" sz="2400" u="none" cap="none" strike="noStrike">
                <a:solidFill>
                  <a:schemeClr val="dk1"/>
                </a:solidFill>
                <a:latin typeface="Arial"/>
                <a:ea typeface="Arial"/>
                <a:cs typeface="Arial"/>
                <a:sym typeface="Arial"/>
              </a:rPr>
              <a:t>Connect with the team if a visitor has indicated they will apply.</a:t>
            </a:r>
            <a:endParaRPr b="0" i="1" sz="2400" u="none" cap="none" strike="noStrike">
              <a:solidFill>
                <a:schemeClr val="dk1"/>
              </a:solidFill>
              <a:latin typeface="Arial"/>
              <a:ea typeface="Arial"/>
              <a:cs typeface="Arial"/>
              <a:sym typeface="Arial"/>
            </a:endParaRPr>
          </a:p>
          <a:p>
            <a:pPr indent="-374650" lvl="0" marL="457200" marR="0" rtl="0" algn="l">
              <a:lnSpc>
                <a:spcPct val="105000"/>
              </a:lnSpc>
              <a:spcBef>
                <a:spcPts val="1100"/>
              </a:spcBef>
              <a:spcAft>
                <a:spcPts val="1100"/>
              </a:spcAft>
              <a:buClr>
                <a:schemeClr val="dk1"/>
              </a:buClr>
              <a:buSzPts val="2900"/>
              <a:buFont typeface="Arial"/>
              <a:buAutoNum type="arabicPeriod"/>
            </a:pPr>
            <a:r>
              <a:rPr b="1" i="0" lang="en" sz="2700" u="none" cap="none" strike="noStrike">
                <a:solidFill>
                  <a:schemeClr val="dk1"/>
                </a:solidFill>
              </a:rPr>
              <a:t>Follow up with Pending Applications</a:t>
            </a:r>
            <a:br>
              <a:rPr b="0" i="0" lang="en" sz="2900" u="none" cap="none" strike="noStrike">
                <a:solidFill>
                  <a:schemeClr val="dk1"/>
                </a:solidFill>
                <a:latin typeface="Arial"/>
                <a:ea typeface="Arial"/>
                <a:cs typeface="Arial"/>
                <a:sym typeface="Arial"/>
              </a:rPr>
            </a:br>
            <a:r>
              <a:rPr b="0" i="1" lang="en" sz="2400" u="none" cap="none" strike="noStrike">
                <a:solidFill>
                  <a:schemeClr val="dk1"/>
                </a:solidFill>
                <a:latin typeface="Arial"/>
                <a:ea typeface="Arial"/>
                <a:cs typeface="Arial"/>
                <a:sym typeface="Arial"/>
              </a:rPr>
              <a:t>If a visitor submits an application, follow up and let them know </a:t>
            </a:r>
            <a:br>
              <a:rPr b="0" i="1" lang="en" sz="2400" u="none" cap="none" strike="noStrike">
                <a:solidFill>
                  <a:schemeClr val="dk1"/>
                </a:solidFill>
                <a:latin typeface="Arial"/>
                <a:ea typeface="Arial"/>
                <a:cs typeface="Arial"/>
                <a:sym typeface="Arial"/>
              </a:rPr>
            </a:br>
            <a:r>
              <a:rPr b="0" i="1" lang="en" sz="2400" u="none" cap="none" strike="noStrike">
                <a:solidFill>
                  <a:schemeClr val="dk1"/>
                </a:solidFill>
                <a:latin typeface="Arial"/>
                <a:ea typeface="Arial"/>
                <a:cs typeface="Arial"/>
                <a:sym typeface="Arial"/>
              </a:rPr>
              <a:t>the membership committee will be vetting their app.</a:t>
            </a:r>
            <a:endParaRPr b="0" i="0" sz="2900" u="none" cap="none" strike="noStrike">
              <a:solidFill>
                <a:schemeClr val="dk1"/>
              </a:solidFill>
              <a:latin typeface="Arial"/>
              <a:ea typeface="Arial"/>
              <a:cs typeface="Arial"/>
              <a:sym typeface="Arial"/>
            </a:endParaRPr>
          </a:p>
        </p:txBody>
      </p:sp>
      <p:pic>
        <p:nvPicPr>
          <p:cNvPr id="1393" name="Google Shape;1393;g30c50e85ee0_0_2593"/>
          <p:cNvPicPr preferRelativeResize="0"/>
          <p:nvPr/>
        </p:nvPicPr>
        <p:blipFill>
          <a:blip r:embed="rId5">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sp>
        <p:nvSpPr>
          <p:cNvPr id="1398" name="Google Shape;1398;g30c50e85ee0_0_2707"/>
          <p:cNvSpPr/>
          <p:nvPr/>
        </p:nvSpPr>
        <p:spPr>
          <a:xfrm>
            <a:off x="0" y="1707385"/>
            <a:ext cx="12192000" cy="520500"/>
          </a:xfrm>
          <a:prstGeom prst="rect">
            <a:avLst/>
          </a:prstGeom>
          <a:solidFill>
            <a:srgbClr val="D2D5D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1399" name="Google Shape;1399;g30c50e85ee0_0_2707"/>
          <p:cNvSpPr/>
          <p:nvPr/>
        </p:nvSpPr>
        <p:spPr>
          <a:xfrm>
            <a:off x="0" y="1641855"/>
            <a:ext cx="12192000" cy="646500"/>
          </a:xfrm>
          <a:prstGeom prst="rect">
            <a:avLst/>
          </a:prstGeom>
          <a:solidFill>
            <a:srgbClr val="EFEFEF"/>
          </a:solidFill>
          <a:ln cap="flat" cmpd="sng" w="9525">
            <a:solidFill>
              <a:srgbClr val="EFEFE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rgbClr val="565F62"/>
                </a:solidFill>
                <a:latin typeface="Arial"/>
                <a:ea typeface="Arial"/>
                <a:cs typeface="Arial"/>
                <a:sym typeface="Arial"/>
              </a:rPr>
              <a:t>How Membership Committee fits into Growth</a:t>
            </a:r>
            <a:endParaRPr b="0" i="0" sz="1500" u="none" cap="none" strike="noStrike">
              <a:solidFill>
                <a:srgbClr val="000000"/>
              </a:solidFill>
              <a:latin typeface="Arial"/>
              <a:ea typeface="Arial"/>
              <a:cs typeface="Arial"/>
              <a:sym typeface="Arial"/>
            </a:endParaRPr>
          </a:p>
        </p:txBody>
      </p:sp>
      <p:pic>
        <p:nvPicPr>
          <p:cNvPr id="1400" name="Google Shape;1400;g30c50e85ee0_0_2707"/>
          <p:cNvPicPr preferRelativeResize="0"/>
          <p:nvPr/>
        </p:nvPicPr>
        <p:blipFill rotWithShape="1">
          <a:blip r:embed="rId3">
            <a:alphaModFix/>
          </a:blip>
          <a:srcRect b="0" l="0" r="0" t="0"/>
          <a:stretch/>
        </p:blipFill>
        <p:spPr>
          <a:xfrm>
            <a:off x="362225" y="345313"/>
            <a:ext cx="2182190" cy="841702"/>
          </a:xfrm>
          <a:prstGeom prst="rect">
            <a:avLst/>
          </a:prstGeom>
          <a:noFill/>
          <a:ln>
            <a:noFill/>
          </a:ln>
        </p:spPr>
      </p:pic>
      <p:pic>
        <p:nvPicPr>
          <p:cNvPr id="1401" name="Google Shape;1401;g30c50e85ee0_0_2707"/>
          <p:cNvPicPr preferRelativeResize="0"/>
          <p:nvPr/>
        </p:nvPicPr>
        <p:blipFill rotWithShape="1">
          <a:blip r:embed="rId4">
            <a:alphaModFix/>
          </a:blip>
          <a:srcRect b="0" l="0" r="0" t="0"/>
          <a:stretch/>
        </p:blipFill>
        <p:spPr>
          <a:xfrm>
            <a:off x="7497604" y="4393096"/>
            <a:ext cx="4694398" cy="2464903"/>
          </a:xfrm>
          <a:prstGeom prst="rect">
            <a:avLst/>
          </a:prstGeom>
          <a:noFill/>
          <a:ln>
            <a:noFill/>
          </a:ln>
        </p:spPr>
      </p:pic>
      <p:sp>
        <p:nvSpPr>
          <p:cNvPr id="1402" name="Google Shape;1402;g30c50e85ee0_0_2707"/>
          <p:cNvSpPr/>
          <p:nvPr/>
        </p:nvSpPr>
        <p:spPr>
          <a:xfrm>
            <a:off x="3657600" y="396781"/>
            <a:ext cx="8534400" cy="646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300"/>
              <a:buFont typeface="Arial"/>
              <a:buNone/>
            </a:pPr>
            <a:r>
              <a:rPr b="0" i="0" lang="en" sz="4300" u="none" cap="none" strike="noStrike">
                <a:solidFill>
                  <a:srgbClr val="C00000"/>
                </a:solidFill>
                <a:latin typeface="Arial"/>
                <a:ea typeface="Arial"/>
                <a:cs typeface="Arial"/>
                <a:sym typeface="Arial"/>
              </a:rPr>
              <a:t>Growth</a:t>
            </a:r>
            <a:endParaRPr b="0" i="0" sz="2000" u="none" cap="none" strike="noStrike">
              <a:solidFill>
                <a:srgbClr val="C00000"/>
              </a:solidFill>
              <a:latin typeface="Arial"/>
              <a:ea typeface="Arial"/>
              <a:cs typeface="Arial"/>
              <a:sym typeface="Arial"/>
            </a:endParaRPr>
          </a:p>
        </p:txBody>
      </p:sp>
      <p:cxnSp>
        <p:nvCxnSpPr>
          <p:cNvPr id="1403" name="Google Shape;1403;g30c50e85ee0_0_2707"/>
          <p:cNvCxnSpPr/>
          <p:nvPr/>
        </p:nvCxnSpPr>
        <p:spPr>
          <a:xfrm rot="10800000">
            <a:off x="3184275" y="301251"/>
            <a:ext cx="0" cy="903600"/>
          </a:xfrm>
          <a:prstGeom prst="straightConnector1">
            <a:avLst/>
          </a:prstGeom>
          <a:noFill/>
          <a:ln cap="flat" cmpd="sng" w="28575">
            <a:solidFill>
              <a:srgbClr val="C00000"/>
            </a:solidFill>
            <a:prstDash val="solid"/>
            <a:round/>
            <a:headEnd len="sm" w="sm" type="none"/>
            <a:tailEnd len="sm" w="sm" type="none"/>
          </a:ln>
        </p:spPr>
      </p:cxnSp>
      <p:sp>
        <p:nvSpPr>
          <p:cNvPr id="1404" name="Google Shape;1404;g30c50e85ee0_0_2707"/>
          <p:cNvSpPr txBox="1"/>
          <p:nvPr/>
        </p:nvSpPr>
        <p:spPr>
          <a:xfrm>
            <a:off x="921575" y="2478750"/>
            <a:ext cx="9764400" cy="3395400"/>
          </a:xfrm>
          <a:prstGeom prst="rect">
            <a:avLst/>
          </a:prstGeom>
          <a:noFill/>
          <a:ln>
            <a:noFill/>
          </a:ln>
        </p:spPr>
        <p:txBody>
          <a:bodyPr anchorCtr="0" anchor="t" bIns="45700" lIns="91425" spcFirstLastPara="1" rIns="91425" wrap="square" tIns="45700">
            <a:spAutoFit/>
          </a:bodyPr>
          <a:lstStyle/>
          <a:p>
            <a:pPr indent="-361950" lvl="0" marL="457200" marR="0" rtl="0" algn="l">
              <a:lnSpc>
                <a:spcPct val="105000"/>
              </a:lnSpc>
              <a:spcBef>
                <a:spcPts val="1100"/>
              </a:spcBef>
              <a:spcAft>
                <a:spcPts val="0"/>
              </a:spcAft>
              <a:buClr>
                <a:schemeClr val="dk1"/>
              </a:buClr>
              <a:buSzPts val="2700"/>
              <a:buAutoNum type="arabicPeriod"/>
            </a:pPr>
            <a:r>
              <a:rPr b="1" i="0" lang="en" sz="2700" u="none" cap="none" strike="noStrike">
                <a:solidFill>
                  <a:schemeClr val="dk1"/>
                </a:solidFill>
              </a:rPr>
              <a:t>Other ways to help the chapter to find potential visitors:</a:t>
            </a:r>
            <a:endParaRPr b="1" i="0" sz="2700" u="none" cap="none" strike="noStrike">
              <a:solidFill>
                <a:schemeClr val="dk1"/>
              </a:solidFill>
            </a:endParaRPr>
          </a:p>
          <a:p>
            <a:pPr indent="-476250" lvl="1" marL="1219200" marR="0" rtl="0" algn="l">
              <a:lnSpc>
                <a:spcPct val="105000"/>
              </a:lnSpc>
              <a:spcBef>
                <a:spcPts val="1100"/>
              </a:spcBef>
              <a:spcAft>
                <a:spcPts val="0"/>
              </a:spcAft>
              <a:buClr>
                <a:schemeClr val="dk1"/>
              </a:buClr>
              <a:buSzPts val="2700"/>
              <a:buFont typeface="Arial"/>
              <a:buChar char="○"/>
            </a:pPr>
            <a:r>
              <a:rPr b="0" i="0" lang="en" sz="2700" u="none" cap="none" strike="noStrike">
                <a:solidFill>
                  <a:schemeClr val="dk1"/>
                </a:solidFill>
                <a:latin typeface="Arial"/>
                <a:ea typeface="Arial"/>
                <a:cs typeface="Arial"/>
                <a:sym typeface="Arial"/>
              </a:rPr>
              <a:t>Check upcoming BNI Events: </a:t>
            </a:r>
            <a:r>
              <a:rPr lang="en" sz="2700">
                <a:solidFill>
                  <a:schemeClr val="dk1"/>
                </a:solidFill>
              </a:rPr>
              <a:t>Regional</a:t>
            </a:r>
            <a:r>
              <a:rPr b="0" i="0" lang="en" sz="2700" u="none" cap="none" strike="noStrike">
                <a:solidFill>
                  <a:schemeClr val="dk1"/>
                </a:solidFill>
                <a:latin typeface="Arial"/>
                <a:ea typeface="Arial"/>
                <a:cs typeface="Arial"/>
                <a:sym typeface="Arial"/>
              </a:rPr>
              <a:t> Calendar</a:t>
            </a:r>
            <a:endParaRPr b="0" i="0" sz="2700" u="none" cap="none" strike="noStrike">
              <a:solidFill>
                <a:schemeClr val="dk1"/>
              </a:solidFill>
              <a:latin typeface="Arial"/>
              <a:ea typeface="Arial"/>
              <a:cs typeface="Arial"/>
              <a:sym typeface="Arial"/>
            </a:endParaRPr>
          </a:p>
          <a:p>
            <a:pPr indent="-476250" lvl="1" marL="1219200" marR="0" rtl="0" algn="l">
              <a:lnSpc>
                <a:spcPct val="105000"/>
              </a:lnSpc>
              <a:spcBef>
                <a:spcPts val="1100"/>
              </a:spcBef>
              <a:spcAft>
                <a:spcPts val="0"/>
              </a:spcAft>
              <a:buClr>
                <a:schemeClr val="dk1"/>
              </a:buClr>
              <a:buSzPts val="2700"/>
              <a:buFont typeface="Arial"/>
              <a:buChar char="○"/>
            </a:pPr>
            <a:r>
              <a:rPr b="0" i="0" lang="en" sz="2700" u="none" cap="none" strike="noStrike">
                <a:solidFill>
                  <a:schemeClr val="dk1"/>
                </a:solidFill>
                <a:latin typeface="Arial"/>
                <a:ea typeface="Arial"/>
                <a:cs typeface="Arial"/>
                <a:sym typeface="Arial"/>
              </a:rPr>
              <a:t>Check Community Calendars for Events</a:t>
            </a:r>
            <a:endParaRPr b="0" i="0" sz="2700" u="none" cap="none" strike="noStrike">
              <a:solidFill>
                <a:schemeClr val="dk1"/>
              </a:solidFill>
              <a:latin typeface="Arial"/>
              <a:ea typeface="Arial"/>
              <a:cs typeface="Arial"/>
              <a:sym typeface="Arial"/>
            </a:endParaRPr>
          </a:p>
          <a:p>
            <a:pPr indent="-361950" lvl="0" marL="457200" marR="0" rtl="0" algn="l">
              <a:lnSpc>
                <a:spcPct val="105000"/>
              </a:lnSpc>
              <a:spcBef>
                <a:spcPts val="1100"/>
              </a:spcBef>
              <a:spcAft>
                <a:spcPts val="0"/>
              </a:spcAft>
              <a:buClr>
                <a:schemeClr val="dk1"/>
              </a:buClr>
              <a:buSzPts val="2700"/>
              <a:buAutoNum type="arabicPeriod"/>
            </a:pPr>
            <a:r>
              <a:rPr b="1" i="0" lang="en" sz="2700" u="none" cap="none" strike="noStrike">
                <a:solidFill>
                  <a:schemeClr val="dk1"/>
                </a:solidFill>
              </a:rPr>
              <a:t>Plan activities that will help the chapter with Growth:</a:t>
            </a:r>
            <a:endParaRPr b="1" i="0" sz="2700" u="none" cap="none" strike="noStrike">
              <a:solidFill>
                <a:schemeClr val="dk1"/>
              </a:solidFill>
            </a:endParaRPr>
          </a:p>
          <a:p>
            <a:pPr indent="-476250" lvl="1" marL="1219200" marR="0" rtl="0" algn="l">
              <a:lnSpc>
                <a:spcPct val="105000"/>
              </a:lnSpc>
              <a:spcBef>
                <a:spcPts val="1100"/>
              </a:spcBef>
              <a:spcAft>
                <a:spcPts val="0"/>
              </a:spcAft>
              <a:buClr>
                <a:schemeClr val="dk1"/>
              </a:buClr>
              <a:buSzPts val="2700"/>
              <a:buFont typeface="Arial"/>
              <a:buChar char="○"/>
            </a:pPr>
            <a:r>
              <a:rPr b="0" i="0" lang="en" sz="2700" u="none" cap="none" strike="noStrike">
                <a:solidFill>
                  <a:schemeClr val="dk1"/>
                </a:solidFill>
                <a:latin typeface="Arial"/>
                <a:ea typeface="Arial"/>
                <a:cs typeface="Arial"/>
                <a:sym typeface="Arial"/>
              </a:rPr>
              <a:t>Request Visitor Education during EC Moments</a:t>
            </a:r>
            <a:endParaRPr b="0" i="0" sz="2700" u="none" cap="none" strike="noStrike">
              <a:solidFill>
                <a:schemeClr val="dk1"/>
              </a:solidFill>
              <a:latin typeface="Arial"/>
              <a:ea typeface="Arial"/>
              <a:cs typeface="Arial"/>
              <a:sym typeface="Arial"/>
            </a:endParaRPr>
          </a:p>
          <a:p>
            <a:pPr indent="-476250" lvl="1" marL="1219200" marR="0" rtl="0" algn="l">
              <a:lnSpc>
                <a:spcPct val="105000"/>
              </a:lnSpc>
              <a:spcBef>
                <a:spcPts val="1100"/>
              </a:spcBef>
              <a:spcAft>
                <a:spcPts val="1100"/>
              </a:spcAft>
              <a:buClr>
                <a:schemeClr val="dk1"/>
              </a:buClr>
              <a:buSzPts val="2700"/>
              <a:buFont typeface="Arial"/>
              <a:buChar char="○"/>
            </a:pPr>
            <a:r>
              <a:rPr b="0" i="0" lang="en" sz="2700" u="none" cap="none" strike="noStrike">
                <a:solidFill>
                  <a:schemeClr val="dk1"/>
                </a:solidFill>
                <a:latin typeface="Arial"/>
                <a:ea typeface="Arial"/>
                <a:cs typeface="Arial"/>
                <a:sym typeface="Arial"/>
              </a:rPr>
              <a:t>Request training from the Director Team</a:t>
            </a:r>
            <a:endParaRPr b="0" i="0" sz="2700" u="none" cap="none" strike="noStrike">
              <a:solidFill>
                <a:schemeClr val="dk1"/>
              </a:solidFill>
              <a:latin typeface="Arial"/>
              <a:ea typeface="Arial"/>
              <a:cs typeface="Arial"/>
              <a:sym typeface="Arial"/>
            </a:endParaRPr>
          </a:p>
        </p:txBody>
      </p:sp>
      <p:pic>
        <p:nvPicPr>
          <p:cNvPr id="1405" name="Google Shape;1405;g30c50e85ee0_0_2707"/>
          <p:cNvPicPr preferRelativeResize="0"/>
          <p:nvPr/>
        </p:nvPicPr>
        <p:blipFill>
          <a:blip r:embed="rId5">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9" name="Shape 1409"/>
        <p:cNvGrpSpPr/>
        <p:nvPr/>
      </p:nvGrpSpPr>
      <p:grpSpPr>
        <a:xfrm>
          <a:off x="0" y="0"/>
          <a:ext cx="0" cy="0"/>
          <a:chOff x="0" y="0"/>
          <a:chExt cx="0" cy="0"/>
        </a:xfrm>
      </p:grpSpPr>
      <p:sp>
        <p:nvSpPr>
          <p:cNvPr id="1410" name="Google Shape;1410;g30c50e85ee0_0_2821"/>
          <p:cNvSpPr/>
          <p:nvPr/>
        </p:nvSpPr>
        <p:spPr>
          <a:xfrm>
            <a:off x="0" y="1707385"/>
            <a:ext cx="12192000" cy="520500"/>
          </a:xfrm>
          <a:prstGeom prst="rect">
            <a:avLst/>
          </a:prstGeom>
          <a:solidFill>
            <a:srgbClr val="D2D5D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1411" name="Google Shape;1411;g30c50e85ee0_0_2821"/>
          <p:cNvSpPr/>
          <p:nvPr/>
        </p:nvSpPr>
        <p:spPr>
          <a:xfrm>
            <a:off x="0" y="1641855"/>
            <a:ext cx="12192000" cy="646500"/>
          </a:xfrm>
          <a:prstGeom prst="rect">
            <a:avLst/>
          </a:prstGeom>
          <a:solidFill>
            <a:srgbClr val="EFEFEF"/>
          </a:solidFill>
          <a:ln cap="flat" cmpd="sng" w="9525">
            <a:solidFill>
              <a:srgbClr val="EFEFE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rgbClr val="565F62"/>
                </a:solidFill>
                <a:latin typeface="Arial"/>
                <a:ea typeface="Arial"/>
                <a:cs typeface="Arial"/>
                <a:sym typeface="Arial"/>
              </a:rPr>
              <a:t>Where are new potential referral partners finding you?</a:t>
            </a:r>
            <a:endParaRPr b="0" i="0" sz="100" u="none" cap="none" strike="noStrike">
              <a:solidFill>
                <a:srgbClr val="000000"/>
              </a:solidFill>
              <a:latin typeface="Arial"/>
              <a:ea typeface="Arial"/>
              <a:cs typeface="Arial"/>
              <a:sym typeface="Arial"/>
            </a:endParaRPr>
          </a:p>
        </p:txBody>
      </p:sp>
      <p:pic>
        <p:nvPicPr>
          <p:cNvPr id="1412" name="Google Shape;1412;g30c50e85ee0_0_2821"/>
          <p:cNvPicPr preferRelativeResize="0"/>
          <p:nvPr/>
        </p:nvPicPr>
        <p:blipFill rotWithShape="1">
          <a:blip r:embed="rId3">
            <a:alphaModFix/>
          </a:blip>
          <a:srcRect b="0" l="0" r="0" t="0"/>
          <a:stretch/>
        </p:blipFill>
        <p:spPr>
          <a:xfrm>
            <a:off x="362225" y="345313"/>
            <a:ext cx="2182190" cy="841702"/>
          </a:xfrm>
          <a:prstGeom prst="rect">
            <a:avLst/>
          </a:prstGeom>
          <a:noFill/>
          <a:ln>
            <a:noFill/>
          </a:ln>
        </p:spPr>
      </p:pic>
      <p:pic>
        <p:nvPicPr>
          <p:cNvPr id="1413" name="Google Shape;1413;g30c50e85ee0_0_2821"/>
          <p:cNvPicPr preferRelativeResize="0"/>
          <p:nvPr/>
        </p:nvPicPr>
        <p:blipFill rotWithShape="1">
          <a:blip r:embed="rId4">
            <a:alphaModFix/>
          </a:blip>
          <a:srcRect b="0" l="0" r="0" t="0"/>
          <a:stretch/>
        </p:blipFill>
        <p:spPr>
          <a:xfrm>
            <a:off x="7497604" y="4393096"/>
            <a:ext cx="4694398" cy="2464903"/>
          </a:xfrm>
          <a:prstGeom prst="rect">
            <a:avLst/>
          </a:prstGeom>
          <a:noFill/>
          <a:ln>
            <a:noFill/>
          </a:ln>
        </p:spPr>
      </p:pic>
      <p:sp>
        <p:nvSpPr>
          <p:cNvPr id="1414" name="Google Shape;1414;g30c50e85ee0_0_2821"/>
          <p:cNvSpPr txBox="1"/>
          <p:nvPr/>
        </p:nvSpPr>
        <p:spPr>
          <a:xfrm>
            <a:off x="1137025" y="2707375"/>
            <a:ext cx="9541500" cy="3762000"/>
          </a:xfrm>
          <a:prstGeom prst="rect">
            <a:avLst/>
          </a:prstGeom>
          <a:noFill/>
          <a:ln>
            <a:noFill/>
          </a:ln>
        </p:spPr>
        <p:txBody>
          <a:bodyPr anchorCtr="0" anchor="t" bIns="45700" lIns="91425" spcFirstLastPara="1" rIns="91425" wrap="square" tIns="45700">
            <a:noAutofit/>
          </a:bodyPr>
          <a:lstStyle/>
          <a:p>
            <a:pPr indent="-488950" lvl="0" marL="609600" marR="0" rtl="0" algn="l">
              <a:lnSpc>
                <a:spcPct val="100000"/>
              </a:lnSpc>
              <a:spcBef>
                <a:spcPts val="0"/>
              </a:spcBef>
              <a:spcAft>
                <a:spcPts val="0"/>
              </a:spcAft>
              <a:buClr>
                <a:schemeClr val="dk1"/>
              </a:buClr>
              <a:buSzPts val="2900"/>
              <a:buFont typeface="Arial"/>
              <a:buAutoNum type="arabicPeriod"/>
            </a:pPr>
            <a:r>
              <a:rPr b="0" i="0" lang="en" sz="2900" u="none" cap="none" strike="noStrike">
                <a:solidFill>
                  <a:schemeClr val="dk1"/>
                </a:solidFill>
                <a:latin typeface="Arial"/>
                <a:ea typeface="Arial"/>
                <a:cs typeface="Arial"/>
                <a:sym typeface="Arial"/>
              </a:rPr>
              <a:t>Ads, Flyers, etc…</a:t>
            </a:r>
            <a:endParaRPr b="0" i="0" sz="2900" u="none" cap="none" strike="noStrike">
              <a:solidFill>
                <a:schemeClr val="dk1"/>
              </a:solidFill>
              <a:latin typeface="Arial"/>
              <a:ea typeface="Arial"/>
              <a:cs typeface="Arial"/>
              <a:sym typeface="Arial"/>
            </a:endParaRPr>
          </a:p>
          <a:p>
            <a:pPr indent="-488950" lvl="0" marL="609600" marR="0" rtl="0" algn="l">
              <a:lnSpc>
                <a:spcPct val="100000"/>
              </a:lnSpc>
              <a:spcBef>
                <a:spcPts val="0"/>
              </a:spcBef>
              <a:spcAft>
                <a:spcPts val="0"/>
              </a:spcAft>
              <a:buClr>
                <a:schemeClr val="dk1"/>
              </a:buClr>
              <a:buSzPts val="2900"/>
              <a:buFont typeface="Arial"/>
              <a:buAutoNum type="arabicPeriod"/>
            </a:pPr>
            <a:r>
              <a:rPr b="0" i="0" lang="en" sz="2900" u="none" cap="none" strike="noStrike">
                <a:solidFill>
                  <a:schemeClr val="dk1"/>
                </a:solidFill>
                <a:latin typeface="Arial"/>
                <a:ea typeface="Arial"/>
                <a:cs typeface="Arial"/>
                <a:sym typeface="Arial"/>
              </a:rPr>
              <a:t>Meet Up</a:t>
            </a:r>
            <a:endParaRPr b="0" i="0" sz="2900" u="none" cap="none" strike="noStrike">
              <a:solidFill>
                <a:schemeClr val="dk1"/>
              </a:solidFill>
              <a:latin typeface="Arial"/>
              <a:ea typeface="Arial"/>
              <a:cs typeface="Arial"/>
              <a:sym typeface="Arial"/>
            </a:endParaRPr>
          </a:p>
          <a:p>
            <a:pPr indent="-488950" lvl="0" marL="609600" marR="0" rtl="0" algn="l">
              <a:lnSpc>
                <a:spcPct val="100000"/>
              </a:lnSpc>
              <a:spcBef>
                <a:spcPts val="0"/>
              </a:spcBef>
              <a:spcAft>
                <a:spcPts val="0"/>
              </a:spcAft>
              <a:buClr>
                <a:schemeClr val="dk1"/>
              </a:buClr>
              <a:buSzPts val="2900"/>
              <a:buFont typeface="Arial"/>
              <a:buAutoNum type="arabicPeriod"/>
            </a:pPr>
            <a:r>
              <a:rPr b="0" i="0" lang="en" sz="2900" u="none" cap="none" strike="noStrike">
                <a:solidFill>
                  <a:schemeClr val="dk1"/>
                </a:solidFill>
                <a:latin typeface="Arial"/>
                <a:ea typeface="Arial"/>
                <a:cs typeface="Arial"/>
                <a:sym typeface="Arial"/>
              </a:rPr>
              <a:t>Social Media (Facebook, Instagram, Tik Tok)</a:t>
            </a:r>
            <a:endParaRPr b="0" i="0" sz="2900" u="none" cap="none" strike="noStrike">
              <a:solidFill>
                <a:schemeClr val="dk1"/>
              </a:solidFill>
              <a:latin typeface="Arial"/>
              <a:ea typeface="Arial"/>
              <a:cs typeface="Arial"/>
              <a:sym typeface="Arial"/>
            </a:endParaRPr>
          </a:p>
          <a:p>
            <a:pPr indent="-488950" lvl="0" marL="609600" marR="0" rtl="0" algn="l">
              <a:lnSpc>
                <a:spcPct val="100000"/>
              </a:lnSpc>
              <a:spcBef>
                <a:spcPts val="0"/>
              </a:spcBef>
              <a:spcAft>
                <a:spcPts val="0"/>
              </a:spcAft>
              <a:buClr>
                <a:schemeClr val="dk1"/>
              </a:buClr>
              <a:buSzPts val="2900"/>
              <a:buFont typeface="Arial"/>
              <a:buAutoNum type="arabicPeriod"/>
            </a:pPr>
            <a:r>
              <a:rPr b="0" i="0" lang="en" sz="2900" u="none" cap="none" strike="noStrike">
                <a:solidFill>
                  <a:schemeClr val="dk1"/>
                </a:solidFill>
                <a:latin typeface="Arial"/>
                <a:ea typeface="Arial"/>
                <a:cs typeface="Arial"/>
                <a:sym typeface="Arial"/>
              </a:rPr>
              <a:t>LinkedIn</a:t>
            </a:r>
            <a:endParaRPr b="0" i="0" sz="2900" u="none" cap="none" strike="noStrike">
              <a:solidFill>
                <a:schemeClr val="dk1"/>
              </a:solidFill>
              <a:latin typeface="Arial"/>
              <a:ea typeface="Arial"/>
              <a:cs typeface="Arial"/>
              <a:sym typeface="Arial"/>
            </a:endParaRPr>
          </a:p>
          <a:p>
            <a:pPr indent="-488950" lvl="0" marL="609600" marR="0" rtl="0" algn="l">
              <a:lnSpc>
                <a:spcPct val="100000"/>
              </a:lnSpc>
              <a:spcBef>
                <a:spcPts val="0"/>
              </a:spcBef>
              <a:spcAft>
                <a:spcPts val="0"/>
              </a:spcAft>
              <a:buClr>
                <a:schemeClr val="dk1"/>
              </a:buClr>
              <a:buSzPts val="2900"/>
              <a:buFont typeface="Arial"/>
              <a:buAutoNum type="arabicPeriod"/>
            </a:pPr>
            <a:r>
              <a:rPr b="0" i="0" lang="en" sz="2900" u="none" cap="none" strike="noStrike">
                <a:solidFill>
                  <a:schemeClr val="dk1"/>
                </a:solidFill>
                <a:latin typeface="Arial"/>
                <a:ea typeface="Arial"/>
                <a:cs typeface="Arial"/>
                <a:sym typeface="Arial"/>
              </a:rPr>
              <a:t>Reach out to Other </a:t>
            </a:r>
            <a:r>
              <a:rPr lang="en" sz="2900">
                <a:solidFill>
                  <a:schemeClr val="dk1"/>
                </a:solidFill>
              </a:rPr>
              <a:t>BNI Members</a:t>
            </a:r>
            <a:endParaRPr b="0" i="0" sz="2900" u="none" cap="none" strike="noStrike">
              <a:solidFill>
                <a:schemeClr val="dk1"/>
              </a:solidFill>
              <a:latin typeface="Arial"/>
              <a:ea typeface="Arial"/>
              <a:cs typeface="Arial"/>
              <a:sym typeface="Arial"/>
            </a:endParaRPr>
          </a:p>
          <a:p>
            <a:pPr indent="-488950" lvl="0" marL="609600" marR="0" rtl="0" algn="l">
              <a:lnSpc>
                <a:spcPct val="100000"/>
              </a:lnSpc>
              <a:spcBef>
                <a:spcPts val="0"/>
              </a:spcBef>
              <a:spcAft>
                <a:spcPts val="0"/>
              </a:spcAft>
              <a:buClr>
                <a:schemeClr val="dk1"/>
              </a:buClr>
              <a:buSzPts val="2900"/>
              <a:buFont typeface="Arial"/>
              <a:buAutoNum type="arabicPeriod"/>
            </a:pPr>
            <a:r>
              <a:rPr b="0" i="0" lang="en" sz="2900" u="none" cap="none" strike="noStrike">
                <a:solidFill>
                  <a:schemeClr val="dk1"/>
                </a:solidFill>
                <a:latin typeface="Arial"/>
                <a:ea typeface="Arial"/>
                <a:cs typeface="Arial"/>
                <a:sym typeface="Arial"/>
              </a:rPr>
              <a:t>Where else can you tell people about BNI?</a:t>
            </a:r>
            <a:endParaRPr b="0" i="0" sz="2900" u="none" cap="none" strike="noStrike">
              <a:solidFill>
                <a:schemeClr val="dk1"/>
              </a:solidFill>
              <a:latin typeface="Arial"/>
              <a:ea typeface="Arial"/>
              <a:cs typeface="Arial"/>
              <a:sym typeface="Arial"/>
            </a:endParaRPr>
          </a:p>
          <a:p>
            <a:pPr indent="-488950" lvl="0" marL="609600" marR="0" rtl="0" algn="l">
              <a:lnSpc>
                <a:spcPct val="100000"/>
              </a:lnSpc>
              <a:spcBef>
                <a:spcPts val="0"/>
              </a:spcBef>
              <a:spcAft>
                <a:spcPts val="0"/>
              </a:spcAft>
              <a:buClr>
                <a:schemeClr val="dk1"/>
              </a:buClr>
              <a:buSzPts val="2900"/>
              <a:buFont typeface="Arial"/>
              <a:buAutoNum type="arabicPeriod"/>
            </a:pPr>
            <a:r>
              <a:rPr lang="en" sz="2900">
                <a:solidFill>
                  <a:schemeClr val="dk1"/>
                </a:solidFill>
              </a:rPr>
              <a:t>BNI Chapter</a:t>
            </a:r>
            <a:r>
              <a:rPr b="0" i="0" lang="en" sz="2900" u="none" cap="none" strike="noStrike">
                <a:solidFill>
                  <a:schemeClr val="dk1"/>
                </a:solidFill>
                <a:latin typeface="Arial"/>
                <a:ea typeface="Arial"/>
                <a:cs typeface="Arial"/>
                <a:sym typeface="Arial"/>
              </a:rPr>
              <a:t> game!</a:t>
            </a:r>
            <a:endParaRPr b="0" i="0" sz="2900" u="none" cap="none" strike="noStrike">
              <a:solidFill>
                <a:schemeClr val="dk1"/>
              </a:solidFill>
              <a:latin typeface="Arial"/>
              <a:ea typeface="Arial"/>
              <a:cs typeface="Arial"/>
              <a:sym typeface="Arial"/>
            </a:endParaRPr>
          </a:p>
        </p:txBody>
      </p:sp>
      <p:sp>
        <p:nvSpPr>
          <p:cNvPr id="1415" name="Google Shape;1415;g30c50e85ee0_0_2821"/>
          <p:cNvSpPr/>
          <p:nvPr/>
        </p:nvSpPr>
        <p:spPr>
          <a:xfrm>
            <a:off x="3657600" y="396781"/>
            <a:ext cx="8534400" cy="646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300"/>
              <a:buFont typeface="Arial"/>
              <a:buNone/>
            </a:pPr>
            <a:r>
              <a:rPr b="0" i="0" lang="en" sz="4300" u="none" cap="none" strike="noStrike">
                <a:solidFill>
                  <a:srgbClr val="C00000"/>
                </a:solidFill>
                <a:latin typeface="Arial"/>
                <a:ea typeface="Arial"/>
                <a:cs typeface="Arial"/>
                <a:sym typeface="Arial"/>
              </a:rPr>
              <a:t>Growth - marketing</a:t>
            </a:r>
            <a:endParaRPr b="0" i="0" sz="2000" u="none" cap="none" strike="noStrike">
              <a:solidFill>
                <a:srgbClr val="C00000"/>
              </a:solidFill>
              <a:latin typeface="Arial"/>
              <a:ea typeface="Arial"/>
              <a:cs typeface="Arial"/>
              <a:sym typeface="Arial"/>
            </a:endParaRPr>
          </a:p>
        </p:txBody>
      </p:sp>
      <p:cxnSp>
        <p:nvCxnSpPr>
          <p:cNvPr id="1416" name="Google Shape;1416;g30c50e85ee0_0_2821"/>
          <p:cNvCxnSpPr/>
          <p:nvPr/>
        </p:nvCxnSpPr>
        <p:spPr>
          <a:xfrm rot="10800000">
            <a:off x="3184275" y="301251"/>
            <a:ext cx="0" cy="903600"/>
          </a:xfrm>
          <a:prstGeom prst="straightConnector1">
            <a:avLst/>
          </a:prstGeom>
          <a:noFill/>
          <a:ln cap="flat" cmpd="sng" w="28575">
            <a:solidFill>
              <a:srgbClr val="C00000"/>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4">
                                            <p:txEl>
                                              <p:pRg end="0" st="0"/>
                                            </p:txEl>
                                          </p:spTgt>
                                        </p:tgtEl>
                                        <p:attrNameLst>
                                          <p:attrName>style.visibility</p:attrName>
                                        </p:attrNameLst>
                                      </p:cBhvr>
                                      <p:to>
                                        <p:strVal val="visible"/>
                                      </p:to>
                                    </p:set>
                                    <p:animEffect filter="fade" transition="in">
                                      <p:cBhvr>
                                        <p:cTn dur="1000"/>
                                        <p:tgtEl>
                                          <p:spTgt spid="14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4">
                                            <p:txEl>
                                              <p:pRg end="1" st="1"/>
                                            </p:txEl>
                                          </p:spTgt>
                                        </p:tgtEl>
                                        <p:attrNameLst>
                                          <p:attrName>style.visibility</p:attrName>
                                        </p:attrNameLst>
                                      </p:cBhvr>
                                      <p:to>
                                        <p:strVal val="visible"/>
                                      </p:to>
                                    </p:set>
                                    <p:animEffect filter="fade" transition="in">
                                      <p:cBhvr>
                                        <p:cTn dur="1000"/>
                                        <p:tgtEl>
                                          <p:spTgt spid="141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4">
                                            <p:txEl>
                                              <p:pRg end="2" st="2"/>
                                            </p:txEl>
                                          </p:spTgt>
                                        </p:tgtEl>
                                        <p:attrNameLst>
                                          <p:attrName>style.visibility</p:attrName>
                                        </p:attrNameLst>
                                      </p:cBhvr>
                                      <p:to>
                                        <p:strVal val="visible"/>
                                      </p:to>
                                    </p:set>
                                    <p:animEffect filter="fade" transition="in">
                                      <p:cBhvr>
                                        <p:cTn dur="1000"/>
                                        <p:tgtEl>
                                          <p:spTgt spid="141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4">
                                            <p:txEl>
                                              <p:pRg end="3" st="3"/>
                                            </p:txEl>
                                          </p:spTgt>
                                        </p:tgtEl>
                                        <p:attrNameLst>
                                          <p:attrName>style.visibility</p:attrName>
                                        </p:attrNameLst>
                                      </p:cBhvr>
                                      <p:to>
                                        <p:strVal val="visible"/>
                                      </p:to>
                                    </p:set>
                                    <p:animEffect filter="fade" transition="in">
                                      <p:cBhvr>
                                        <p:cTn dur="1000"/>
                                        <p:tgtEl>
                                          <p:spTgt spid="141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4">
                                            <p:txEl>
                                              <p:pRg end="4" st="4"/>
                                            </p:txEl>
                                          </p:spTgt>
                                        </p:tgtEl>
                                        <p:attrNameLst>
                                          <p:attrName>style.visibility</p:attrName>
                                        </p:attrNameLst>
                                      </p:cBhvr>
                                      <p:to>
                                        <p:strVal val="visible"/>
                                      </p:to>
                                    </p:set>
                                    <p:animEffect filter="fade" transition="in">
                                      <p:cBhvr>
                                        <p:cTn dur="1000"/>
                                        <p:tgtEl>
                                          <p:spTgt spid="141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4">
                                            <p:txEl>
                                              <p:pRg end="5" st="5"/>
                                            </p:txEl>
                                          </p:spTgt>
                                        </p:tgtEl>
                                        <p:attrNameLst>
                                          <p:attrName>style.visibility</p:attrName>
                                        </p:attrNameLst>
                                      </p:cBhvr>
                                      <p:to>
                                        <p:strVal val="visible"/>
                                      </p:to>
                                    </p:set>
                                    <p:animEffect filter="fade" transition="in">
                                      <p:cBhvr>
                                        <p:cTn dur="1000"/>
                                        <p:tgtEl>
                                          <p:spTgt spid="141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4">
                                            <p:txEl>
                                              <p:pRg end="6" st="6"/>
                                            </p:txEl>
                                          </p:spTgt>
                                        </p:tgtEl>
                                        <p:attrNameLst>
                                          <p:attrName>style.visibility</p:attrName>
                                        </p:attrNameLst>
                                      </p:cBhvr>
                                      <p:to>
                                        <p:strVal val="visible"/>
                                      </p:to>
                                    </p:set>
                                    <p:animEffect filter="fade" transition="in">
                                      <p:cBhvr>
                                        <p:cTn dur="1000"/>
                                        <p:tgtEl>
                                          <p:spTgt spid="1414">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1" name="Shape 1421"/>
        <p:cNvGrpSpPr/>
        <p:nvPr/>
      </p:nvGrpSpPr>
      <p:grpSpPr>
        <a:xfrm>
          <a:off x="0" y="0"/>
          <a:ext cx="0" cy="0"/>
          <a:chOff x="0" y="0"/>
          <a:chExt cx="0" cy="0"/>
        </a:xfrm>
      </p:grpSpPr>
      <p:sp>
        <p:nvSpPr>
          <p:cNvPr id="1422" name="Google Shape;1422;g30c50e85ee0_0_2935"/>
          <p:cNvSpPr txBox="1"/>
          <p:nvPr/>
        </p:nvSpPr>
        <p:spPr>
          <a:xfrm>
            <a:off x="1766093" y="372612"/>
            <a:ext cx="8660100" cy="626100"/>
          </a:xfrm>
          <a:prstGeom prst="rect">
            <a:avLst/>
          </a:prstGeom>
          <a:noFill/>
          <a:ln>
            <a:noFill/>
          </a:ln>
        </p:spPr>
        <p:txBody>
          <a:bodyPr anchorCtr="0" anchor="t" bIns="45700" lIns="91400" spcFirstLastPara="1" rIns="91400" wrap="square" tIns="45700">
            <a:noAutofit/>
          </a:bodyPr>
          <a:lstStyle/>
          <a:p>
            <a:pPr indent="0" lvl="0" marL="0" marR="0" rtl="0" algn="l">
              <a:lnSpc>
                <a:spcPct val="100000"/>
              </a:lnSpc>
              <a:spcBef>
                <a:spcPts val="0"/>
              </a:spcBef>
              <a:spcAft>
                <a:spcPts val="0"/>
              </a:spcAft>
              <a:buClr>
                <a:srgbClr val="7F7F7F"/>
              </a:buClr>
              <a:buSzPts val="4000"/>
              <a:buFont typeface="Arial"/>
              <a:buNone/>
            </a:pPr>
            <a:r>
              <a:t/>
            </a:r>
            <a:endParaRPr b="0" i="0" sz="1500" u="none" cap="none" strike="noStrike">
              <a:solidFill>
                <a:srgbClr val="000000"/>
              </a:solidFill>
              <a:latin typeface="Arial"/>
              <a:ea typeface="Arial"/>
              <a:cs typeface="Arial"/>
              <a:sym typeface="Arial"/>
            </a:endParaRPr>
          </a:p>
        </p:txBody>
      </p:sp>
      <p:sp>
        <p:nvSpPr>
          <p:cNvPr id="1423" name="Google Shape;1423;g30c50e85ee0_0_2935"/>
          <p:cNvSpPr txBox="1"/>
          <p:nvPr/>
        </p:nvSpPr>
        <p:spPr>
          <a:xfrm>
            <a:off x="0" y="4199802"/>
            <a:ext cx="12192000" cy="1571100"/>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chemeClr val="dk1"/>
              </a:buClr>
              <a:buSzPts val="4400"/>
              <a:buFont typeface="Arial"/>
              <a:buNone/>
            </a:pPr>
            <a:r>
              <a:rPr b="1" i="0" lang="en" sz="6100" u="none" cap="none" strike="noStrike">
                <a:solidFill>
                  <a:srgbClr val="1A1918"/>
                </a:solidFill>
                <a:latin typeface="Arial"/>
                <a:ea typeface="Arial"/>
                <a:cs typeface="Arial"/>
                <a:sym typeface="Arial"/>
              </a:rPr>
              <a:t>Member Relations</a:t>
            </a:r>
            <a:endParaRPr b="1" i="0" sz="6100" u="none" cap="none" strike="noStrike">
              <a:solidFill>
                <a:srgbClr val="1A1918"/>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4400"/>
              <a:buFont typeface="Arial"/>
              <a:buNone/>
            </a:pPr>
            <a:r>
              <a:rPr b="0" i="1" lang="en" sz="3100" u="none" cap="none" strike="noStrike">
                <a:solidFill>
                  <a:srgbClr val="1A1918"/>
                </a:solidFill>
                <a:latin typeface="Arial"/>
                <a:ea typeface="Arial"/>
                <a:cs typeface="Arial"/>
                <a:sym typeface="Arial"/>
              </a:rPr>
              <a:t>(Conflict/Resolution)</a:t>
            </a:r>
            <a:endParaRPr b="1" i="0" sz="6100" u="none" cap="none" strike="noStrike">
              <a:solidFill>
                <a:srgbClr val="000000"/>
              </a:solidFill>
              <a:latin typeface="Arial"/>
              <a:ea typeface="Arial"/>
              <a:cs typeface="Arial"/>
              <a:sym typeface="Arial"/>
            </a:endParaRPr>
          </a:p>
        </p:txBody>
      </p:sp>
      <p:pic>
        <p:nvPicPr>
          <p:cNvPr id="1424" name="Google Shape;1424;g30c50e85ee0_0_2935"/>
          <p:cNvPicPr preferRelativeResize="0"/>
          <p:nvPr/>
        </p:nvPicPr>
        <p:blipFill rotWithShape="1">
          <a:blip r:embed="rId3">
            <a:alphaModFix/>
          </a:blip>
          <a:srcRect b="0" l="0" r="0" t="0"/>
          <a:stretch/>
        </p:blipFill>
        <p:spPr>
          <a:xfrm>
            <a:off x="3552467" y="688200"/>
            <a:ext cx="5546693" cy="3120015"/>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sp>
        <p:nvSpPr>
          <p:cNvPr id="1429" name="Google Shape;1429;g30c50e85ee0_0_3046"/>
          <p:cNvSpPr/>
          <p:nvPr/>
        </p:nvSpPr>
        <p:spPr>
          <a:xfrm>
            <a:off x="777950" y="161750"/>
            <a:ext cx="10635900" cy="5584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 sz="4300" u="none" cap="none" strike="noStrike">
                <a:solidFill>
                  <a:srgbClr val="C00000"/>
                </a:solidFill>
                <a:latin typeface="Arial"/>
                <a:ea typeface="Arial"/>
                <a:cs typeface="Arial"/>
                <a:sym typeface="Arial"/>
              </a:rPr>
              <a:t>What are the stages of conflict/resolution in the Chapter?</a:t>
            </a:r>
            <a:endParaRPr b="1" i="0" sz="4300" u="none" cap="none" strike="noStrike">
              <a:solidFill>
                <a:srgbClr val="C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0" i="0" sz="3100" u="none" cap="none" strike="noStrike">
              <a:solidFill>
                <a:schemeClr val="dk2"/>
              </a:solidFill>
              <a:latin typeface="Arial"/>
              <a:ea typeface="Arial"/>
              <a:cs typeface="Arial"/>
              <a:sym typeface="Arial"/>
            </a:endParaRPr>
          </a:p>
          <a:p>
            <a:pPr indent="-387350" lvl="0" marL="457200" marR="0" rtl="0" algn="l">
              <a:lnSpc>
                <a:spcPct val="100000"/>
              </a:lnSpc>
              <a:spcBef>
                <a:spcPts val="0"/>
              </a:spcBef>
              <a:spcAft>
                <a:spcPts val="0"/>
              </a:spcAft>
              <a:buClr>
                <a:schemeClr val="dk1"/>
              </a:buClr>
              <a:buSzPts val="2700"/>
              <a:buFont typeface="Arial"/>
              <a:buAutoNum type="arabicPeriod"/>
            </a:pPr>
            <a:r>
              <a:rPr b="1" i="0" lang="en" sz="2700" u="none" cap="none" strike="noStrike">
                <a:solidFill>
                  <a:schemeClr val="dk1"/>
                </a:solidFill>
                <a:latin typeface="Arial"/>
                <a:ea typeface="Arial"/>
                <a:cs typeface="Arial"/>
                <a:sym typeface="Arial"/>
              </a:rPr>
              <a:t>Stage 1: </a:t>
            </a:r>
            <a:r>
              <a:rPr b="0" i="0" lang="en" sz="2700" u="none" cap="none" strike="noStrike">
                <a:solidFill>
                  <a:schemeClr val="dk1"/>
                </a:solidFill>
                <a:latin typeface="Arial"/>
                <a:ea typeface="Arial"/>
                <a:cs typeface="Arial"/>
                <a:sym typeface="Arial"/>
              </a:rPr>
              <a:t>Give both referral partners a chance to communicate the issue on their own. </a:t>
            </a:r>
            <a:endParaRPr b="0" i="0" sz="2700" u="none" cap="none" strike="noStrike">
              <a:solidFill>
                <a:schemeClr val="dk1"/>
              </a:solidFill>
              <a:latin typeface="Arial"/>
              <a:ea typeface="Arial"/>
              <a:cs typeface="Arial"/>
              <a:sym typeface="Arial"/>
            </a:endParaRPr>
          </a:p>
          <a:p>
            <a:pPr indent="-387350" lvl="0" marL="457200" marR="0" rtl="0" algn="l">
              <a:lnSpc>
                <a:spcPct val="100000"/>
              </a:lnSpc>
              <a:spcBef>
                <a:spcPts val="0"/>
              </a:spcBef>
              <a:spcAft>
                <a:spcPts val="0"/>
              </a:spcAft>
              <a:buClr>
                <a:schemeClr val="dk1"/>
              </a:buClr>
              <a:buSzPts val="2700"/>
              <a:buFont typeface="Arial"/>
              <a:buAutoNum type="arabicPeriod"/>
            </a:pPr>
            <a:r>
              <a:rPr b="1" i="0" lang="en" sz="2700" u="none" cap="none" strike="noStrike">
                <a:solidFill>
                  <a:schemeClr val="dk1"/>
                </a:solidFill>
                <a:latin typeface="Arial"/>
                <a:ea typeface="Arial"/>
                <a:cs typeface="Arial"/>
                <a:sym typeface="Arial"/>
              </a:rPr>
              <a:t>Stage 2: </a:t>
            </a:r>
            <a:r>
              <a:rPr b="0" i="0" lang="en" sz="2700" u="none" cap="none" strike="noStrike">
                <a:solidFill>
                  <a:schemeClr val="dk1"/>
                </a:solidFill>
                <a:latin typeface="Arial"/>
                <a:ea typeface="Arial"/>
                <a:cs typeface="Arial"/>
                <a:sym typeface="Arial"/>
              </a:rPr>
              <a:t>The Membership Committee can moderate a conversation between members if no progress was made in stage </a:t>
            </a:r>
            <a:endParaRPr b="0" i="0" sz="2700" u="none" cap="none" strike="noStrike">
              <a:solidFill>
                <a:schemeClr val="dk1"/>
              </a:solidFill>
              <a:latin typeface="Arial"/>
              <a:ea typeface="Arial"/>
              <a:cs typeface="Arial"/>
              <a:sym typeface="Arial"/>
            </a:endParaRPr>
          </a:p>
          <a:p>
            <a:pPr indent="-387350" lvl="0" marL="457200" marR="0" rtl="0" algn="l">
              <a:lnSpc>
                <a:spcPct val="100000"/>
              </a:lnSpc>
              <a:spcBef>
                <a:spcPts val="0"/>
              </a:spcBef>
              <a:spcAft>
                <a:spcPts val="0"/>
              </a:spcAft>
              <a:buClr>
                <a:schemeClr val="dk1"/>
              </a:buClr>
              <a:buSzPts val="2700"/>
              <a:buFont typeface="Arial"/>
              <a:buAutoNum type="arabicPeriod"/>
            </a:pPr>
            <a:r>
              <a:rPr b="1" i="0" lang="en" sz="2700" u="none" cap="none" strike="noStrike">
                <a:solidFill>
                  <a:schemeClr val="dk1"/>
                </a:solidFill>
                <a:latin typeface="Arial"/>
                <a:ea typeface="Arial"/>
                <a:cs typeface="Arial"/>
                <a:sym typeface="Arial"/>
              </a:rPr>
              <a:t>Stage 3: </a:t>
            </a:r>
            <a:r>
              <a:rPr b="0" i="0" lang="en" sz="2700" u="none" cap="none" strike="noStrike">
                <a:solidFill>
                  <a:schemeClr val="dk1"/>
                </a:solidFill>
                <a:latin typeface="Arial"/>
                <a:ea typeface="Arial"/>
                <a:cs typeface="Arial"/>
                <a:sym typeface="Arial"/>
              </a:rPr>
              <a:t>The Member can Elevate the conflict to a Written Complaint. If this happens then?</a:t>
            </a:r>
            <a:endParaRPr b="0" i="0" sz="2700" u="none" cap="none" strike="noStrike">
              <a:solidFill>
                <a:schemeClr val="dk1"/>
              </a:solidFill>
              <a:latin typeface="Arial"/>
              <a:ea typeface="Arial"/>
              <a:cs typeface="Arial"/>
              <a:sym typeface="Arial"/>
            </a:endParaRPr>
          </a:p>
          <a:p>
            <a:pPr indent="-368300" lvl="1" marL="914400" marR="0" rtl="0" algn="l">
              <a:lnSpc>
                <a:spcPct val="100000"/>
              </a:lnSpc>
              <a:spcBef>
                <a:spcPts val="0"/>
              </a:spcBef>
              <a:spcAft>
                <a:spcPts val="0"/>
              </a:spcAft>
              <a:buClr>
                <a:schemeClr val="dk1"/>
              </a:buClr>
              <a:buSzPts val="2400"/>
              <a:buFont typeface="Arial"/>
              <a:buAutoNum type="alphaLcPeriod"/>
            </a:pPr>
            <a:r>
              <a:rPr b="1" i="1" lang="en" sz="2400" u="none" cap="none" strike="noStrike">
                <a:solidFill>
                  <a:schemeClr val="dk1"/>
                </a:solidFill>
                <a:latin typeface="Arial"/>
                <a:ea typeface="Arial"/>
                <a:cs typeface="Arial"/>
                <a:sym typeface="Arial"/>
              </a:rPr>
              <a:t>Bring in the Area Director &amp; Regional Team ASAP!</a:t>
            </a:r>
            <a:endParaRPr b="1" i="1" sz="2400" u="none" cap="none" strike="noStrike">
              <a:solidFill>
                <a:schemeClr val="dk1"/>
              </a:solidFill>
              <a:latin typeface="Arial"/>
              <a:ea typeface="Arial"/>
              <a:cs typeface="Arial"/>
              <a:sym typeface="Arial"/>
            </a:endParaRPr>
          </a:p>
          <a:p>
            <a:pPr indent="-368300" lvl="1" marL="914400" marR="0" rtl="0" algn="l">
              <a:lnSpc>
                <a:spcPct val="100000"/>
              </a:lnSpc>
              <a:spcBef>
                <a:spcPts val="0"/>
              </a:spcBef>
              <a:spcAft>
                <a:spcPts val="0"/>
              </a:spcAft>
              <a:buClr>
                <a:schemeClr val="dk1"/>
              </a:buClr>
              <a:buSzPts val="2400"/>
              <a:buFont typeface="Arial"/>
              <a:buAutoNum type="alphaLcPeriod"/>
            </a:pPr>
            <a:r>
              <a:rPr b="0" i="1" lang="en" sz="2400" u="none" cap="none" strike="noStrike">
                <a:solidFill>
                  <a:schemeClr val="dk1"/>
                </a:solidFill>
                <a:latin typeface="Arial"/>
                <a:ea typeface="Arial"/>
                <a:cs typeface="Arial"/>
                <a:sym typeface="Arial"/>
              </a:rPr>
              <a:t>MC will interview the members separately. </a:t>
            </a:r>
            <a:endParaRPr b="0" i="1" sz="2400" u="none" cap="none" strike="noStrike">
              <a:solidFill>
                <a:schemeClr val="dk1"/>
              </a:solidFill>
              <a:latin typeface="Arial"/>
              <a:ea typeface="Arial"/>
              <a:cs typeface="Arial"/>
              <a:sym typeface="Arial"/>
            </a:endParaRPr>
          </a:p>
          <a:p>
            <a:pPr indent="-368300" lvl="1" marL="914400" marR="0" rtl="0" algn="l">
              <a:lnSpc>
                <a:spcPct val="100000"/>
              </a:lnSpc>
              <a:spcBef>
                <a:spcPts val="0"/>
              </a:spcBef>
              <a:spcAft>
                <a:spcPts val="0"/>
              </a:spcAft>
              <a:buClr>
                <a:schemeClr val="dk1"/>
              </a:buClr>
              <a:buSzPts val="2400"/>
              <a:buFont typeface="Arial"/>
              <a:buAutoNum type="alphaLcPeriod"/>
            </a:pPr>
            <a:r>
              <a:rPr b="0" i="1" lang="en" sz="2400" u="none" cap="none" strike="noStrike">
                <a:solidFill>
                  <a:schemeClr val="dk1"/>
                </a:solidFill>
                <a:latin typeface="Arial"/>
                <a:ea typeface="Arial"/>
                <a:cs typeface="Arial"/>
                <a:sym typeface="Arial"/>
              </a:rPr>
              <a:t>Evaluate and make a decision on next steps. </a:t>
            </a:r>
            <a:endParaRPr b="0" i="1" sz="2400" u="none" cap="none" strike="noStrike">
              <a:solidFill>
                <a:schemeClr val="dk1"/>
              </a:solidFill>
              <a:latin typeface="Arial"/>
              <a:ea typeface="Arial"/>
              <a:cs typeface="Arial"/>
              <a:sym typeface="Arial"/>
            </a:endParaRPr>
          </a:p>
          <a:p>
            <a:pPr indent="-368300" lvl="1" marL="914400" marR="0" rtl="0" algn="l">
              <a:lnSpc>
                <a:spcPct val="100000"/>
              </a:lnSpc>
              <a:spcBef>
                <a:spcPts val="0"/>
              </a:spcBef>
              <a:spcAft>
                <a:spcPts val="0"/>
              </a:spcAft>
              <a:buClr>
                <a:schemeClr val="dk1"/>
              </a:buClr>
              <a:buSzPts val="2400"/>
              <a:buFont typeface="Arial"/>
              <a:buAutoNum type="alphaLcPeriod"/>
            </a:pPr>
            <a:r>
              <a:rPr b="0" i="1" lang="en" sz="2400" u="none" cap="none" strike="noStrike">
                <a:solidFill>
                  <a:schemeClr val="dk1"/>
                </a:solidFill>
                <a:latin typeface="Arial"/>
                <a:ea typeface="Arial"/>
                <a:cs typeface="Arial"/>
                <a:sym typeface="Arial"/>
              </a:rPr>
              <a:t>Communicate resolution with both referral partners.</a:t>
            </a:r>
            <a:endParaRPr b="0" i="1" sz="2400" u="none" cap="none" strike="noStrike">
              <a:solidFill>
                <a:schemeClr val="dk1"/>
              </a:solidFill>
              <a:latin typeface="Arial"/>
              <a:ea typeface="Arial"/>
              <a:cs typeface="Arial"/>
              <a:sym typeface="Arial"/>
            </a:endParaRPr>
          </a:p>
          <a:p>
            <a:pPr indent="-368300" lvl="1" marL="914400" marR="0" rtl="0" algn="l">
              <a:lnSpc>
                <a:spcPct val="100000"/>
              </a:lnSpc>
              <a:spcBef>
                <a:spcPts val="0"/>
              </a:spcBef>
              <a:spcAft>
                <a:spcPts val="0"/>
              </a:spcAft>
              <a:buClr>
                <a:schemeClr val="dk1"/>
              </a:buClr>
              <a:buSzPts val="2400"/>
              <a:buFont typeface="Arial"/>
              <a:buAutoNum type="alphaLcPeriod"/>
            </a:pPr>
            <a:r>
              <a:rPr b="0" i="1" lang="en" sz="2400" u="none" cap="none" strike="noStrike">
                <a:solidFill>
                  <a:schemeClr val="dk1"/>
                </a:solidFill>
                <a:latin typeface="Arial"/>
                <a:ea typeface="Arial"/>
                <a:cs typeface="Arial"/>
                <a:sym typeface="Arial"/>
              </a:rPr>
              <a:t>Communicate the outcome with leadership</a:t>
            </a:r>
            <a:endParaRPr b="0" i="1" sz="2400" u="none" cap="none" strike="noStrike">
              <a:solidFill>
                <a:schemeClr val="dk1"/>
              </a:solidFill>
              <a:latin typeface="Arial"/>
              <a:ea typeface="Arial"/>
              <a:cs typeface="Arial"/>
              <a:sym typeface="Arial"/>
            </a:endParaRPr>
          </a:p>
        </p:txBody>
      </p:sp>
      <p:pic>
        <p:nvPicPr>
          <p:cNvPr id="1430" name="Google Shape;1430;g30c50e85ee0_0_3046"/>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4" name="Shape 1434"/>
        <p:cNvGrpSpPr/>
        <p:nvPr/>
      </p:nvGrpSpPr>
      <p:grpSpPr>
        <a:xfrm>
          <a:off x="0" y="0"/>
          <a:ext cx="0" cy="0"/>
          <a:chOff x="0" y="0"/>
          <a:chExt cx="0" cy="0"/>
        </a:xfrm>
      </p:grpSpPr>
      <p:sp>
        <p:nvSpPr>
          <p:cNvPr id="1435" name="Google Shape;1435;g30c50e85ee0_0_3154"/>
          <p:cNvSpPr/>
          <p:nvPr/>
        </p:nvSpPr>
        <p:spPr>
          <a:xfrm>
            <a:off x="0" y="1402586"/>
            <a:ext cx="12192000" cy="520500"/>
          </a:xfrm>
          <a:prstGeom prst="rect">
            <a:avLst/>
          </a:prstGeom>
          <a:solidFill>
            <a:srgbClr val="75707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1436" name="Google Shape;1436;g30c50e85ee0_0_3154"/>
          <p:cNvSpPr/>
          <p:nvPr/>
        </p:nvSpPr>
        <p:spPr>
          <a:xfrm>
            <a:off x="-2" y="1339416"/>
            <a:ext cx="12192000" cy="64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rgbClr val="FFFFFF"/>
                </a:solidFill>
                <a:latin typeface="Arial"/>
                <a:ea typeface="Arial"/>
                <a:cs typeface="Arial"/>
                <a:sym typeface="Arial"/>
              </a:rPr>
              <a:t>The 3 rules of the M</a:t>
            </a:r>
            <a:r>
              <a:rPr lang="en" sz="3600">
                <a:solidFill>
                  <a:srgbClr val="FFFFFF"/>
                </a:solidFill>
              </a:rPr>
              <a:t>embership </a:t>
            </a:r>
            <a:r>
              <a:rPr b="0" i="0" lang="en" sz="3600" u="none" cap="none" strike="noStrike">
                <a:solidFill>
                  <a:srgbClr val="FFFFFF"/>
                </a:solidFill>
                <a:latin typeface="Arial"/>
                <a:ea typeface="Arial"/>
                <a:cs typeface="Arial"/>
                <a:sym typeface="Arial"/>
              </a:rPr>
              <a:t>C</a:t>
            </a:r>
            <a:r>
              <a:rPr lang="en" sz="3600">
                <a:solidFill>
                  <a:srgbClr val="FFFFFF"/>
                </a:solidFill>
              </a:rPr>
              <a:t>ommittee</a:t>
            </a:r>
            <a:r>
              <a:rPr b="0" i="0" lang="en" sz="3600" u="none" cap="none" strike="noStrike">
                <a:solidFill>
                  <a:srgbClr val="FFFFFF"/>
                </a:solidFill>
                <a:latin typeface="Arial"/>
                <a:ea typeface="Arial"/>
                <a:cs typeface="Arial"/>
                <a:sym typeface="Arial"/>
              </a:rPr>
              <a:t> Club</a:t>
            </a:r>
            <a:endParaRPr b="0" i="0" sz="3600" u="none" cap="none" strike="noStrike">
              <a:solidFill>
                <a:srgbClr val="FFFFFF"/>
              </a:solidFill>
              <a:latin typeface="Arial"/>
              <a:ea typeface="Arial"/>
              <a:cs typeface="Arial"/>
              <a:sym typeface="Arial"/>
            </a:endParaRPr>
          </a:p>
        </p:txBody>
      </p:sp>
      <p:sp>
        <p:nvSpPr>
          <p:cNvPr id="1437" name="Google Shape;1437;g30c50e85ee0_0_3154"/>
          <p:cNvSpPr txBox="1"/>
          <p:nvPr/>
        </p:nvSpPr>
        <p:spPr>
          <a:xfrm>
            <a:off x="0" y="2169865"/>
            <a:ext cx="12192000" cy="3124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 sz="2700" u="none" cap="none" strike="noStrike">
                <a:solidFill>
                  <a:schemeClr val="dk1"/>
                </a:solidFill>
                <a:latin typeface="Arial"/>
                <a:ea typeface="Arial"/>
                <a:cs typeface="Arial"/>
                <a:sym typeface="Arial"/>
              </a:rPr>
              <a:t>The first rule of Membershi</a:t>
            </a:r>
            <a:r>
              <a:rPr b="1" lang="en" sz="2700">
                <a:solidFill>
                  <a:schemeClr val="dk1"/>
                </a:solidFill>
              </a:rPr>
              <a:t>p </a:t>
            </a:r>
            <a:r>
              <a:rPr b="1" i="0" lang="en" sz="2700" u="none" cap="none" strike="noStrike">
                <a:solidFill>
                  <a:schemeClr val="dk1"/>
                </a:solidFill>
                <a:latin typeface="Arial"/>
                <a:ea typeface="Arial"/>
                <a:cs typeface="Arial"/>
                <a:sym typeface="Arial"/>
              </a:rPr>
              <a:t>Co</a:t>
            </a:r>
            <a:r>
              <a:rPr b="1" lang="en" sz="2700">
                <a:solidFill>
                  <a:schemeClr val="dk1"/>
                </a:solidFill>
              </a:rPr>
              <a:t>mmittee</a:t>
            </a:r>
            <a:r>
              <a:rPr b="1" i="0" lang="en" sz="2700" u="none" cap="none" strike="noStrike">
                <a:solidFill>
                  <a:schemeClr val="dk1"/>
                </a:solidFill>
                <a:latin typeface="Arial"/>
                <a:ea typeface="Arial"/>
                <a:cs typeface="Arial"/>
                <a:sym typeface="Arial"/>
              </a:rPr>
              <a:t> Club:</a:t>
            </a:r>
            <a:endParaRPr b="1" i="0" sz="27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900"/>
              <a:buFont typeface="Arial"/>
              <a:buNone/>
            </a:pPr>
            <a:r>
              <a:rPr b="1" i="0" lang="en" sz="2900" u="none" cap="none" strike="noStrike">
                <a:solidFill>
                  <a:srgbClr val="C00000"/>
                </a:solidFill>
                <a:latin typeface="Arial"/>
                <a:ea typeface="Arial"/>
                <a:cs typeface="Arial"/>
                <a:sym typeface="Arial"/>
              </a:rPr>
              <a:t>Don’t talk about Membership Committee Club!</a:t>
            </a:r>
            <a:endParaRPr b="1" i="0" sz="2900" u="none" cap="none" strike="noStrike">
              <a:solidFill>
                <a:srgbClr val="C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900"/>
              <a:buFont typeface="Arial"/>
              <a:buNone/>
            </a:pPr>
            <a:r>
              <a:rPr b="1" i="0" lang="en" sz="2700" u="none" cap="none" strike="noStrike">
                <a:solidFill>
                  <a:schemeClr val="dk1"/>
                </a:solidFill>
                <a:latin typeface="Arial"/>
                <a:ea typeface="Arial"/>
                <a:cs typeface="Arial"/>
                <a:sym typeface="Arial"/>
              </a:rPr>
              <a:t>The second rule of M</a:t>
            </a:r>
            <a:r>
              <a:rPr b="1" lang="en" sz="2700">
                <a:solidFill>
                  <a:schemeClr val="dk1"/>
                </a:solidFill>
              </a:rPr>
              <a:t>embership </a:t>
            </a:r>
            <a:r>
              <a:rPr b="1" i="0" lang="en" sz="2700" u="none" cap="none" strike="noStrike">
                <a:solidFill>
                  <a:schemeClr val="dk1"/>
                </a:solidFill>
                <a:latin typeface="Arial"/>
                <a:ea typeface="Arial"/>
                <a:cs typeface="Arial"/>
                <a:sym typeface="Arial"/>
              </a:rPr>
              <a:t>C</a:t>
            </a:r>
            <a:r>
              <a:rPr b="1" lang="en" sz="2700">
                <a:solidFill>
                  <a:schemeClr val="dk1"/>
                </a:solidFill>
              </a:rPr>
              <a:t>ommittee</a:t>
            </a:r>
            <a:r>
              <a:rPr b="1" i="0" lang="en" sz="2700" u="none" cap="none" strike="noStrike">
                <a:solidFill>
                  <a:schemeClr val="dk1"/>
                </a:solidFill>
                <a:latin typeface="Arial"/>
                <a:ea typeface="Arial"/>
                <a:cs typeface="Arial"/>
                <a:sym typeface="Arial"/>
              </a:rPr>
              <a:t> Club:</a:t>
            </a:r>
            <a:endParaRPr b="1" i="0" sz="27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900"/>
              <a:buFont typeface="Arial"/>
              <a:buNone/>
            </a:pPr>
            <a:r>
              <a:rPr b="1" i="0" lang="en" sz="2900" u="none" cap="none" strike="noStrike">
                <a:solidFill>
                  <a:srgbClr val="C00000"/>
                </a:solidFill>
                <a:latin typeface="Arial"/>
                <a:ea typeface="Arial"/>
                <a:cs typeface="Arial"/>
                <a:sym typeface="Arial"/>
              </a:rPr>
              <a:t>Don’t talk about Membership C</a:t>
            </a:r>
            <a:r>
              <a:rPr b="1" lang="en" sz="2900">
                <a:solidFill>
                  <a:srgbClr val="C00000"/>
                </a:solidFill>
              </a:rPr>
              <a:t>ommittee</a:t>
            </a:r>
            <a:r>
              <a:rPr b="1" i="0" lang="en" sz="2900" u="none" cap="none" strike="noStrike">
                <a:solidFill>
                  <a:srgbClr val="C00000"/>
                </a:solidFill>
                <a:latin typeface="Arial"/>
                <a:ea typeface="Arial"/>
                <a:cs typeface="Arial"/>
                <a:sym typeface="Arial"/>
              </a:rPr>
              <a:t> Club!</a:t>
            </a:r>
            <a:endParaRPr b="1" i="0" sz="2200" u="none" cap="none" strike="noStrike">
              <a:solidFill>
                <a:srgbClr val="C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900"/>
              <a:buFont typeface="Arial"/>
              <a:buNone/>
            </a:pPr>
            <a:r>
              <a:rPr b="1" i="0" lang="en" sz="2700" u="none" cap="none" strike="noStrike">
                <a:solidFill>
                  <a:schemeClr val="dk1"/>
                </a:solidFill>
                <a:latin typeface="Arial"/>
                <a:ea typeface="Arial"/>
                <a:cs typeface="Arial"/>
                <a:sym typeface="Arial"/>
              </a:rPr>
              <a:t>The third rule of M</a:t>
            </a:r>
            <a:r>
              <a:rPr b="1" lang="en" sz="2700">
                <a:solidFill>
                  <a:schemeClr val="dk1"/>
                </a:solidFill>
              </a:rPr>
              <a:t>embership </a:t>
            </a:r>
            <a:r>
              <a:rPr b="1" i="0" lang="en" sz="2700" u="none" cap="none" strike="noStrike">
                <a:solidFill>
                  <a:schemeClr val="dk1"/>
                </a:solidFill>
                <a:latin typeface="Arial"/>
                <a:ea typeface="Arial"/>
                <a:cs typeface="Arial"/>
                <a:sym typeface="Arial"/>
              </a:rPr>
              <a:t>C</a:t>
            </a:r>
            <a:r>
              <a:rPr b="1" lang="en" sz="2700">
                <a:solidFill>
                  <a:schemeClr val="dk1"/>
                </a:solidFill>
              </a:rPr>
              <a:t>ommittee</a:t>
            </a:r>
            <a:r>
              <a:rPr b="1" i="0" lang="en" sz="2700" u="none" cap="none" strike="noStrike">
                <a:solidFill>
                  <a:schemeClr val="dk1"/>
                </a:solidFill>
                <a:latin typeface="Arial"/>
                <a:ea typeface="Arial"/>
                <a:cs typeface="Arial"/>
                <a:sym typeface="Arial"/>
              </a:rPr>
              <a:t> Club:</a:t>
            </a:r>
            <a:endParaRPr b="1" i="0" sz="27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700"/>
              <a:buFont typeface="Arial"/>
              <a:buNone/>
            </a:pPr>
            <a:r>
              <a:rPr b="1" i="0" lang="en" sz="2900" u="none" cap="none" strike="noStrike">
                <a:solidFill>
                  <a:srgbClr val="C00000"/>
                </a:solidFill>
                <a:latin typeface="Arial"/>
                <a:ea typeface="Arial"/>
                <a:cs typeface="Arial"/>
                <a:sym typeface="Arial"/>
              </a:rPr>
              <a:t>Treat your members the way they want to be treated.</a:t>
            </a:r>
            <a:endParaRPr b="1" i="0" sz="2900" u="none" cap="none" strike="noStrike">
              <a:solidFill>
                <a:srgbClr val="C00000"/>
              </a:solidFill>
              <a:latin typeface="Arial"/>
              <a:ea typeface="Arial"/>
              <a:cs typeface="Arial"/>
              <a:sym typeface="Arial"/>
            </a:endParaRPr>
          </a:p>
        </p:txBody>
      </p:sp>
      <p:pic>
        <p:nvPicPr>
          <p:cNvPr id="1438" name="Google Shape;1438;g30c50e85ee0_0_3154"/>
          <p:cNvPicPr preferRelativeResize="0"/>
          <p:nvPr/>
        </p:nvPicPr>
        <p:blipFill rotWithShape="1">
          <a:blip r:embed="rId3">
            <a:alphaModFix/>
          </a:blip>
          <a:srcRect b="0" l="0" r="0" t="0"/>
          <a:stretch/>
        </p:blipFill>
        <p:spPr>
          <a:xfrm>
            <a:off x="4965401" y="0"/>
            <a:ext cx="2381198" cy="13394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7">
                                            <p:txEl>
                                              <p:pRg end="0" st="0"/>
                                            </p:txEl>
                                          </p:spTgt>
                                        </p:tgtEl>
                                        <p:attrNameLst>
                                          <p:attrName>style.visibility</p:attrName>
                                        </p:attrNameLst>
                                      </p:cBhvr>
                                      <p:to>
                                        <p:strVal val="visible"/>
                                      </p:to>
                                    </p:set>
                                    <p:animEffect filter="fade" transition="in">
                                      <p:cBhvr>
                                        <p:cTn dur="1000"/>
                                        <p:tgtEl>
                                          <p:spTgt spid="14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7">
                                            <p:txEl>
                                              <p:pRg end="1" st="1"/>
                                            </p:txEl>
                                          </p:spTgt>
                                        </p:tgtEl>
                                        <p:attrNameLst>
                                          <p:attrName>style.visibility</p:attrName>
                                        </p:attrNameLst>
                                      </p:cBhvr>
                                      <p:to>
                                        <p:strVal val="visible"/>
                                      </p:to>
                                    </p:set>
                                    <p:animEffect filter="fade" transition="in">
                                      <p:cBhvr>
                                        <p:cTn dur="1000"/>
                                        <p:tgtEl>
                                          <p:spTgt spid="143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7">
                                            <p:txEl>
                                              <p:pRg end="2" st="2"/>
                                            </p:txEl>
                                          </p:spTgt>
                                        </p:tgtEl>
                                        <p:attrNameLst>
                                          <p:attrName>style.visibility</p:attrName>
                                        </p:attrNameLst>
                                      </p:cBhvr>
                                      <p:to>
                                        <p:strVal val="visible"/>
                                      </p:to>
                                    </p:set>
                                    <p:animEffect filter="fade" transition="in">
                                      <p:cBhvr>
                                        <p:cTn dur="1000"/>
                                        <p:tgtEl>
                                          <p:spTgt spid="143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7">
                                            <p:txEl>
                                              <p:pRg end="3" st="3"/>
                                            </p:txEl>
                                          </p:spTgt>
                                        </p:tgtEl>
                                        <p:attrNameLst>
                                          <p:attrName>style.visibility</p:attrName>
                                        </p:attrNameLst>
                                      </p:cBhvr>
                                      <p:to>
                                        <p:strVal val="visible"/>
                                      </p:to>
                                    </p:set>
                                    <p:animEffect filter="fade" transition="in">
                                      <p:cBhvr>
                                        <p:cTn dur="1000"/>
                                        <p:tgtEl>
                                          <p:spTgt spid="143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7">
                                            <p:txEl>
                                              <p:pRg end="4" st="4"/>
                                            </p:txEl>
                                          </p:spTgt>
                                        </p:tgtEl>
                                        <p:attrNameLst>
                                          <p:attrName>style.visibility</p:attrName>
                                        </p:attrNameLst>
                                      </p:cBhvr>
                                      <p:to>
                                        <p:strVal val="visible"/>
                                      </p:to>
                                    </p:set>
                                    <p:animEffect filter="fade" transition="in">
                                      <p:cBhvr>
                                        <p:cTn dur="1000"/>
                                        <p:tgtEl>
                                          <p:spTgt spid="143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7">
                                            <p:txEl>
                                              <p:pRg end="5" st="5"/>
                                            </p:txEl>
                                          </p:spTgt>
                                        </p:tgtEl>
                                        <p:attrNameLst>
                                          <p:attrName>style.visibility</p:attrName>
                                        </p:attrNameLst>
                                      </p:cBhvr>
                                      <p:to>
                                        <p:strVal val="visible"/>
                                      </p:to>
                                    </p:set>
                                    <p:animEffect filter="fade" transition="in">
                                      <p:cBhvr>
                                        <p:cTn dur="1000"/>
                                        <p:tgtEl>
                                          <p:spTgt spid="1437">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sp>
        <p:nvSpPr>
          <p:cNvPr id="1443" name="Google Shape;1443;g30c50e85ee0_0_3266"/>
          <p:cNvSpPr/>
          <p:nvPr/>
        </p:nvSpPr>
        <p:spPr>
          <a:xfrm>
            <a:off x="0" y="2577800"/>
            <a:ext cx="12192000" cy="1920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1" lang="en" sz="4500" u="none" cap="none" strike="noStrike">
                <a:solidFill>
                  <a:srgbClr val="1A1918"/>
                </a:solidFill>
                <a:latin typeface="Arial"/>
                <a:ea typeface="Arial"/>
                <a:cs typeface="Arial"/>
                <a:sym typeface="Arial"/>
              </a:rPr>
              <a:t>What is discussed in Membership Committee </a:t>
            </a:r>
            <a:br>
              <a:rPr b="0" i="1" lang="en" sz="4500" u="none" cap="none" strike="noStrike">
                <a:solidFill>
                  <a:srgbClr val="1A1918"/>
                </a:solidFill>
                <a:latin typeface="Arial"/>
                <a:ea typeface="Arial"/>
                <a:cs typeface="Arial"/>
                <a:sym typeface="Arial"/>
              </a:rPr>
            </a:br>
            <a:r>
              <a:rPr b="0" i="1" lang="en" sz="4500" u="none" cap="none" strike="noStrike">
                <a:solidFill>
                  <a:srgbClr val="1A1918"/>
                </a:solidFill>
                <a:latin typeface="Arial"/>
                <a:ea typeface="Arial"/>
                <a:cs typeface="Arial"/>
                <a:sym typeface="Arial"/>
              </a:rPr>
              <a:t>Stays in Membership Committee!</a:t>
            </a:r>
            <a:endParaRPr b="0" i="1" sz="1700" u="none" cap="none" strike="noStrike">
              <a:solidFill>
                <a:srgbClr val="000000"/>
              </a:solidFill>
              <a:latin typeface="Arial"/>
              <a:ea typeface="Arial"/>
              <a:cs typeface="Arial"/>
              <a:sym typeface="Arial"/>
            </a:endParaRPr>
          </a:p>
        </p:txBody>
      </p:sp>
      <p:pic>
        <p:nvPicPr>
          <p:cNvPr id="1444" name="Google Shape;1444;g30c50e85ee0_0_3266"/>
          <p:cNvPicPr preferRelativeResize="0"/>
          <p:nvPr/>
        </p:nvPicPr>
        <p:blipFill rotWithShape="1">
          <a:blip r:embed="rId3">
            <a:alphaModFix/>
          </a:blip>
          <a:srcRect b="0" l="0" r="0" t="0"/>
          <a:stretch/>
        </p:blipFill>
        <p:spPr>
          <a:xfrm>
            <a:off x="4299867" y="323500"/>
            <a:ext cx="3413333" cy="192000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sp>
        <p:nvSpPr>
          <p:cNvPr id="1449" name="Google Shape;1449;p63"/>
          <p:cNvSpPr txBox="1"/>
          <p:nvPr>
            <p:ph type="title"/>
          </p:nvPr>
        </p:nvSpPr>
        <p:spPr>
          <a:xfrm>
            <a:off x="0" y="2016425"/>
            <a:ext cx="12192000" cy="1610700"/>
          </a:xfrm>
          <a:prstGeom prst="rect">
            <a:avLst/>
          </a:prstGeom>
          <a:noFill/>
          <a:ln>
            <a:noFill/>
          </a:ln>
        </p:spPr>
        <p:txBody>
          <a:bodyPr anchorCtr="0" anchor="t" bIns="0" lIns="0" spcFirstLastPara="1" rIns="0" wrap="square" tIns="12700">
            <a:spAutoFit/>
          </a:bodyPr>
          <a:lstStyle/>
          <a:p>
            <a:pPr indent="0" lvl="0" marL="0" rtl="0" algn="ctr">
              <a:lnSpc>
                <a:spcPct val="113076"/>
              </a:lnSpc>
              <a:spcBef>
                <a:spcPts val="0"/>
              </a:spcBef>
              <a:spcAft>
                <a:spcPts val="0"/>
              </a:spcAft>
              <a:buSzPts val="1400"/>
              <a:buNone/>
            </a:pPr>
            <a:r>
              <a:rPr b="1" lang="en" sz="5200"/>
              <a:t>The Renewal Process</a:t>
            </a:r>
            <a:endParaRPr b="1" sz="5200"/>
          </a:p>
          <a:p>
            <a:pPr indent="0" lvl="0" marL="0" rtl="0" algn="ctr">
              <a:lnSpc>
                <a:spcPct val="111562"/>
              </a:lnSpc>
              <a:spcBef>
                <a:spcPts val="0"/>
              </a:spcBef>
              <a:spcAft>
                <a:spcPts val="0"/>
              </a:spcAft>
              <a:buSzPts val="1400"/>
              <a:buNone/>
            </a:pPr>
            <a:r>
              <a:rPr b="1" lang="en" sz="4500"/>
              <a:t>Timeline Prior to Membership Expiry</a:t>
            </a:r>
            <a:endParaRPr b="1" sz="4500"/>
          </a:p>
        </p:txBody>
      </p:sp>
      <p:pic>
        <p:nvPicPr>
          <p:cNvPr id="1450" name="Google Shape;1450;p63"/>
          <p:cNvPicPr preferRelativeResize="0"/>
          <p:nvPr/>
        </p:nvPicPr>
        <p:blipFill>
          <a:blip r:embed="rId3">
            <a:alphaModFix/>
          </a:blip>
          <a:stretch>
            <a:fillRect/>
          </a:stretch>
        </p:blipFill>
        <p:spPr>
          <a:xfrm>
            <a:off x="10653623" y="5958875"/>
            <a:ext cx="1385026" cy="779074"/>
          </a:xfrm>
          <a:prstGeom prst="rect">
            <a:avLst/>
          </a:prstGeom>
          <a:noFill/>
          <a:ln>
            <a:noFill/>
          </a:ln>
        </p:spPr>
      </p:pic>
      <p:pic>
        <p:nvPicPr>
          <p:cNvPr id="1451" name="Google Shape;1451;p63"/>
          <p:cNvPicPr preferRelativeResize="0"/>
          <p:nvPr/>
        </p:nvPicPr>
        <p:blipFill rotWithShape="1">
          <a:blip r:embed="rId4">
            <a:alphaModFix/>
          </a:blip>
          <a:srcRect b="0" l="0" r="0" t="0"/>
          <a:stretch/>
        </p:blipFill>
        <p:spPr>
          <a:xfrm>
            <a:off x="362225" y="345313"/>
            <a:ext cx="2182190" cy="841702"/>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5" name="Shape 1455"/>
        <p:cNvGrpSpPr/>
        <p:nvPr/>
      </p:nvGrpSpPr>
      <p:grpSpPr>
        <a:xfrm>
          <a:off x="0" y="0"/>
          <a:ext cx="0" cy="0"/>
          <a:chOff x="0" y="0"/>
          <a:chExt cx="0" cy="0"/>
        </a:xfrm>
      </p:grpSpPr>
      <p:sp>
        <p:nvSpPr>
          <p:cNvPr id="1456" name="Google Shape;1456;p64"/>
          <p:cNvSpPr txBox="1"/>
          <p:nvPr>
            <p:ph type="title"/>
          </p:nvPr>
        </p:nvSpPr>
        <p:spPr>
          <a:xfrm>
            <a:off x="567104" y="457200"/>
            <a:ext cx="4204921" cy="16002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0000"/>
              </a:buClr>
              <a:buSzPts val="3200"/>
              <a:buFont typeface="Arial"/>
              <a:buNone/>
            </a:pPr>
            <a:r>
              <a:rPr lang="en"/>
              <a:t>BNI Connect</a:t>
            </a:r>
            <a:br>
              <a:rPr lang="en"/>
            </a:br>
            <a:r>
              <a:rPr lang="en"/>
              <a:t>Streamline Renewals</a:t>
            </a:r>
            <a:endParaRPr/>
          </a:p>
        </p:txBody>
      </p:sp>
      <p:pic>
        <p:nvPicPr>
          <p:cNvPr descr="Bottlenecks: Avoiding Inefficiencies – William Vaughan Company" id="1457" name="Google Shape;1457;p64"/>
          <p:cNvPicPr preferRelativeResize="0"/>
          <p:nvPr/>
        </p:nvPicPr>
        <p:blipFill rotWithShape="1">
          <a:blip r:embed="rId3">
            <a:alphaModFix/>
          </a:blip>
          <a:srcRect b="0" l="0" r="0" t="0"/>
          <a:stretch/>
        </p:blipFill>
        <p:spPr>
          <a:xfrm>
            <a:off x="6518074" y="457200"/>
            <a:ext cx="4289473" cy="6062861"/>
          </a:xfrm>
          <a:prstGeom prst="rect">
            <a:avLst/>
          </a:prstGeom>
          <a:solidFill>
            <a:srgbClr val="FFFFFF"/>
          </a:solidFill>
          <a:ln>
            <a:noFill/>
          </a:ln>
        </p:spPr>
      </p:pic>
      <p:sp>
        <p:nvSpPr>
          <p:cNvPr id="1458" name="Google Shape;1458;p64"/>
          <p:cNvSpPr txBox="1"/>
          <p:nvPr>
            <p:ph idx="1" type="body"/>
          </p:nvPr>
        </p:nvSpPr>
        <p:spPr>
          <a:xfrm>
            <a:off x="567104" y="2057400"/>
            <a:ext cx="4204921" cy="4222214"/>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000000"/>
              </a:buClr>
              <a:buSzPts val="1600"/>
              <a:buNone/>
            </a:pPr>
            <a:r>
              <a:t/>
            </a:r>
            <a:endParaRPr/>
          </a:p>
          <a:p>
            <a:pPr indent="0" lvl="0" marL="0" rtl="0" algn="l">
              <a:lnSpc>
                <a:spcPct val="90000"/>
              </a:lnSpc>
              <a:spcBef>
                <a:spcPts val="1000"/>
              </a:spcBef>
              <a:spcAft>
                <a:spcPts val="0"/>
              </a:spcAft>
              <a:buClr>
                <a:srgbClr val="000000"/>
              </a:buClr>
              <a:buSzPts val="1600"/>
              <a:buNone/>
            </a:pPr>
            <a:r>
              <a:rPr lang="en"/>
              <a:t>The steps:  </a:t>
            </a:r>
            <a:endParaRPr/>
          </a:p>
          <a:p>
            <a:pPr indent="0" lvl="0" marL="0" rtl="0" algn="l">
              <a:lnSpc>
                <a:spcPct val="90000"/>
              </a:lnSpc>
              <a:spcBef>
                <a:spcPts val="1000"/>
              </a:spcBef>
              <a:spcAft>
                <a:spcPts val="0"/>
              </a:spcAft>
              <a:buClr>
                <a:srgbClr val="000000"/>
              </a:buClr>
              <a:buSzPts val="1600"/>
              <a:buNone/>
            </a:pPr>
            <a:r>
              <a:t/>
            </a:r>
            <a:endParaRPr/>
          </a:p>
          <a:p>
            <a:pPr indent="-342900" lvl="0" marL="342900" rtl="0" algn="l">
              <a:lnSpc>
                <a:spcPct val="90000"/>
              </a:lnSpc>
              <a:spcBef>
                <a:spcPts val="1000"/>
              </a:spcBef>
              <a:spcAft>
                <a:spcPts val="0"/>
              </a:spcAft>
              <a:buClr>
                <a:srgbClr val="000000"/>
              </a:buClr>
              <a:buSzPts val="1600"/>
              <a:buAutoNum type="arabicParenR"/>
            </a:pPr>
            <a:r>
              <a:rPr lang="en"/>
              <a:t>A member is put into pending renewal with tentative approval status 60 days before the renewal date.</a:t>
            </a:r>
            <a:br>
              <a:rPr lang="en"/>
            </a:br>
            <a:endParaRPr/>
          </a:p>
          <a:p>
            <a:pPr indent="-342900" lvl="0" marL="342900" rtl="0" algn="l">
              <a:lnSpc>
                <a:spcPct val="90000"/>
              </a:lnSpc>
              <a:spcBef>
                <a:spcPts val="1000"/>
              </a:spcBef>
              <a:spcAft>
                <a:spcPts val="0"/>
              </a:spcAft>
              <a:buClr>
                <a:srgbClr val="000000"/>
              </a:buClr>
              <a:buSzPts val="1600"/>
              <a:buAutoNum type="arabicParenR"/>
            </a:pPr>
            <a:r>
              <a:rPr lang="en"/>
              <a:t>Independent of application submission, LTs review and enter approve/decline decision in Connect up until 14 days prior to renewal date</a:t>
            </a:r>
            <a:br>
              <a:rPr lang="en"/>
            </a:br>
            <a:endParaRPr/>
          </a:p>
          <a:p>
            <a:pPr indent="-342900" lvl="0" marL="342900" rtl="0" algn="l">
              <a:lnSpc>
                <a:spcPct val="90000"/>
              </a:lnSpc>
              <a:spcBef>
                <a:spcPts val="1000"/>
              </a:spcBef>
              <a:spcAft>
                <a:spcPts val="0"/>
              </a:spcAft>
              <a:buClr>
                <a:srgbClr val="000000"/>
              </a:buClr>
              <a:buSzPts val="1600"/>
              <a:buAutoNum type="arabicParenR"/>
            </a:pPr>
            <a:r>
              <a:rPr lang="en"/>
              <a:t>Renewals with no LT decision will be auto-approved 14 days prior to the renewal date</a:t>
            </a:r>
            <a:br>
              <a:rPr lang="en"/>
            </a:br>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pic>
        <p:nvPicPr>
          <p:cNvPr id="1463" name="Google Shape;1463;p65"/>
          <p:cNvPicPr preferRelativeResize="0"/>
          <p:nvPr/>
        </p:nvPicPr>
        <p:blipFill rotWithShape="1">
          <a:blip r:embed="rId3">
            <a:alphaModFix/>
          </a:blip>
          <a:srcRect b="0" l="0" r="0" t="0"/>
          <a:stretch/>
        </p:blipFill>
        <p:spPr>
          <a:xfrm>
            <a:off x="5463254" y="147404"/>
            <a:ext cx="2056910" cy="2487641"/>
          </a:xfrm>
          <a:prstGeom prst="rect">
            <a:avLst/>
          </a:prstGeom>
          <a:noFill/>
          <a:ln>
            <a:noFill/>
          </a:ln>
        </p:spPr>
      </p:pic>
      <p:sp>
        <p:nvSpPr>
          <p:cNvPr id="1464" name="Google Shape;1464;p65"/>
          <p:cNvSpPr txBox="1"/>
          <p:nvPr>
            <p:ph type="title"/>
          </p:nvPr>
        </p:nvSpPr>
        <p:spPr>
          <a:xfrm>
            <a:off x="567104" y="457200"/>
            <a:ext cx="4204921" cy="8180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0000"/>
              </a:buClr>
              <a:buSzPts val="3200"/>
              <a:buFont typeface="Arial"/>
              <a:buNone/>
            </a:pPr>
            <a:r>
              <a:rPr lang="en"/>
              <a:t>VP/MC Steps</a:t>
            </a:r>
            <a:endParaRPr/>
          </a:p>
        </p:txBody>
      </p:sp>
      <p:sp>
        <p:nvSpPr>
          <p:cNvPr id="1465" name="Google Shape;1465;p65"/>
          <p:cNvSpPr txBox="1"/>
          <p:nvPr>
            <p:ph idx="1" type="body"/>
          </p:nvPr>
        </p:nvSpPr>
        <p:spPr>
          <a:xfrm>
            <a:off x="567104" y="1494503"/>
            <a:ext cx="4204921" cy="478511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000000"/>
              </a:buClr>
              <a:buSzPts val="1600"/>
              <a:buNone/>
            </a:pPr>
            <a:r>
              <a:t/>
            </a:r>
            <a:endParaRPr/>
          </a:p>
          <a:p>
            <a:pPr indent="0" lvl="0" marL="0" rtl="0" algn="l">
              <a:lnSpc>
                <a:spcPct val="90000"/>
              </a:lnSpc>
              <a:spcBef>
                <a:spcPts val="1000"/>
              </a:spcBef>
              <a:spcAft>
                <a:spcPts val="0"/>
              </a:spcAft>
              <a:buClr>
                <a:srgbClr val="000000"/>
              </a:buClr>
              <a:buSzPts val="1600"/>
              <a:buNone/>
            </a:pPr>
            <a:r>
              <a:rPr lang="en"/>
              <a:t>In the 60-15 day window prior to renewal…</a:t>
            </a:r>
            <a:endParaRPr/>
          </a:p>
          <a:p>
            <a:pPr indent="0" lvl="0" marL="0" rtl="0" algn="l">
              <a:lnSpc>
                <a:spcPct val="90000"/>
              </a:lnSpc>
              <a:spcBef>
                <a:spcPts val="1000"/>
              </a:spcBef>
              <a:spcAft>
                <a:spcPts val="0"/>
              </a:spcAft>
              <a:buClr>
                <a:srgbClr val="000000"/>
              </a:buClr>
              <a:buSzPts val="1600"/>
              <a:buNone/>
            </a:pPr>
            <a:r>
              <a:t/>
            </a:r>
            <a:endParaRPr/>
          </a:p>
          <a:p>
            <a:pPr indent="-285750" lvl="0" marL="285750" rtl="0" algn="l">
              <a:lnSpc>
                <a:spcPct val="90000"/>
              </a:lnSpc>
              <a:spcBef>
                <a:spcPts val="1000"/>
              </a:spcBef>
              <a:spcAft>
                <a:spcPts val="0"/>
              </a:spcAft>
              <a:buClr>
                <a:srgbClr val="000000"/>
              </a:buClr>
              <a:buSzPts val="1600"/>
              <a:buFont typeface="Arial"/>
              <a:buChar char="•"/>
            </a:pPr>
            <a:r>
              <a:rPr lang="en"/>
              <a:t>VP/MC can render their decision in BNI Connect about the renewal at any time INDEPENDENT of application submission</a:t>
            </a:r>
            <a:endParaRPr/>
          </a:p>
          <a:p>
            <a:pPr indent="-285750" lvl="0" marL="285750" rtl="0" algn="l">
              <a:lnSpc>
                <a:spcPct val="90000"/>
              </a:lnSpc>
              <a:spcBef>
                <a:spcPts val="1000"/>
              </a:spcBef>
              <a:spcAft>
                <a:spcPts val="0"/>
              </a:spcAft>
              <a:buClr>
                <a:srgbClr val="000000"/>
              </a:buClr>
              <a:buSzPts val="1600"/>
              <a:buFont typeface="Arial"/>
              <a:buChar char="•"/>
            </a:pPr>
            <a:r>
              <a:rPr lang="en"/>
              <a:t>If a member submits an app before the decision, an email is sent to VP to go and approve</a:t>
            </a:r>
            <a:endParaRPr/>
          </a:p>
          <a:p>
            <a:pPr indent="-285750" lvl="0" marL="285750" rtl="0" algn="l">
              <a:lnSpc>
                <a:spcPct val="90000"/>
              </a:lnSpc>
              <a:spcBef>
                <a:spcPts val="1000"/>
              </a:spcBef>
              <a:spcAft>
                <a:spcPts val="0"/>
              </a:spcAft>
              <a:buClr>
                <a:srgbClr val="000000"/>
              </a:buClr>
              <a:buSzPts val="1600"/>
              <a:buFont typeface="Arial"/>
              <a:buChar char="•"/>
            </a:pPr>
            <a:r>
              <a:rPr lang="en"/>
              <a:t>If an approval is recorded with no app, an email is sent to member to submit renewal</a:t>
            </a:r>
            <a:endParaRPr/>
          </a:p>
          <a:p>
            <a:pPr indent="-285750" lvl="0" marL="285750" rtl="0" algn="l">
              <a:lnSpc>
                <a:spcPct val="90000"/>
              </a:lnSpc>
              <a:spcBef>
                <a:spcPts val="1000"/>
              </a:spcBef>
              <a:spcAft>
                <a:spcPts val="0"/>
              </a:spcAft>
              <a:buClr>
                <a:srgbClr val="000000"/>
              </a:buClr>
              <a:buSzPts val="1600"/>
              <a:buFont typeface="Arial"/>
              <a:buChar char="•"/>
            </a:pPr>
            <a:r>
              <a:rPr lang="en"/>
              <a:t>If a decline is rendered with no app, the member is blocked from submitting an app - the renewal link does not appear for them and they get an error message if they try a direct link.</a:t>
            </a:r>
            <a:endParaRPr/>
          </a:p>
        </p:txBody>
      </p:sp>
      <p:sp>
        <p:nvSpPr>
          <p:cNvPr id="1466" name="Google Shape;1466;p65"/>
          <p:cNvSpPr txBox="1"/>
          <p:nvPr/>
        </p:nvSpPr>
        <p:spPr>
          <a:xfrm>
            <a:off x="5463254" y="1275247"/>
            <a:ext cx="205691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00000"/>
              </a:buClr>
              <a:buSzPts val="5400"/>
              <a:buFont typeface="Arial"/>
              <a:buNone/>
            </a:pPr>
            <a:r>
              <a:rPr b="1" i="0" lang="en" sz="5400" u="none" cap="none" strike="noStrike">
                <a:solidFill>
                  <a:srgbClr val="C00000"/>
                </a:solidFill>
                <a:latin typeface="Arial"/>
                <a:ea typeface="Arial"/>
                <a:cs typeface="Arial"/>
                <a:sym typeface="Arial"/>
              </a:rPr>
              <a:t>R-60</a:t>
            </a:r>
            <a:endParaRPr b="1" i="0" sz="8000" u="none" cap="none" strike="noStrike">
              <a:solidFill>
                <a:srgbClr val="C00000"/>
              </a:solidFill>
              <a:latin typeface="Arial"/>
              <a:ea typeface="Arial"/>
              <a:cs typeface="Arial"/>
              <a:sym typeface="Arial"/>
            </a:endParaRPr>
          </a:p>
        </p:txBody>
      </p:sp>
      <p:pic>
        <p:nvPicPr>
          <p:cNvPr id="1467" name="Google Shape;1467;p65"/>
          <p:cNvPicPr preferRelativeResize="0"/>
          <p:nvPr/>
        </p:nvPicPr>
        <p:blipFill rotWithShape="1">
          <a:blip r:embed="rId3">
            <a:alphaModFix/>
          </a:blip>
          <a:srcRect b="0" l="0" r="0" t="0"/>
          <a:stretch/>
        </p:blipFill>
        <p:spPr>
          <a:xfrm>
            <a:off x="8742312" y="3492224"/>
            <a:ext cx="2056910" cy="2487641"/>
          </a:xfrm>
          <a:prstGeom prst="rect">
            <a:avLst/>
          </a:prstGeom>
          <a:noFill/>
          <a:ln>
            <a:noFill/>
          </a:ln>
        </p:spPr>
      </p:pic>
      <p:sp>
        <p:nvSpPr>
          <p:cNvPr id="1468" name="Google Shape;1468;p65"/>
          <p:cNvSpPr txBox="1"/>
          <p:nvPr/>
        </p:nvSpPr>
        <p:spPr>
          <a:xfrm>
            <a:off x="8742312" y="4642796"/>
            <a:ext cx="205691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00000"/>
              </a:buClr>
              <a:buSzPts val="5400"/>
              <a:buFont typeface="Arial"/>
              <a:buNone/>
            </a:pPr>
            <a:r>
              <a:rPr b="1" i="0" lang="en" sz="5400" u="none" cap="none" strike="noStrike">
                <a:solidFill>
                  <a:srgbClr val="C00000"/>
                </a:solidFill>
                <a:latin typeface="Arial"/>
                <a:ea typeface="Arial"/>
                <a:cs typeface="Arial"/>
                <a:sym typeface="Arial"/>
              </a:rPr>
              <a:t>R-15</a:t>
            </a:r>
            <a:endParaRPr b="1" i="0" sz="8000" u="none" cap="none" strike="noStrike">
              <a:solidFill>
                <a:srgbClr val="C00000"/>
              </a:solidFill>
              <a:latin typeface="Arial"/>
              <a:ea typeface="Arial"/>
              <a:cs typeface="Arial"/>
              <a:sym typeface="Arial"/>
            </a:endParaRPr>
          </a:p>
        </p:txBody>
      </p:sp>
      <p:grpSp>
        <p:nvGrpSpPr>
          <p:cNvPr id="1469" name="Google Shape;1469;p65"/>
          <p:cNvGrpSpPr/>
          <p:nvPr/>
        </p:nvGrpSpPr>
        <p:grpSpPr>
          <a:xfrm rot="2778333">
            <a:off x="7268359" y="3055923"/>
            <a:ext cx="1570186" cy="540996"/>
            <a:chOff x="2378393" y="1067668"/>
            <a:chExt cx="462464" cy="540996"/>
          </a:xfrm>
        </p:grpSpPr>
        <p:sp>
          <p:nvSpPr>
            <p:cNvPr id="1470" name="Google Shape;1470;p65"/>
            <p:cNvSpPr/>
            <p:nvPr/>
          </p:nvSpPr>
          <p:spPr>
            <a:xfrm>
              <a:off x="2378393" y="1067668"/>
              <a:ext cx="462464" cy="540996"/>
            </a:xfrm>
            <a:prstGeom prst="rightArrow">
              <a:avLst>
                <a:gd fmla="val 60000" name="adj1"/>
                <a:gd fmla="val 50000" name="adj2"/>
              </a:avLst>
            </a:pr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471" name="Google Shape;1471;p65"/>
            <p:cNvSpPr txBox="1"/>
            <p:nvPr/>
          </p:nvSpPr>
          <p:spPr>
            <a:xfrm>
              <a:off x="2378393" y="1175867"/>
              <a:ext cx="323725" cy="324598"/>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050"/>
                <a:buFont typeface="Arial"/>
                <a:buNone/>
              </a:pPr>
              <a:r>
                <a:t/>
              </a:r>
              <a:endParaRPr b="0" i="0" sz="1050" u="none" cap="none" strike="noStrike">
                <a:solidFill>
                  <a:srgbClr val="FFFFFF"/>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g30b2ee2d397_0_712"/>
          <p:cNvPicPr preferRelativeResize="0"/>
          <p:nvPr/>
        </p:nvPicPr>
        <p:blipFill rotWithShape="1">
          <a:blip r:embed="rId3">
            <a:alphaModFix/>
          </a:blip>
          <a:srcRect b="0" l="0" r="0" t="0"/>
          <a:stretch/>
        </p:blipFill>
        <p:spPr>
          <a:xfrm>
            <a:off x="362226" y="332189"/>
            <a:ext cx="2182190" cy="841702"/>
          </a:xfrm>
          <a:prstGeom prst="rect">
            <a:avLst/>
          </a:prstGeom>
          <a:noFill/>
          <a:ln>
            <a:noFill/>
          </a:ln>
        </p:spPr>
      </p:pic>
      <p:sp>
        <p:nvSpPr>
          <p:cNvPr id="400" name="Google Shape;400;g30b2ee2d397_0_712"/>
          <p:cNvSpPr/>
          <p:nvPr/>
        </p:nvSpPr>
        <p:spPr>
          <a:xfrm>
            <a:off x="3657600" y="396781"/>
            <a:ext cx="8534400" cy="646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300"/>
              <a:buFont typeface="Arial"/>
              <a:buNone/>
            </a:pPr>
            <a:r>
              <a:rPr b="0" i="0" lang="en" sz="4300" u="none" cap="none" strike="noStrike">
                <a:solidFill>
                  <a:srgbClr val="C00000"/>
                </a:solidFill>
                <a:latin typeface="Arial"/>
                <a:ea typeface="Arial"/>
                <a:cs typeface="Arial"/>
                <a:sym typeface="Arial"/>
              </a:rPr>
              <a:t>What Should we be Doing After?</a:t>
            </a:r>
            <a:endParaRPr b="0" i="0" sz="2000" u="none" cap="none" strike="noStrike">
              <a:solidFill>
                <a:srgbClr val="C00000"/>
              </a:solidFill>
              <a:latin typeface="Arial"/>
              <a:ea typeface="Arial"/>
              <a:cs typeface="Arial"/>
              <a:sym typeface="Arial"/>
            </a:endParaRPr>
          </a:p>
        </p:txBody>
      </p:sp>
      <p:cxnSp>
        <p:nvCxnSpPr>
          <p:cNvPr id="401" name="Google Shape;401;g30b2ee2d397_0_712"/>
          <p:cNvCxnSpPr/>
          <p:nvPr/>
        </p:nvCxnSpPr>
        <p:spPr>
          <a:xfrm rot="10800000">
            <a:off x="3184275" y="301250"/>
            <a:ext cx="0" cy="903600"/>
          </a:xfrm>
          <a:prstGeom prst="straightConnector1">
            <a:avLst/>
          </a:prstGeom>
          <a:noFill/>
          <a:ln cap="flat" cmpd="sng" w="28575">
            <a:solidFill>
              <a:srgbClr val="C00000"/>
            </a:solidFill>
            <a:prstDash val="solid"/>
            <a:round/>
            <a:headEnd len="sm" w="sm" type="none"/>
            <a:tailEnd len="sm" w="sm" type="none"/>
          </a:ln>
        </p:spPr>
      </p:cxnSp>
      <p:sp>
        <p:nvSpPr>
          <p:cNvPr id="402" name="Google Shape;402;g30b2ee2d397_0_712"/>
          <p:cNvSpPr/>
          <p:nvPr/>
        </p:nvSpPr>
        <p:spPr>
          <a:xfrm>
            <a:off x="268825" y="1583000"/>
            <a:ext cx="11654400" cy="4976100"/>
          </a:xfrm>
          <a:prstGeom prst="rect">
            <a:avLst/>
          </a:prstGeom>
          <a:noFill/>
          <a:ln>
            <a:noFill/>
          </a:ln>
        </p:spPr>
        <p:txBody>
          <a:bodyPr anchorCtr="0" anchor="t" bIns="45700" lIns="91425" spcFirstLastPara="1" rIns="91425" wrap="square" tIns="45700">
            <a:noAutofit/>
          </a:bodyPr>
          <a:lstStyle/>
          <a:p>
            <a:pPr indent="-393700" lvl="0" marL="4572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Verify </a:t>
            </a:r>
            <a:r>
              <a:rPr b="0" i="0" lang="en" sz="2800" u="none" cap="none" strike="noStrike">
                <a:solidFill>
                  <a:schemeClr val="dk1"/>
                </a:solidFill>
                <a:latin typeface="Arial"/>
                <a:ea typeface="Arial"/>
                <a:cs typeface="Arial"/>
                <a:sym typeface="Arial"/>
              </a:rPr>
              <a:t>visitors to the chapter using the Visitor Portal in BNI Connect® prior to entering the PALMS Report.</a:t>
            </a:r>
            <a:endParaRPr b="1" i="0" sz="2800" u="none" cap="none" strike="noStrike">
              <a:solidFill>
                <a:srgbClr val="C00000"/>
              </a:solidFill>
              <a:latin typeface="Arial"/>
              <a:ea typeface="Arial"/>
              <a:cs typeface="Arial"/>
              <a:sym typeface="Arial"/>
            </a:endParaRPr>
          </a:p>
          <a:p>
            <a:pPr indent="-393700" lvl="0" marL="4572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Enter </a:t>
            </a:r>
            <a:r>
              <a:rPr b="0" i="0" lang="en" sz="2800" u="none" cap="none" strike="noStrike">
                <a:solidFill>
                  <a:schemeClr val="dk1"/>
                </a:solidFill>
                <a:latin typeface="Arial"/>
                <a:ea typeface="Arial"/>
                <a:cs typeface="Arial"/>
                <a:sym typeface="Arial"/>
              </a:rPr>
              <a:t>chapter statistics using the PALMS Report in BNI Connect® </a:t>
            </a:r>
            <a:br>
              <a:rPr b="0" i="0" lang="en" sz="2800" u="none" cap="none" strike="noStrike">
                <a:solidFill>
                  <a:schemeClr val="dk1"/>
                </a:solidFill>
                <a:latin typeface="Arial"/>
                <a:ea typeface="Arial"/>
                <a:cs typeface="Arial"/>
                <a:sym typeface="Arial"/>
              </a:rPr>
            </a:br>
            <a:r>
              <a:rPr b="0" i="0" lang="en" sz="2800" u="none" cap="none" strike="noStrike">
                <a:solidFill>
                  <a:schemeClr val="dk1"/>
                </a:solidFill>
                <a:latin typeface="Arial"/>
                <a:ea typeface="Arial"/>
                <a:cs typeface="Arial"/>
                <a:sym typeface="Arial"/>
              </a:rPr>
              <a:t>on the same day after the meeting. </a:t>
            </a:r>
            <a:r>
              <a:rPr b="1" i="1" lang="en" sz="2800" u="none" cap="none" strike="noStrike">
                <a:solidFill>
                  <a:srgbClr val="C00000"/>
                </a:solidFill>
                <a:latin typeface="Arial"/>
                <a:ea typeface="Arial"/>
                <a:cs typeface="Arial"/>
                <a:sym typeface="Arial"/>
              </a:rPr>
              <a:t>M</a:t>
            </a:r>
            <a:r>
              <a:rPr b="1" i="1" lang="en" sz="2800">
                <a:solidFill>
                  <a:srgbClr val="C00000"/>
                </a:solidFill>
              </a:rPr>
              <a:t>ust</a:t>
            </a:r>
            <a:r>
              <a:rPr b="1" i="1" lang="en" sz="2800" u="none" cap="none" strike="noStrike">
                <a:solidFill>
                  <a:srgbClr val="C00000"/>
                </a:solidFill>
                <a:latin typeface="Arial"/>
                <a:ea typeface="Arial"/>
                <a:cs typeface="Arial"/>
                <a:sym typeface="Arial"/>
              </a:rPr>
              <a:t> be completed by end of that days meeting.</a:t>
            </a:r>
            <a:endParaRPr b="1" i="1" sz="2400" u="none" cap="none" strike="noStrike">
              <a:solidFill>
                <a:srgbClr val="C00000"/>
              </a:solidFill>
              <a:latin typeface="Arial"/>
              <a:ea typeface="Arial"/>
              <a:cs typeface="Arial"/>
              <a:sym typeface="Arial"/>
            </a:endParaRPr>
          </a:p>
          <a:p>
            <a:pPr indent="-368300" lvl="1" marL="914400" marR="0" rtl="0" algn="l">
              <a:lnSpc>
                <a:spcPct val="100000"/>
              </a:lnSpc>
              <a:spcBef>
                <a:spcPts val="0"/>
              </a:spcBef>
              <a:spcAft>
                <a:spcPts val="0"/>
              </a:spcAft>
              <a:buClr>
                <a:srgbClr val="C00000"/>
              </a:buClr>
              <a:buSzPts val="2400"/>
              <a:buFont typeface="Arial"/>
              <a:buChar char="○"/>
            </a:pPr>
            <a:r>
              <a:rPr b="0" i="0" lang="en" sz="2400" u="none" cap="none" strike="noStrike">
                <a:solidFill>
                  <a:schemeClr val="dk1"/>
                </a:solidFill>
                <a:latin typeface="Arial"/>
                <a:ea typeface="Arial"/>
                <a:cs typeface="Arial"/>
                <a:sym typeface="Arial"/>
              </a:rPr>
              <a:t>The slips entered in BNI Connect correlate with the meeting time, NOT when the Vice President submits the report.</a:t>
            </a:r>
            <a:endParaRPr b="0" i="0" sz="2400" u="none" cap="none" strike="noStrike">
              <a:solidFill>
                <a:schemeClr val="dk1"/>
              </a:solidFill>
              <a:latin typeface="Arial"/>
              <a:ea typeface="Arial"/>
              <a:cs typeface="Arial"/>
              <a:sym typeface="Arial"/>
            </a:endParaRPr>
          </a:p>
          <a:p>
            <a:pPr indent="-368300" lvl="1" marL="914400" marR="0" rtl="0" algn="l">
              <a:lnSpc>
                <a:spcPct val="100000"/>
              </a:lnSpc>
              <a:spcBef>
                <a:spcPts val="0"/>
              </a:spcBef>
              <a:spcAft>
                <a:spcPts val="0"/>
              </a:spcAft>
              <a:buClr>
                <a:srgbClr val="C00000"/>
              </a:buClr>
              <a:buSzPts val="2400"/>
              <a:buFont typeface="Arial"/>
              <a:buChar char="○"/>
            </a:pPr>
            <a:r>
              <a:rPr b="0" i="0" lang="en" sz="2400" u="none" cap="none" strike="noStrike">
                <a:solidFill>
                  <a:schemeClr val="dk1"/>
                </a:solidFill>
                <a:latin typeface="Arial"/>
                <a:ea typeface="Arial"/>
                <a:cs typeface="Arial"/>
                <a:sym typeface="Arial"/>
              </a:rPr>
              <a:t>If a member submits a slip before the meeting, then it will show up on that week's PALMS Report. This means that the numbers will show up on the following week's Vice President Report/Goals.</a:t>
            </a:r>
            <a:endParaRPr b="0" i="0" sz="2400" u="none" cap="none" strike="noStrike">
              <a:solidFill>
                <a:schemeClr val="dk1"/>
              </a:solidFill>
              <a:latin typeface="Arial"/>
              <a:ea typeface="Arial"/>
              <a:cs typeface="Arial"/>
              <a:sym typeface="Arial"/>
            </a:endParaRPr>
          </a:p>
          <a:p>
            <a:pPr indent="-368300" lvl="1" marL="914400" marR="0" rtl="0" algn="l">
              <a:lnSpc>
                <a:spcPct val="100000"/>
              </a:lnSpc>
              <a:spcBef>
                <a:spcPts val="0"/>
              </a:spcBef>
              <a:spcAft>
                <a:spcPts val="0"/>
              </a:spcAft>
              <a:buClr>
                <a:srgbClr val="C00000"/>
              </a:buClr>
              <a:buSzPts val="2400"/>
              <a:buFont typeface="Arial"/>
              <a:buChar char="○"/>
            </a:pPr>
            <a:r>
              <a:rPr b="0" i="0" lang="en" sz="2400" u="none" cap="none" strike="noStrike">
                <a:solidFill>
                  <a:schemeClr val="dk1"/>
                </a:solidFill>
                <a:latin typeface="Arial"/>
                <a:ea typeface="Arial"/>
                <a:cs typeface="Arial"/>
                <a:sym typeface="Arial"/>
              </a:rPr>
              <a:t>if the member doesn’t submit a slip until after the meeting, it </a:t>
            </a:r>
            <a:br>
              <a:rPr b="0" i="0" lang="en" sz="2400" u="none" cap="none" strike="noStrike">
                <a:solidFill>
                  <a:schemeClr val="dk1"/>
                </a:solidFill>
                <a:latin typeface="Arial"/>
                <a:ea typeface="Arial"/>
                <a:cs typeface="Arial"/>
                <a:sym typeface="Arial"/>
              </a:rPr>
            </a:br>
            <a:r>
              <a:rPr b="0" i="0" lang="en" sz="2400" u="none" cap="none" strike="noStrike">
                <a:solidFill>
                  <a:schemeClr val="dk1"/>
                </a:solidFill>
                <a:latin typeface="Arial"/>
                <a:ea typeface="Arial"/>
                <a:cs typeface="Arial"/>
                <a:sym typeface="Arial"/>
              </a:rPr>
              <a:t>won't show up on the report until the following week.</a:t>
            </a:r>
            <a:endParaRPr b="1" i="1" sz="2400" u="none" cap="none" strike="noStrike">
              <a:solidFill>
                <a:srgbClr val="C00000"/>
              </a:solidFill>
              <a:latin typeface="Arial"/>
              <a:ea typeface="Arial"/>
              <a:cs typeface="Arial"/>
              <a:sym typeface="Arial"/>
            </a:endParaRPr>
          </a:p>
        </p:txBody>
      </p:sp>
      <p:pic>
        <p:nvPicPr>
          <p:cNvPr id="403" name="Google Shape;403;g30b2ee2d397_0_712"/>
          <p:cNvPicPr preferRelativeResize="0"/>
          <p:nvPr/>
        </p:nvPicPr>
        <p:blipFill>
          <a:blip r:embed="rId4">
            <a:alphaModFix/>
          </a:blip>
          <a:stretch>
            <a:fillRect/>
          </a:stretch>
        </p:blipFill>
        <p:spPr>
          <a:xfrm>
            <a:off x="10653623" y="5958875"/>
            <a:ext cx="1385026" cy="779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xEl>
                                              <p:pRg end="0" st="0"/>
                                            </p:txEl>
                                          </p:spTgt>
                                        </p:tgtEl>
                                        <p:attrNameLst>
                                          <p:attrName>style.visibility</p:attrName>
                                        </p:attrNameLst>
                                      </p:cBhvr>
                                      <p:to>
                                        <p:strVal val="visible"/>
                                      </p:to>
                                    </p:set>
                                    <p:animEffect filter="fade" transition="in">
                                      <p:cBhvr>
                                        <p:cTn dur="1000"/>
                                        <p:tgtEl>
                                          <p:spTgt spid="40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xEl>
                                              <p:pRg end="1" st="1"/>
                                            </p:txEl>
                                          </p:spTgt>
                                        </p:tgtEl>
                                        <p:attrNameLst>
                                          <p:attrName>style.visibility</p:attrName>
                                        </p:attrNameLst>
                                      </p:cBhvr>
                                      <p:to>
                                        <p:strVal val="visible"/>
                                      </p:to>
                                    </p:set>
                                    <p:animEffect filter="fade" transition="in">
                                      <p:cBhvr>
                                        <p:cTn dur="1000"/>
                                        <p:tgtEl>
                                          <p:spTgt spid="40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xEl>
                                              <p:pRg end="2" st="2"/>
                                            </p:txEl>
                                          </p:spTgt>
                                        </p:tgtEl>
                                        <p:attrNameLst>
                                          <p:attrName>style.visibility</p:attrName>
                                        </p:attrNameLst>
                                      </p:cBhvr>
                                      <p:to>
                                        <p:strVal val="visible"/>
                                      </p:to>
                                    </p:set>
                                    <p:animEffect filter="fade" transition="in">
                                      <p:cBhvr>
                                        <p:cTn dur="1000"/>
                                        <p:tgtEl>
                                          <p:spTgt spid="40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xEl>
                                              <p:pRg end="3" st="3"/>
                                            </p:txEl>
                                          </p:spTgt>
                                        </p:tgtEl>
                                        <p:attrNameLst>
                                          <p:attrName>style.visibility</p:attrName>
                                        </p:attrNameLst>
                                      </p:cBhvr>
                                      <p:to>
                                        <p:strVal val="visible"/>
                                      </p:to>
                                    </p:set>
                                    <p:animEffect filter="fade" transition="in">
                                      <p:cBhvr>
                                        <p:cTn dur="1000"/>
                                        <p:tgtEl>
                                          <p:spTgt spid="40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xEl>
                                              <p:pRg end="4" st="4"/>
                                            </p:txEl>
                                          </p:spTgt>
                                        </p:tgtEl>
                                        <p:attrNameLst>
                                          <p:attrName>style.visibility</p:attrName>
                                        </p:attrNameLst>
                                      </p:cBhvr>
                                      <p:to>
                                        <p:strVal val="visible"/>
                                      </p:to>
                                    </p:set>
                                    <p:animEffect filter="fade" transition="in">
                                      <p:cBhvr>
                                        <p:cTn dur="1000"/>
                                        <p:tgtEl>
                                          <p:spTgt spid="40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5" name="Shape 1475"/>
        <p:cNvGrpSpPr/>
        <p:nvPr/>
      </p:nvGrpSpPr>
      <p:grpSpPr>
        <a:xfrm>
          <a:off x="0" y="0"/>
          <a:ext cx="0" cy="0"/>
          <a:chOff x="0" y="0"/>
          <a:chExt cx="0" cy="0"/>
        </a:xfrm>
      </p:grpSpPr>
      <p:pic>
        <p:nvPicPr>
          <p:cNvPr descr="Graphical user interface, text&#10;&#10;Description automatically generated" id="1476" name="Google Shape;1476;p66"/>
          <p:cNvPicPr preferRelativeResize="0"/>
          <p:nvPr/>
        </p:nvPicPr>
        <p:blipFill rotWithShape="1">
          <a:blip r:embed="rId3">
            <a:alphaModFix/>
          </a:blip>
          <a:srcRect b="0" l="0" r="0" t="0"/>
          <a:stretch/>
        </p:blipFill>
        <p:spPr>
          <a:xfrm>
            <a:off x="399145" y="1494503"/>
            <a:ext cx="11393709" cy="4513007"/>
          </a:xfrm>
          <a:prstGeom prst="rect">
            <a:avLst/>
          </a:prstGeom>
          <a:noFill/>
          <a:ln>
            <a:noFill/>
          </a:ln>
        </p:spPr>
      </p:pic>
      <p:sp>
        <p:nvSpPr>
          <p:cNvPr id="1477" name="Google Shape;1477;p66"/>
          <p:cNvSpPr txBox="1"/>
          <p:nvPr/>
        </p:nvSpPr>
        <p:spPr>
          <a:xfrm>
            <a:off x="142568" y="286364"/>
            <a:ext cx="11906864" cy="8001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4000"/>
              <a:buFont typeface="Arial"/>
              <a:buNone/>
            </a:pPr>
            <a:r>
              <a:rPr b="1" i="0" lang="en" sz="4000" u="none" cap="none" strike="noStrike">
                <a:solidFill>
                  <a:srgbClr val="000000"/>
                </a:solidFill>
                <a:latin typeface="Arial"/>
                <a:ea typeface="Arial"/>
                <a:cs typeface="Arial"/>
                <a:sym typeface="Arial"/>
              </a:rPr>
              <a:t>Operations &gt; Chapter &gt; Manage Memberships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1" name="Shape 1481"/>
        <p:cNvGrpSpPr/>
        <p:nvPr/>
      </p:nvGrpSpPr>
      <p:grpSpPr>
        <a:xfrm>
          <a:off x="0" y="0"/>
          <a:ext cx="0" cy="0"/>
          <a:chOff x="0" y="0"/>
          <a:chExt cx="0" cy="0"/>
        </a:xfrm>
      </p:grpSpPr>
      <p:pic>
        <p:nvPicPr>
          <p:cNvPr descr="Graphical user interface, text&#10;&#10;Description automatically generated" id="1482" name="Google Shape;1482;p67"/>
          <p:cNvPicPr preferRelativeResize="0"/>
          <p:nvPr/>
        </p:nvPicPr>
        <p:blipFill rotWithShape="1">
          <a:blip r:embed="rId3">
            <a:alphaModFix/>
          </a:blip>
          <a:srcRect b="24183" l="0" r="0" t="49237"/>
          <a:stretch/>
        </p:blipFill>
        <p:spPr>
          <a:xfrm>
            <a:off x="399145" y="3716594"/>
            <a:ext cx="11393709" cy="1199535"/>
          </a:xfrm>
          <a:prstGeom prst="rect">
            <a:avLst/>
          </a:prstGeom>
          <a:noFill/>
          <a:ln>
            <a:noFill/>
          </a:ln>
        </p:spPr>
      </p:pic>
      <p:sp>
        <p:nvSpPr>
          <p:cNvPr id="1483" name="Google Shape;1483;p67"/>
          <p:cNvSpPr txBox="1"/>
          <p:nvPr/>
        </p:nvSpPr>
        <p:spPr>
          <a:xfrm>
            <a:off x="142568" y="286364"/>
            <a:ext cx="11906864" cy="8001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4000"/>
              <a:buFont typeface="Arial"/>
              <a:buNone/>
            </a:pPr>
            <a:r>
              <a:rPr b="1" i="0" lang="en" sz="4000" u="none" cap="none" strike="noStrike">
                <a:solidFill>
                  <a:srgbClr val="000000"/>
                </a:solidFill>
                <a:latin typeface="Arial"/>
                <a:ea typeface="Arial"/>
                <a:cs typeface="Arial"/>
                <a:sym typeface="Arial"/>
              </a:rPr>
              <a:t>View Pending Applications</a:t>
            </a:r>
            <a:endParaRPr b="0" i="0" sz="1400" u="none" cap="none" strike="noStrike">
              <a:solidFill>
                <a:srgbClr val="000000"/>
              </a:solidFill>
              <a:latin typeface="Arial"/>
              <a:ea typeface="Arial"/>
              <a:cs typeface="Arial"/>
              <a:sym typeface="Arial"/>
            </a:endParaRPr>
          </a:p>
        </p:txBody>
      </p:sp>
      <p:sp>
        <p:nvSpPr>
          <p:cNvPr id="1484" name="Google Shape;1484;p67"/>
          <p:cNvSpPr txBox="1"/>
          <p:nvPr/>
        </p:nvSpPr>
        <p:spPr>
          <a:xfrm>
            <a:off x="142568" y="2741356"/>
            <a:ext cx="11906864" cy="8001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FF0000"/>
              </a:buClr>
              <a:buSzPts val="4000"/>
              <a:buFont typeface="Arial"/>
              <a:buNone/>
            </a:pPr>
            <a:r>
              <a:rPr b="1" i="1" lang="en" sz="4000" u="none" cap="none" strike="noStrike">
                <a:solidFill>
                  <a:srgbClr val="FF0000"/>
                </a:solidFill>
                <a:latin typeface="Arial"/>
                <a:ea typeface="Arial"/>
                <a:cs typeface="Arial"/>
                <a:sym typeface="Arial"/>
              </a:rPr>
              <a:t>R-60 to R-15 Can Decline/Renew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8" name="Shape 1488"/>
        <p:cNvGrpSpPr/>
        <p:nvPr/>
      </p:nvGrpSpPr>
      <p:grpSpPr>
        <a:xfrm>
          <a:off x="0" y="0"/>
          <a:ext cx="0" cy="0"/>
          <a:chOff x="0" y="0"/>
          <a:chExt cx="0" cy="0"/>
        </a:xfrm>
      </p:grpSpPr>
      <p:sp>
        <p:nvSpPr>
          <p:cNvPr id="1489" name="Google Shape;1489;p68"/>
          <p:cNvSpPr txBox="1"/>
          <p:nvPr/>
        </p:nvSpPr>
        <p:spPr>
          <a:xfrm>
            <a:off x="142568" y="286364"/>
            <a:ext cx="11906864" cy="8001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4000"/>
              <a:buFont typeface="Arial"/>
              <a:buNone/>
            </a:pPr>
            <a:r>
              <a:rPr b="1" i="0" lang="en" sz="4000" u="none" cap="none" strike="noStrike">
                <a:solidFill>
                  <a:srgbClr val="000000"/>
                </a:solidFill>
                <a:latin typeface="Arial"/>
                <a:ea typeface="Arial"/>
                <a:cs typeface="Arial"/>
                <a:sym typeface="Arial"/>
              </a:rPr>
              <a:t>Approval Decision Screen</a:t>
            </a:r>
            <a:endParaRPr b="0" i="0" sz="1400" u="none" cap="none" strike="noStrike">
              <a:solidFill>
                <a:srgbClr val="000000"/>
              </a:solidFill>
              <a:latin typeface="Arial"/>
              <a:ea typeface="Arial"/>
              <a:cs typeface="Arial"/>
              <a:sym typeface="Arial"/>
            </a:endParaRPr>
          </a:p>
        </p:txBody>
      </p:sp>
      <p:pic>
        <p:nvPicPr>
          <p:cNvPr descr="Text, application&#10;&#10;Description automatically generated" id="1490" name="Google Shape;1490;p68"/>
          <p:cNvPicPr preferRelativeResize="0"/>
          <p:nvPr/>
        </p:nvPicPr>
        <p:blipFill rotWithShape="1">
          <a:blip r:embed="rId3">
            <a:alphaModFix/>
          </a:blip>
          <a:srcRect b="0" l="0" r="0" t="0"/>
          <a:stretch/>
        </p:blipFill>
        <p:spPr>
          <a:xfrm>
            <a:off x="474382" y="1086464"/>
            <a:ext cx="11243235" cy="5157020"/>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4" name="Shape 1494"/>
        <p:cNvGrpSpPr/>
        <p:nvPr/>
      </p:nvGrpSpPr>
      <p:grpSpPr>
        <a:xfrm>
          <a:off x="0" y="0"/>
          <a:ext cx="0" cy="0"/>
          <a:chOff x="0" y="0"/>
          <a:chExt cx="0" cy="0"/>
        </a:xfrm>
      </p:grpSpPr>
      <p:pic>
        <p:nvPicPr>
          <p:cNvPr descr="Graphical user interface, text&#10;&#10;Description automatically generated" id="1495" name="Google Shape;1495;p69"/>
          <p:cNvPicPr preferRelativeResize="0"/>
          <p:nvPr/>
        </p:nvPicPr>
        <p:blipFill rotWithShape="1">
          <a:blip r:embed="rId3">
            <a:alphaModFix/>
          </a:blip>
          <a:srcRect b="2179" l="0" r="0" t="75599"/>
          <a:stretch/>
        </p:blipFill>
        <p:spPr>
          <a:xfrm>
            <a:off x="399145" y="3677263"/>
            <a:ext cx="11393709" cy="1002890"/>
          </a:xfrm>
          <a:prstGeom prst="rect">
            <a:avLst/>
          </a:prstGeom>
          <a:noFill/>
          <a:ln>
            <a:noFill/>
          </a:ln>
        </p:spPr>
      </p:pic>
      <p:sp>
        <p:nvSpPr>
          <p:cNvPr id="1496" name="Google Shape;1496;p69"/>
          <p:cNvSpPr txBox="1"/>
          <p:nvPr/>
        </p:nvSpPr>
        <p:spPr>
          <a:xfrm>
            <a:off x="142568" y="286364"/>
            <a:ext cx="11906864" cy="8001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4000"/>
              <a:buFont typeface="Arial"/>
              <a:buNone/>
            </a:pPr>
            <a:r>
              <a:rPr b="1" i="0" lang="en" sz="4000" u="none" cap="none" strike="noStrike">
                <a:solidFill>
                  <a:srgbClr val="000000"/>
                </a:solidFill>
                <a:latin typeface="Arial"/>
                <a:ea typeface="Arial"/>
                <a:cs typeface="Arial"/>
                <a:sym typeface="Arial"/>
              </a:rPr>
              <a:t>View Pending Applications</a:t>
            </a:r>
            <a:endParaRPr b="0" i="0" sz="1400" u="none" cap="none" strike="noStrike">
              <a:solidFill>
                <a:srgbClr val="000000"/>
              </a:solidFill>
              <a:latin typeface="Arial"/>
              <a:ea typeface="Arial"/>
              <a:cs typeface="Arial"/>
              <a:sym typeface="Arial"/>
            </a:endParaRPr>
          </a:p>
        </p:txBody>
      </p:sp>
      <p:sp>
        <p:nvSpPr>
          <p:cNvPr id="1497" name="Google Shape;1497;p69"/>
          <p:cNvSpPr txBox="1"/>
          <p:nvPr/>
        </p:nvSpPr>
        <p:spPr>
          <a:xfrm>
            <a:off x="142568" y="2741356"/>
            <a:ext cx="11906864" cy="8001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FF0000"/>
              </a:buClr>
              <a:buSzPts val="4000"/>
              <a:buFont typeface="Arial"/>
              <a:buNone/>
            </a:pPr>
            <a:r>
              <a:rPr b="1" i="1" lang="en" sz="4000" u="none" cap="none" strike="noStrike">
                <a:solidFill>
                  <a:srgbClr val="FF0000"/>
                </a:solidFill>
                <a:latin typeface="Arial"/>
                <a:ea typeface="Arial"/>
                <a:cs typeface="Arial"/>
                <a:sym typeface="Arial"/>
              </a:rPr>
              <a:t>R-14 to R+15 Auto Approved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1" name="Shape 1501"/>
        <p:cNvGrpSpPr/>
        <p:nvPr/>
      </p:nvGrpSpPr>
      <p:grpSpPr>
        <a:xfrm>
          <a:off x="0" y="0"/>
          <a:ext cx="0" cy="0"/>
          <a:chOff x="0" y="0"/>
          <a:chExt cx="0" cy="0"/>
        </a:xfrm>
      </p:grpSpPr>
      <p:sp>
        <p:nvSpPr>
          <p:cNvPr id="1502" name="Google Shape;1502;p70"/>
          <p:cNvSpPr txBox="1"/>
          <p:nvPr>
            <p:ph type="title"/>
          </p:nvPr>
        </p:nvSpPr>
        <p:spPr>
          <a:xfrm>
            <a:off x="567104" y="457200"/>
            <a:ext cx="11064457" cy="801329"/>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0000"/>
              </a:buClr>
              <a:buSzPts val="3200"/>
              <a:buFont typeface="Arial"/>
              <a:buNone/>
            </a:pPr>
            <a:r>
              <a:rPr lang="en"/>
              <a:t>Application Submission Process</a:t>
            </a:r>
            <a:endParaRPr/>
          </a:p>
        </p:txBody>
      </p:sp>
      <p:sp>
        <p:nvSpPr>
          <p:cNvPr id="1503" name="Google Shape;1503;p70"/>
          <p:cNvSpPr txBox="1"/>
          <p:nvPr>
            <p:ph idx="1" type="body"/>
          </p:nvPr>
        </p:nvSpPr>
        <p:spPr>
          <a:xfrm>
            <a:off x="458950" y="1909381"/>
            <a:ext cx="4204921" cy="3092232"/>
          </a:xfrm>
          <a:prstGeom prst="rect">
            <a:avLst/>
          </a:prstGeom>
          <a:noFill/>
          <a:ln>
            <a:noFill/>
          </a:ln>
        </p:spPr>
        <p:txBody>
          <a:bodyPr anchorCtr="0" anchor="t" bIns="45700" lIns="91425" spcFirstLastPara="1" rIns="91425" wrap="square" tIns="45700">
            <a:normAutofit/>
          </a:bodyPr>
          <a:lstStyle/>
          <a:p>
            <a:pPr indent="-285750" lvl="0" marL="285750" rtl="0" algn="l">
              <a:lnSpc>
                <a:spcPct val="90000"/>
              </a:lnSpc>
              <a:spcBef>
                <a:spcPts val="0"/>
              </a:spcBef>
              <a:spcAft>
                <a:spcPts val="0"/>
              </a:spcAft>
              <a:buClr>
                <a:srgbClr val="000000"/>
              </a:buClr>
              <a:buSzPts val="1600"/>
              <a:buFont typeface="Arial"/>
              <a:buChar char="•"/>
            </a:pPr>
            <a:r>
              <a:rPr lang="en"/>
              <a:t>Renewals are done in the same way as legacy online renewals</a:t>
            </a:r>
            <a:endParaRPr/>
          </a:p>
          <a:p>
            <a:pPr indent="-285750" lvl="0" marL="285750" rtl="0" algn="l">
              <a:lnSpc>
                <a:spcPct val="90000"/>
              </a:lnSpc>
              <a:spcBef>
                <a:spcPts val="1000"/>
              </a:spcBef>
              <a:spcAft>
                <a:spcPts val="0"/>
              </a:spcAft>
              <a:buClr>
                <a:srgbClr val="000000"/>
              </a:buClr>
              <a:buSzPts val="1600"/>
              <a:buFont typeface="Arial"/>
              <a:buChar char="•"/>
            </a:pPr>
            <a:r>
              <a:rPr lang="en"/>
              <a:t>Renewals are not currently available in the mobile app</a:t>
            </a:r>
            <a:endParaRPr/>
          </a:p>
          <a:p>
            <a:pPr indent="-285750" lvl="0" marL="285750" rtl="0" algn="l">
              <a:lnSpc>
                <a:spcPct val="90000"/>
              </a:lnSpc>
              <a:spcBef>
                <a:spcPts val="1000"/>
              </a:spcBef>
              <a:spcAft>
                <a:spcPts val="0"/>
              </a:spcAft>
              <a:buClr>
                <a:srgbClr val="000000"/>
              </a:buClr>
              <a:buSzPts val="1600"/>
              <a:buFont typeface="Arial"/>
              <a:buChar char="•"/>
            </a:pPr>
            <a:r>
              <a:rPr lang="en"/>
              <a:t>You can still use the same link to send to a member to renew (</a:t>
            </a:r>
            <a:r>
              <a:rPr lang="en" u="sng">
                <a:solidFill>
                  <a:srgbClr val="1A1918"/>
                </a:solidFill>
                <a:hlinkClick r:id="rId3">
                  <a:extLst>
                    <a:ext uri="{A12FA001-AC4F-418D-AE19-62706E023703}">
                      <ahyp:hlinkClr val="tx"/>
                    </a:ext>
                  </a:extLst>
                </a:hlinkClick>
              </a:rPr>
              <a:t>https://www.bniconnectglobal.com/web/secure/appsMembershipRenewalForm</a:t>
            </a:r>
            <a:r>
              <a:rPr lang="en"/>
              <a:t>)</a:t>
            </a:r>
            <a:endParaRPr/>
          </a:p>
          <a:p>
            <a:pPr indent="-285750" lvl="0" marL="285750" rtl="0" algn="l">
              <a:lnSpc>
                <a:spcPct val="90000"/>
              </a:lnSpc>
              <a:spcBef>
                <a:spcPts val="1000"/>
              </a:spcBef>
              <a:spcAft>
                <a:spcPts val="0"/>
              </a:spcAft>
              <a:buClr>
                <a:srgbClr val="000000"/>
              </a:buClr>
              <a:buSzPts val="1600"/>
              <a:buFont typeface="Arial"/>
              <a:buChar char="•"/>
            </a:pPr>
            <a:r>
              <a:rPr lang="en"/>
              <a:t>Members CAN still renew early to take advantage of an upcoming change in dues</a:t>
            </a:r>
            <a:endParaRPr/>
          </a:p>
          <a:p>
            <a:pPr indent="-184150" lvl="0" marL="285750" rtl="0" algn="l">
              <a:lnSpc>
                <a:spcPct val="90000"/>
              </a:lnSpc>
              <a:spcBef>
                <a:spcPts val="1000"/>
              </a:spcBef>
              <a:spcAft>
                <a:spcPts val="0"/>
              </a:spcAft>
              <a:buClr>
                <a:srgbClr val="000000"/>
              </a:buClr>
              <a:buSzPts val="1600"/>
              <a:buFont typeface="Arial"/>
              <a:buNone/>
            </a:pPr>
            <a:r>
              <a:t/>
            </a:r>
            <a:endParaRPr/>
          </a:p>
        </p:txBody>
      </p:sp>
      <p:pic>
        <p:nvPicPr>
          <p:cNvPr id="1504" name="Google Shape;1504;p70"/>
          <p:cNvPicPr preferRelativeResize="0"/>
          <p:nvPr/>
        </p:nvPicPr>
        <p:blipFill rotWithShape="1">
          <a:blip r:embed="rId4">
            <a:alphaModFix/>
          </a:blip>
          <a:srcRect b="0" l="0" r="0" t="0"/>
          <a:stretch/>
        </p:blipFill>
        <p:spPr>
          <a:xfrm>
            <a:off x="5663751" y="2037510"/>
            <a:ext cx="5967810" cy="2782979"/>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pic>
        <p:nvPicPr>
          <p:cNvPr id="1509" name="Google Shape;1509;p71"/>
          <p:cNvPicPr preferRelativeResize="0"/>
          <p:nvPr/>
        </p:nvPicPr>
        <p:blipFill rotWithShape="1">
          <a:blip r:embed="rId3">
            <a:alphaModFix/>
          </a:blip>
          <a:srcRect b="0" l="0" r="0" t="0"/>
          <a:stretch/>
        </p:blipFill>
        <p:spPr>
          <a:xfrm>
            <a:off x="498128" y="1086464"/>
            <a:ext cx="11195744" cy="5220930"/>
          </a:xfrm>
          <a:prstGeom prst="rect">
            <a:avLst/>
          </a:prstGeom>
          <a:noFill/>
          <a:ln>
            <a:noFill/>
          </a:ln>
        </p:spPr>
      </p:pic>
      <p:sp>
        <p:nvSpPr>
          <p:cNvPr id="1510" name="Google Shape;1510;p71"/>
          <p:cNvSpPr txBox="1"/>
          <p:nvPr/>
        </p:nvSpPr>
        <p:spPr>
          <a:xfrm>
            <a:off x="142568" y="286364"/>
            <a:ext cx="11906864" cy="8001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4000"/>
              <a:buFont typeface="Arial"/>
              <a:buNone/>
            </a:pPr>
            <a:r>
              <a:rPr b="1" i="0" lang="en" sz="4000" u="none" cap="none" strike="noStrike">
                <a:solidFill>
                  <a:srgbClr val="000000"/>
                </a:solidFill>
                <a:latin typeface="Arial"/>
                <a:ea typeface="Arial"/>
                <a:cs typeface="Arial"/>
                <a:sym typeface="Arial"/>
              </a:rPr>
              <a:t>Application Submission Process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4" name="Shape 1514"/>
        <p:cNvGrpSpPr/>
        <p:nvPr/>
      </p:nvGrpSpPr>
      <p:grpSpPr>
        <a:xfrm>
          <a:off x="0" y="0"/>
          <a:ext cx="0" cy="0"/>
          <a:chOff x="0" y="0"/>
          <a:chExt cx="0" cy="0"/>
        </a:xfrm>
      </p:grpSpPr>
      <p:sp>
        <p:nvSpPr>
          <p:cNvPr id="1515" name="Google Shape;1515;p72"/>
          <p:cNvSpPr txBox="1"/>
          <p:nvPr>
            <p:ph type="title"/>
          </p:nvPr>
        </p:nvSpPr>
        <p:spPr>
          <a:xfrm>
            <a:off x="567104" y="457200"/>
            <a:ext cx="4204921" cy="16002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0000"/>
              </a:buClr>
              <a:buSzPts val="3200"/>
              <a:buFont typeface="Arial"/>
              <a:buNone/>
            </a:pPr>
            <a:r>
              <a:rPr lang="en"/>
              <a:t>After Submission…</a:t>
            </a:r>
            <a:endParaRPr/>
          </a:p>
        </p:txBody>
      </p:sp>
      <p:sp>
        <p:nvSpPr>
          <p:cNvPr id="1516" name="Google Shape;1516;p72"/>
          <p:cNvSpPr txBox="1"/>
          <p:nvPr>
            <p:ph idx="1" type="body"/>
          </p:nvPr>
        </p:nvSpPr>
        <p:spPr>
          <a:xfrm>
            <a:off x="567104" y="2448232"/>
            <a:ext cx="4204921" cy="383138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0000"/>
              </a:buClr>
              <a:buSzPts val="1600"/>
              <a:buNone/>
            </a:pPr>
            <a:r>
              <a:rPr lang="en"/>
              <a:t>IF already approved, either by the VP/MC or automatically, the member will be taken immediately to the payment screen.</a:t>
            </a:r>
            <a:endParaRPr/>
          </a:p>
          <a:p>
            <a:pPr indent="0" lvl="0" marL="0" rtl="0" algn="l">
              <a:lnSpc>
                <a:spcPct val="90000"/>
              </a:lnSpc>
              <a:spcBef>
                <a:spcPts val="1000"/>
              </a:spcBef>
              <a:spcAft>
                <a:spcPts val="0"/>
              </a:spcAft>
              <a:buClr>
                <a:srgbClr val="000000"/>
              </a:buClr>
              <a:buSzPts val="1600"/>
              <a:buNone/>
            </a:pPr>
            <a:r>
              <a:t/>
            </a:r>
            <a:endParaRPr/>
          </a:p>
          <a:p>
            <a:pPr indent="0" lvl="0" marL="0" rtl="0" algn="l">
              <a:lnSpc>
                <a:spcPct val="90000"/>
              </a:lnSpc>
              <a:spcBef>
                <a:spcPts val="1000"/>
              </a:spcBef>
              <a:spcAft>
                <a:spcPts val="0"/>
              </a:spcAft>
              <a:buClr>
                <a:srgbClr val="000000"/>
              </a:buClr>
              <a:buSzPts val="1600"/>
              <a:buNone/>
            </a:pPr>
            <a:r>
              <a:rPr lang="en"/>
              <a:t>IF not already approved (any time before R-15) then a notification will be sent to the VP to approve the member.  Once approved, a notification is sent to the member to finalize payment.</a:t>
            </a:r>
            <a:endParaRPr/>
          </a:p>
          <a:p>
            <a:pPr indent="0" lvl="0" marL="0" rtl="0" algn="l">
              <a:lnSpc>
                <a:spcPct val="90000"/>
              </a:lnSpc>
              <a:spcBef>
                <a:spcPts val="1000"/>
              </a:spcBef>
              <a:spcAft>
                <a:spcPts val="0"/>
              </a:spcAft>
              <a:buClr>
                <a:srgbClr val="000000"/>
              </a:buClr>
              <a:buSzPts val="1600"/>
              <a:buNone/>
            </a:pPr>
            <a:r>
              <a:t/>
            </a:r>
            <a:endParaRPr/>
          </a:p>
          <a:p>
            <a:pPr indent="0" lvl="0" marL="0" rtl="0" algn="l">
              <a:lnSpc>
                <a:spcPct val="90000"/>
              </a:lnSpc>
              <a:spcBef>
                <a:spcPts val="1000"/>
              </a:spcBef>
              <a:spcAft>
                <a:spcPts val="0"/>
              </a:spcAft>
              <a:buClr>
                <a:srgbClr val="000000"/>
              </a:buClr>
              <a:buSzPts val="1600"/>
              <a:buNone/>
            </a:pPr>
            <a:r>
              <a:rPr lang="en"/>
              <a:t>After payment type is selected, the regional admin is notified to review the payment and reconcile as needed.</a:t>
            </a:r>
            <a:endParaRPr/>
          </a:p>
          <a:p>
            <a:pPr indent="0" lvl="0" marL="0" rtl="0" algn="l">
              <a:lnSpc>
                <a:spcPct val="90000"/>
              </a:lnSpc>
              <a:spcBef>
                <a:spcPts val="1000"/>
              </a:spcBef>
              <a:spcAft>
                <a:spcPts val="0"/>
              </a:spcAft>
              <a:buClr>
                <a:srgbClr val="000000"/>
              </a:buClr>
              <a:buSzPts val="1600"/>
              <a:buNone/>
            </a:pPr>
            <a:r>
              <a:t/>
            </a:r>
            <a:endParaRPr/>
          </a:p>
        </p:txBody>
      </p:sp>
      <p:grpSp>
        <p:nvGrpSpPr>
          <p:cNvPr id="1517" name="Google Shape;1517;p72"/>
          <p:cNvGrpSpPr/>
          <p:nvPr/>
        </p:nvGrpSpPr>
        <p:grpSpPr>
          <a:xfrm rot="2778333">
            <a:off x="7268359" y="3055923"/>
            <a:ext cx="1570186" cy="540996"/>
            <a:chOff x="2378393" y="1067668"/>
            <a:chExt cx="462464" cy="540996"/>
          </a:xfrm>
        </p:grpSpPr>
        <p:sp>
          <p:nvSpPr>
            <p:cNvPr id="1518" name="Google Shape;1518;p72"/>
            <p:cNvSpPr/>
            <p:nvPr/>
          </p:nvSpPr>
          <p:spPr>
            <a:xfrm>
              <a:off x="2378393" y="1067668"/>
              <a:ext cx="462464" cy="540996"/>
            </a:xfrm>
            <a:prstGeom prst="rightArrow">
              <a:avLst>
                <a:gd fmla="val 60000" name="adj1"/>
                <a:gd fmla="val 50000" name="adj2"/>
              </a:avLst>
            </a:pr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519" name="Google Shape;1519;p72"/>
            <p:cNvSpPr txBox="1"/>
            <p:nvPr/>
          </p:nvSpPr>
          <p:spPr>
            <a:xfrm>
              <a:off x="2378393" y="1175867"/>
              <a:ext cx="323725" cy="324598"/>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050"/>
                <a:buFont typeface="Arial"/>
                <a:buNone/>
              </a:pPr>
              <a:r>
                <a:t/>
              </a:r>
              <a:endParaRPr b="0" i="0" sz="1050" u="none" cap="none" strike="noStrike">
                <a:solidFill>
                  <a:srgbClr val="FFFFFF"/>
                </a:solidFill>
                <a:latin typeface="Arial"/>
                <a:ea typeface="Arial"/>
                <a:cs typeface="Arial"/>
                <a:sym typeface="Arial"/>
              </a:endParaRPr>
            </a:p>
          </p:txBody>
        </p:sp>
      </p:grpSp>
      <p:pic>
        <p:nvPicPr>
          <p:cNvPr descr="Red checkmark icon - Free red check mark icons" id="1520" name="Google Shape;1520;p72"/>
          <p:cNvPicPr preferRelativeResize="0"/>
          <p:nvPr/>
        </p:nvPicPr>
        <p:blipFill rotWithShape="1">
          <a:blip r:embed="rId3">
            <a:alphaModFix/>
          </a:blip>
          <a:srcRect b="0" l="0" r="0" t="0"/>
          <a:stretch/>
        </p:blipFill>
        <p:spPr>
          <a:xfrm>
            <a:off x="5276852" y="658580"/>
            <a:ext cx="2143125" cy="2143125"/>
          </a:xfrm>
          <a:prstGeom prst="rect">
            <a:avLst/>
          </a:prstGeom>
          <a:noFill/>
          <a:ln>
            <a:noFill/>
          </a:ln>
        </p:spPr>
      </p:pic>
      <p:pic>
        <p:nvPicPr>
          <p:cNvPr descr="Red us dollar icon - Free red currency icons" id="1521" name="Google Shape;1521;p72"/>
          <p:cNvPicPr preferRelativeResize="0"/>
          <p:nvPr/>
        </p:nvPicPr>
        <p:blipFill rotWithShape="1">
          <a:blip r:embed="rId4">
            <a:alphaModFix/>
          </a:blip>
          <a:srcRect b="0" l="0" r="0" t="0"/>
          <a:stretch/>
        </p:blipFill>
        <p:spPr>
          <a:xfrm>
            <a:off x="9055664" y="4080934"/>
            <a:ext cx="2143125" cy="2143125"/>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5" name="Shape 1525"/>
        <p:cNvGrpSpPr/>
        <p:nvPr/>
      </p:nvGrpSpPr>
      <p:grpSpPr>
        <a:xfrm>
          <a:off x="0" y="0"/>
          <a:ext cx="0" cy="0"/>
          <a:chOff x="0" y="0"/>
          <a:chExt cx="0" cy="0"/>
        </a:xfrm>
      </p:grpSpPr>
      <p:sp>
        <p:nvSpPr>
          <p:cNvPr id="1526" name="Google Shape;1526;p73"/>
          <p:cNvSpPr txBox="1"/>
          <p:nvPr>
            <p:ph type="title"/>
          </p:nvPr>
        </p:nvSpPr>
        <p:spPr>
          <a:xfrm>
            <a:off x="567104" y="457200"/>
            <a:ext cx="4204921" cy="16002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0000"/>
              </a:buClr>
              <a:buSzPts val="3200"/>
              <a:buFont typeface="Arial"/>
              <a:buNone/>
            </a:pPr>
            <a:r>
              <a:rPr lang="en"/>
              <a:t>Important Change Notice!</a:t>
            </a:r>
            <a:endParaRPr/>
          </a:p>
        </p:txBody>
      </p:sp>
      <p:pic>
        <p:nvPicPr>
          <p:cNvPr id="1527" name="Google Shape;1527;p73"/>
          <p:cNvPicPr preferRelativeResize="0"/>
          <p:nvPr/>
        </p:nvPicPr>
        <p:blipFill rotWithShape="1">
          <a:blip r:embed="rId3">
            <a:alphaModFix/>
          </a:blip>
          <a:srcRect b="0" l="0" r="0" t="0"/>
          <a:stretch/>
        </p:blipFill>
        <p:spPr>
          <a:xfrm>
            <a:off x="5452358" y="457201"/>
            <a:ext cx="5954655" cy="5403850"/>
          </a:xfrm>
          <a:prstGeom prst="rect">
            <a:avLst/>
          </a:prstGeom>
          <a:noFill/>
          <a:ln>
            <a:noFill/>
          </a:ln>
        </p:spPr>
      </p:pic>
      <p:sp>
        <p:nvSpPr>
          <p:cNvPr id="1528" name="Google Shape;1528;p73"/>
          <p:cNvSpPr txBox="1"/>
          <p:nvPr>
            <p:ph idx="1" type="body"/>
          </p:nvPr>
        </p:nvSpPr>
        <p:spPr>
          <a:xfrm>
            <a:off x="567104" y="2057400"/>
            <a:ext cx="4204921" cy="3811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0000"/>
              </a:buClr>
              <a:buSzPts val="1600"/>
              <a:buNone/>
            </a:pPr>
            <a:r>
              <a:t/>
            </a:r>
            <a:endParaRPr/>
          </a:p>
          <a:p>
            <a:pPr indent="0" lvl="0" marL="0" rtl="0" algn="l">
              <a:lnSpc>
                <a:spcPct val="90000"/>
              </a:lnSpc>
              <a:spcBef>
                <a:spcPts val="1000"/>
              </a:spcBef>
              <a:spcAft>
                <a:spcPts val="0"/>
              </a:spcAft>
              <a:buClr>
                <a:srgbClr val="000000"/>
              </a:buClr>
              <a:buSzPts val="1600"/>
              <a:buNone/>
            </a:pPr>
            <a:r>
              <a:t/>
            </a:r>
            <a:endParaRPr/>
          </a:p>
          <a:p>
            <a:pPr indent="0" lvl="0" marL="0" rtl="0" algn="l">
              <a:lnSpc>
                <a:spcPct val="90000"/>
              </a:lnSpc>
              <a:spcBef>
                <a:spcPts val="1000"/>
              </a:spcBef>
              <a:spcAft>
                <a:spcPts val="0"/>
              </a:spcAft>
              <a:buClr>
                <a:srgbClr val="000000"/>
              </a:buClr>
              <a:buSzPts val="1600"/>
              <a:buNone/>
            </a:pPr>
            <a:r>
              <a:rPr lang="en"/>
              <a:t>When using Streamline Renewals, membership dates are now only changed </a:t>
            </a:r>
            <a:r>
              <a:rPr b="1" lang="en" u="sng"/>
              <a:t>AFTER RECONCILE</a:t>
            </a:r>
            <a:endParaRPr/>
          </a:p>
          <a:p>
            <a:pPr indent="0" lvl="0" marL="0" rtl="0" algn="l">
              <a:lnSpc>
                <a:spcPct val="90000"/>
              </a:lnSpc>
              <a:spcBef>
                <a:spcPts val="1000"/>
              </a:spcBef>
              <a:spcAft>
                <a:spcPts val="0"/>
              </a:spcAft>
              <a:buClr>
                <a:srgbClr val="000000"/>
              </a:buClr>
              <a:buSzPts val="1600"/>
              <a:buNone/>
            </a:pPr>
            <a:r>
              <a:t/>
            </a:r>
            <a:endParaRPr/>
          </a:p>
          <a:p>
            <a:pPr indent="0" lvl="0" marL="0" rtl="0" algn="l">
              <a:lnSpc>
                <a:spcPct val="90000"/>
              </a:lnSpc>
              <a:spcBef>
                <a:spcPts val="1000"/>
              </a:spcBef>
              <a:spcAft>
                <a:spcPts val="0"/>
              </a:spcAft>
              <a:buClr>
                <a:srgbClr val="000000"/>
              </a:buClr>
              <a:buSzPts val="1600"/>
              <a:buNone/>
            </a:pPr>
            <a:r>
              <a:rPr lang="en"/>
              <a:t>This means….</a:t>
            </a:r>
            <a:endParaRPr/>
          </a:p>
          <a:p>
            <a:pPr indent="0" lvl="0" marL="0" rtl="0" algn="l">
              <a:lnSpc>
                <a:spcPct val="90000"/>
              </a:lnSpc>
              <a:spcBef>
                <a:spcPts val="1000"/>
              </a:spcBef>
              <a:spcAft>
                <a:spcPts val="0"/>
              </a:spcAft>
              <a:buClr>
                <a:srgbClr val="000000"/>
              </a:buClr>
              <a:buSzPts val="1600"/>
              <a:buNone/>
            </a:pPr>
            <a:r>
              <a:rPr lang="en"/>
              <a:t>…on the renewal date, members with an unpaid transaction will accrue an automatic late fee</a:t>
            </a:r>
            <a:endParaRPr/>
          </a:p>
          <a:p>
            <a:pPr indent="0" lvl="0" marL="0" rtl="0" algn="l">
              <a:lnSpc>
                <a:spcPct val="90000"/>
              </a:lnSpc>
              <a:spcBef>
                <a:spcPts val="1000"/>
              </a:spcBef>
              <a:spcAft>
                <a:spcPts val="0"/>
              </a:spcAft>
              <a:buClr>
                <a:srgbClr val="000000"/>
              </a:buClr>
              <a:buSzPts val="1600"/>
              <a:buNone/>
            </a:pPr>
            <a:r>
              <a:rPr lang="en"/>
              <a:t>…after the late period, the member will go into Expired and Dropped as per the business rule timing and LOSE ACCESS</a:t>
            </a:r>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2" name="Shape 1532"/>
        <p:cNvGrpSpPr/>
        <p:nvPr/>
      </p:nvGrpSpPr>
      <p:grpSpPr>
        <a:xfrm>
          <a:off x="0" y="0"/>
          <a:ext cx="0" cy="0"/>
          <a:chOff x="0" y="0"/>
          <a:chExt cx="0" cy="0"/>
        </a:xfrm>
      </p:grpSpPr>
      <p:sp>
        <p:nvSpPr>
          <p:cNvPr id="1533" name="Google Shape;1533;p74"/>
          <p:cNvSpPr txBox="1"/>
          <p:nvPr>
            <p:ph type="title"/>
          </p:nvPr>
        </p:nvSpPr>
        <p:spPr>
          <a:xfrm>
            <a:off x="567104" y="457200"/>
            <a:ext cx="4204921" cy="16002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0000"/>
              </a:buClr>
              <a:buSzPts val="3200"/>
              <a:buFont typeface="Arial"/>
              <a:buNone/>
            </a:pPr>
            <a:r>
              <a:rPr lang="en"/>
              <a:t>Business Rule Update!</a:t>
            </a:r>
            <a:endParaRPr/>
          </a:p>
        </p:txBody>
      </p:sp>
      <p:sp>
        <p:nvSpPr>
          <p:cNvPr id="1534" name="Google Shape;1534;p74"/>
          <p:cNvSpPr txBox="1"/>
          <p:nvPr>
            <p:ph idx="1" type="body"/>
          </p:nvPr>
        </p:nvSpPr>
        <p:spPr>
          <a:xfrm>
            <a:off x="567104" y="2057400"/>
            <a:ext cx="4204921" cy="3811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0000"/>
              </a:buClr>
              <a:buSzPts val="1600"/>
              <a:buNone/>
            </a:pPr>
            <a:r>
              <a:t/>
            </a:r>
            <a:endParaRPr/>
          </a:p>
          <a:p>
            <a:pPr indent="0" lvl="0" marL="0" rtl="0" algn="l">
              <a:lnSpc>
                <a:spcPct val="90000"/>
              </a:lnSpc>
              <a:spcBef>
                <a:spcPts val="1000"/>
              </a:spcBef>
              <a:spcAft>
                <a:spcPts val="0"/>
              </a:spcAft>
              <a:buClr>
                <a:srgbClr val="000000"/>
              </a:buClr>
              <a:buSzPts val="1600"/>
              <a:buNone/>
            </a:pPr>
            <a:r>
              <a:t/>
            </a:r>
            <a:endParaRPr/>
          </a:p>
          <a:p>
            <a:pPr indent="0" lvl="0" marL="0" rtl="0" algn="l">
              <a:lnSpc>
                <a:spcPct val="90000"/>
              </a:lnSpc>
              <a:spcBef>
                <a:spcPts val="1000"/>
              </a:spcBef>
              <a:spcAft>
                <a:spcPts val="0"/>
              </a:spcAft>
              <a:buClr>
                <a:srgbClr val="000000"/>
              </a:buClr>
              <a:buSzPts val="1600"/>
              <a:buNone/>
            </a:pPr>
            <a:r>
              <a:rPr lang="en"/>
              <a:t>Membership status change timing will be automatically updated as part of this process</a:t>
            </a:r>
            <a:endParaRPr/>
          </a:p>
          <a:p>
            <a:pPr indent="-285750" lvl="0" marL="285750" rtl="0" algn="l">
              <a:lnSpc>
                <a:spcPct val="90000"/>
              </a:lnSpc>
              <a:spcBef>
                <a:spcPts val="1000"/>
              </a:spcBef>
              <a:spcAft>
                <a:spcPts val="0"/>
              </a:spcAft>
              <a:buClr>
                <a:srgbClr val="000000"/>
              </a:buClr>
              <a:buSzPts val="1600"/>
              <a:buFont typeface="Arial"/>
              <a:buChar char="•"/>
            </a:pPr>
            <a:r>
              <a:rPr lang="en"/>
              <a:t>1 Day </a:t>
            </a:r>
            <a:r>
              <a:rPr lang="en">
                <a:highlight>
                  <a:srgbClr val="FFFF00"/>
                </a:highlight>
              </a:rPr>
              <a:t>LATE</a:t>
            </a:r>
            <a:endParaRPr/>
          </a:p>
          <a:p>
            <a:pPr indent="-285750" lvl="0" marL="285750" rtl="0" algn="l">
              <a:lnSpc>
                <a:spcPct val="90000"/>
              </a:lnSpc>
              <a:spcBef>
                <a:spcPts val="1000"/>
              </a:spcBef>
              <a:spcAft>
                <a:spcPts val="0"/>
              </a:spcAft>
              <a:buClr>
                <a:srgbClr val="000000"/>
              </a:buClr>
              <a:buSzPts val="1600"/>
              <a:buFont typeface="Arial"/>
              <a:buChar char="•"/>
            </a:pPr>
            <a:r>
              <a:rPr lang="en"/>
              <a:t>15 Days </a:t>
            </a:r>
            <a:r>
              <a:rPr lang="en">
                <a:highlight>
                  <a:srgbClr val="FF0000"/>
                </a:highlight>
              </a:rPr>
              <a:t>EXPIRED</a:t>
            </a:r>
            <a:endParaRPr/>
          </a:p>
          <a:p>
            <a:pPr indent="-285750" lvl="0" marL="285750" rtl="0" algn="l">
              <a:lnSpc>
                <a:spcPct val="90000"/>
              </a:lnSpc>
              <a:spcBef>
                <a:spcPts val="1000"/>
              </a:spcBef>
              <a:spcAft>
                <a:spcPts val="0"/>
              </a:spcAft>
              <a:buClr>
                <a:srgbClr val="000000"/>
              </a:buClr>
              <a:buSzPts val="1600"/>
              <a:buFont typeface="Arial"/>
              <a:buChar char="•"/>
            </a:pPr>
            <a:r>
              <a:rPr lang="en"/>
              <a:t>32 Days </a:t>
            </a:r>
            <a:r>
              <a:rPr lang="en">
                <a:highlight>
                  <a:srgbClr val="C0C0C0"/>
                </a:highlight>
              </a:rPr>
              <a:t>DROPPED</a:t>
            </a:r>
            <a:endParaRPr/>
          </a:p>
        </p:txBody>
      </p:sp>
      <p:pic>
        <p:nvPicPr>
          <p:cNvPr descr="New CRT Rules - Civil Resolution Tribunal" id="1535" name="Google Shape;1535;p74"/>
          <p:cNvPicPr preferRelativeResize="0"/>
          <p:nvPr/>
        </p:nvPicPr>
        <p:blipFill rotWithShape="1">
          <a:blip r:embed="rId3">
            <a:alphaModFix/>
          </a:blip>
          <a:srcRect b="0" l="0" r="0" t="0"/>
          <a:stretch/>
        </p:blipFill>
        <p:spPr>
          <a:xfrm>
            <a:off x="6096000" y="1417936"/>
            <a:ext cx="4022127" cy="4022127"/>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9" name="Shape 1539"/>
        <p:cNvGrpSpPr/>
        <p:nvPr/>
      </p:nvGrpSpPr>
      <p:grpSpPr>
        <a:xfrm>
          <a:off x="0" y="0"/>
          <a:ext cx="0" cy="0"/>
          <a:chOff x="0" y="0"/>
          <a:chExt cx="0" cy="0"/>
        </a:xfrm>
      </p:grpSpPr>
      <p:sp>
        <p:nvSpPr>
          <p:cNvPr id="1540" name="Google Shape;1540;p75"/>
          <p:cNvSpPr txBox="1"/>
          <p:nvPr>
            <p:ph type="title"/>
          </p:nvPr>
        </p:nvSpPr>
        <p:spPr>
          <a:xfrm>
            <a:off x="567104" y="457200"/>
            <a:ext cx="4204921" cy="16002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0000"/>
              </a:buClr>
              <a:buSzPts val="3200"/>
              <a:buFont typeface="Arial"/>
              <a:buNone/>
            </a:pPr>
            <a:r>
              <a:rPr lang="en"/>
              <a:t>If your member doesn’t renew and pay on time…</a:t>
            </a:r>
            <a:endParaRPr/>
          </a:p>
        </p:txBody>
      </p:sp>
      <p:sp>
        <p:nvSpPr>
          <p:cNvPr id="1541" name="Google Shape;1541;p75"/>
          <p:cNvSpPr txBox="1"/>
          <p:nvPr>
            <p:ph idx="1" type="body"/>
          </p:nvPr>
        </p:nvSpPr>
        <p:spPr>
          <a:xfrm>
            <a:off x="567104" y="2894202"/>
            <a:ext cx="4204921" cy="297478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0000"/>
              </a:buClr>
              <a:buSzPts val="2000"/>
              <a:buNone/>
            </a:pPr>
            <a:r>
              <a:rPr b="1" lang="en" sz="2000"/>
              <a:t>On Day 2 of the month…</a:t>
            </a:r>
            <a:endParaRPr/>
          </a:p>
          <a:p>
            <a:pPr indent="0" lvl="0" marL="0" rtl="0" algn="l">
              <a:lnSpc>
                <a:spcPct val="90000"/>
              </a:lnSpc>
              <a:spcBef>
                <a:spcPts val="1000"/>
              </a:spcBef>
              <a:spcAft>
                <a:spcPts val="0"/>
              </a:spcAft>
              <a:buClr>
                <a:srgbClr val="000000"/>
              </a:buClr>
              <a:buSzPts val="1600"/>
              <a:buNone/>
            </a:pPr>
            <a:r>
              <a:t/>
            </a:r>
            <a:endParaRPr/>
          </a:p>
          <a:p>
            <a:pPr indent="-285750" lvl="0" marL="285750" rtl="0" algn="l">
              <a:lnSpc>
                <a:spcPct val="90000"/>
              </a:lnSpc>
              <a:spcBef>
                <a:spcPts val="1000"/>
              </a:spcBef>
              <a:spcAft>
                <a:spcPts val="0"/>
              </a:spcAft>
              <a:buClr>
                <a:srgbClr val="000000"/>
              </a:buClr>
              <a:buSzPts val="1600"/>
              <a:buFont typeface="Arial"/>
              <a:buChar char="•"/>
            </a:pPr>
            <a:r>
              <a:rPr lang="en"/>
              <a:t>The member will be LATE.</a:t>
            </a:r>
            <a:endParaRPr/>
          </a:p>
          <a:p>
            <a:pPr indent="-285750" lvl="0" marL="285750" rtl="0" algn="l">
              <a:lnSpc>
                <a:spcPct val="90000"/>
              </a:lnSpc>
              <a:spcBef>
                <a:spcPts val="1000"/>
              </a:spcBef>
              <a:spcAft>
                <a:spcPts val="0"/>
              </a:spcAft>
              <a:buClr>
                <a:srgbClr val="000000"/>
              </a:buClr>
              <a:buSzPts val="1600"/>
              <a:buFont typeface="Arial"/>
              <a:buChar char="•"/>
            </a:pPr>
            <a:r>
              <a:rPr lang="en"/>
              <a:t>The member can still log in and renew.</a:t>
            </a:r>
            <a:endParaRPr/>
          </a:p>
          <a:p>
            <a:pPr indent="-285750" lvl="0" marL="285750" rtl="0" algn="l">
              <a:lnSpc>
                <a:spcPct val="90000"/>
              </a:lnSpc>
              <a:spcBef>
                <a:spcPts val="1000"/>
              </a:spcBef>
              <a:spcAft>
                <a:spcPts val="0"/>
              </a:spcAft>
              <a:buClr>
                <a:srgbClr val="000000"/>
              </a:buClr>
              <a:buSzPts val="1600"/>
              <a:buFont typeface="Arial"/>
              <a:buChar char="•"/>
            </a:pPr>
            <a:r>
              <a:rPr lang="en"/>
              <a:t>A late fee is automatically applied</a:t>
            </a:r>
            <a:endParaRPr/>
          </a:p>
          <a:p>
            <a:pPr indent="-285750" lvl="0" marL="285750" rtl="0" algn="l">
              <a:lnSpc>
                <a:spcPct val="90000"/>
              </a:lnSpc>
              <a:spcBef>
                <a:spcPts val="1000"/>
              </a:spcBef>
              <a:spcAft>
                <a:spcPts val="0"/>
              </a:spcAft>
              <a:buClr>
                <a:srgbClr val="000000"/>
              </a:buClr>
              <a:buSzPts val="1600"/>
              <a:buFont typeface="Arial"/>
              <a:buChar char="•"/>
            </a:pPr>
            <a:r>
              <a:rPr lang="en"/>
              <a:t>The late fee cannot be waived at this point by the region.</a:t>
            </a:r>
            <a:endParaRPr/>
          </a:p>
          <a:p>
            <a:pPr indent="0" lvl="0" marL="0" rtl="0" algn="l">
              <a:lnSpc>
                <a:spcPct val="90000"/>
              </a:lnSpc>
              <a:spcBef>
                <a:spcPts val="1000"/>
              </a:spcBef>
              <a:spcAft>
                <a:spcPts val="0"/>
              </a:spcAft>
              <a:buClr>
                <a:srgbClr val="000000"/>
              </a:buClr>
              <a:buSzPts val="1600"/>
              <a:buNone/>
            </a:pPr>
            <a:r>
              <a:t/>
            </a:r>
            <a:endParaRPr/>
          </a:p>
          <a:p>
            <a:pPr indent="0" lvl="0" marL="0" rtl="0" algn="l">
              <a:lnSpc>
                <a:spcPct val="90000"/>
              </a:lnSpc>
              <a:spcBef>
                <a:spcPts val="1000"/>
              </a:spcBef>
              <a:spcAft>
                <a:spcPts val="0"/>
              </a:spcAft>
              <a:buClr>
                <a:srgbClr val="000000"/>
              </a:buClr>
              <a:buSzPts val="1000"/>
              <a:buNone/>
            </a:pPr>
            <a:r>
              <a:rPr i="1" lang="en" sz="1000"/>
              <a:t>Late fees can be waived by support, but it requires a support ticket.</a:t>
            </a:r>
            <a:endParaRPr/>
          </a:p>
          <a:p>
            <a:pPr indent="0" lvl="0" marL="0" rtl="0" algn="l">
              <a:lnSpc>
                <a:spcPct val="90000"/>
              </a:lnSpc>
              <a:spcBef>
                <a:spcPts val="1000"/>
              </a:spcBef>
              <a:spcAft>
                <a:spcPts val="0"/>
              </a:spcAft>
              <a:buClr>
                <a:srgbClr val="000000"/>
              </a:buClr>
              <a:buSzPts val="1600"/>
              <a:buNone/>
            </a:pPr>
            <a:r>
              <a:t/>
            </a:r>
            <a:endParaRPr/>
          </a:p>
        </p:txBody>
      </p:sp>
      <p:sp>
        <p:nvSpPr>
          <p:cNvPr id="1542" name="Google Shape;1542;p75"/>
          <p:cNvSpPr txBox="1"/>
          <p:nvPr/>
        </p:nvSpPr>
        <p:spPr>
          <a:xfrm>
            <a:off x="7155810" y="205040"/>
            <a:ext cx="2365695" cy="64479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41300"/>
              <a:buFont typeface="Arial"/>
              <a:buNone/>
            </a:pPr>
            <a:r>
              <a:rPr b="1" i="0" lang="en" sz="41300" u="none" cap="none" strike="noStrike">
                <a:solidFill>
                  <a:srgbClr val="C00000"/>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g30b2ee2d397_0_823"/>
          <p:cNvSpPr/>
          <p:nvPr/>
        </p:nvSpPr>
        <p:spPr>
          <a:xfrm>
            <a:off x="0" y="212079"/>
            <a:ext cx="12192000" cy="64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Arial"/>
              <a:buNone/>
            </a:pPr>
            <a:r>
              <a:rPr b="1" i="0" lang="en" sz="3600" u="none" cap="none" strike="noStrike">
                <a:solidFill>
                  <a:srgbClr val="CC0000"/>
                </a:solidFill>
              </a:rPr>
              <a:t>After the Meeting</a:t>
            </a:r>
            <a:endParaRPr b="1" i="0" sz="3600" u="none" cap="none" strike="noStrike">
              <a:solidFill>
                <a:srgbClr val="CC0000"/>
              </a:solidFill>
            </a:endParaRPr>
          </a:p>
        </p:txBody>
      </p:sp>
      <p:sp>
        <p:nvSpPr>
          <p:cNvPr id="409" name="Google Shape;409;g30b2ee2d397_0_823"/>
          <p:cNvSpPr/>
          <p:nvPr/>
        </p:nvSpPr>
        <p:spPr>
          <a:xfrm>
            <a:off x="311250" y="1078300"/>
            <a:ext cx="11569500" cy="4772700"/>
          </a:xfrm>
          <a:prstGeom prst="rect">
            <a:avLst/>
          </a:prstGeom>
          <a:noFill/>
          <a:ln>
            <a:noFill/>
          </a:ln>
        </p:spPr>
        <p:txBody>
          <a:bodyPr anchorCtr="0" anchor="t" bIns="45700" lIns="91425" spcFirstLastPara="1" rIns="91425" wrap="square" tIns="45700">
            <a:noAutofit/>
          </a:bodyPr>
          <a:lstStyle/>
          <a:p>
            <a:pPr indent="-393700" lvl="0" marL="4572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Conduct </a:t>
            </a:r>
            <a:r>
              <a:rPr b="0" i="0" lang="en" sz="2800" u="none" cap="none" strike="noStrike">
                <a:solidFill>
                  <a:schemeClr val="dk1"/>
                </a:solidFill>
                <a:latin typeface="Arial"/>
                <a:ea typeface="Arial"/>
                <a:cs typeface="Arial"/>
                <a:sym typeface="Arial"/>
              </a:rPr>
              <a:t>a brief Membership Committee Check-in </a:t>
            </a:r>
            <a:endParaRPr b="0" i="0" sz="2800" u="none" cap="none" strike="noStrike">
              <a:solidFill>
                <a:schemeClr val="dk1"/>
              </a:solidFill>
              <a:latin typeface="Arial"/>
              <a:ea typeface="Arial"/>
              <a:cs typeface="Arial"/>
              <a:sym typeface="Arial"/>
            </a:endParaRPr>
          </a:p>
          <a:p>
            <a:pPr indent="-393700" lvl="0" marL="4572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Ensure </a:t>
            </a:r>
            <a:r>
              <a:rPr b="0" i="0" lang="en" sz="2800" u="none" cap="none" strike="noStrike">
                <a:solidFill>
                  <a:schemeClr val="dk1"/>
                </a:solidFill>
                <a:latin typeface="Arial"/>
                <a:ea typeface="Arial"/>
                <a:cs typeface="Arial"/>
                <a:sym typeface="Arial"/>
              </a:rPr>
              <a:t>Community Builder is reaching out to any members that have 2+ Absences based on the PALMS statistics. </a:t>
            </a:r>
            <a:endParaRPr b="1" i="1" sz="2400" u="none" cap="none" strike="noStrike">
              <a:solidFill>
                <a:srgbClr val="C00000"/>
              </a:solidFill>
              <a:latin typeface="Arial"/>
              <a:ea typeface="Arial"/>
              <a:cs typeface="Arial"/>
              <a:sym typeface="Arial"/>
            </a:endParaRPr>
          </a:p>
          <a:p>
            <a:pPr indent="-393700" lvl="0" marL="4572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Inform </a:t>
            </a:r>
            <a:r>
              <a:rPr b="0" i="0" lang="en" sz="2800" u="none" cap="none" strike="noStrike">
                <a:solidFill>
                  <a:schemeClr val="dk1"/>
                </a:solidFill>
                <a:latin typeface="Arial"/>
                <a:ea typeface="Arial"/>
                <a:cs typeface="Arial"/>
                <a:sym typeface="Arial"/>
              </a:rPr>
              <a:t>Quality Assurance Specialist of any changes in membership in the chapter on your chapter’s roster/Membership Dues report. </a:t>
            </a:r>
            <a:endParaRPr b="1" i="1" sz="2400" u="none" cap="none" strike="noStrike">
              <a:solidFill>
                <a:srgbClr val="C00000"/>
              </a:solidFill>
              <a:latin typeface="Arial"/>
              <a:ea typeface="Arial"/>
              <a:cs typeface="Arial"/>
              <a:sym typeface="Arial"/>
            </a:endParaRPr>
          </a:p>
          <a:p>
            <a:pPr indent="-393700" lvl="0" marL="4572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Ensure </a:t>
            </a:r>
            <a:r>
              <a:rPr b="0" i="0" lang="en" sz="2800" u="none" cap="none" strike="noStrike">
                <a:solidFill>
                  <a:schemeClr val="dk1"/>
                </a:solidFill>
                <a:latin typeface="Arial"/>
                <a:ea typeface="Arial"/>
                <a:cs typeface="Arial"/>
                <a:sym typeface="Arial"/>
              </a:rPr>
              <a:t>Quality Assurance Specialist:</a:t>
            </a:r>
            <a:endParaRPr b="0" i="0" sz="2800" u="none" cap="none" strike="noStrike">
              <a:solidFill>
                <a:schemeClr val="dk1"/>
              </a:solidFill>
              <a:latin typeface="Arial"/>
              <a:ea typeface="Arial"/>
              <a:cs typeface="Arial"/>
              <a:sym typeface="Arial"/>
            </a:endParaRPr>
          </a:p>
          <a:p>
            <a:pPr indent="-368300" lvl="1" marL="914400" marR="0" rtl="0" algn="l">
              <a:lnSpc>
                <a:spcPct val="100000"/>
              </a:lnSpc>
              <a:spcBef>
                <a:spcPts val="0"/>
              </a:spcBef>
              <a:spcAft>
                <a:spcPts val="0"/>
              </a:spcAft>
              <a:buClr>
                <a:srgbClr val="C00000"/>
              </a:buClr>
              <a:buSzPts val="2400"/>
              <a:buFont typeface="Arial"/>
              <a:buChar char="○"/>
            </a:pPr>
            <a:r>
              <a:rPr b="1" i="0" lang="en" sz="2400" u="none" cap="none" strike="noStrike">
                <a:solidFill>
                  <a:srgbClr val="C00000"/>
                </a:solidFill>
                <a:latin typeface="Arial"/>
                <a:ea typeface="Arial"/>
                <a:cs typeface="Arial"/>
                <a:sym typeface="Arial"/>
              </a:rPr>
              <a:t>Reviews </a:t>
            </a:r>
            <a:r>
              <a:rPr b="0" i="0" lang="en" sz="2400" u="none" cap="none" strike="noStrike">
                <a:solidFill>
                  <a:schemeClr val="dk1"/>
                </a:solidFill>
                <a:latin typeface="Arial"/>
                <a:ea typeface="Arial"/>
                <a:cs typeface="Arial"/>
                <a:sym typeface="Arial"/>
              </a:rPr>
              <a:t>new Membership Applications submitted</a:t>
            </a:r>
            <a:endParaRPr b="0" i="0" sz="2400" u="none" cap="none" strike="noStrike">
              <a:solidFill>
                <a:schemeClr val="dk1"/>
              </a:solidFill>
              <a:latin typeface="Arial"/>
              <a:ea typeface="Arial"/>
              <a:cs typeface="Arial"/>
              <a:sym typeface="Arial"/>
            </a:endParaRPr>
          </a:p>
          <a:p>
            <a:pPr indent="-368300" lvl="1" marL="914400" marR="0" rtl="0" algn="l">
              <a:lnSpc>
                <a:spcPct val="100000"/>
              </a:lnSpc>
              <a:spcBef>
                <a:spcPts val="0"/>
              </a:spcBef>
              <a:spcAft>
                <a:spcPts val="0"/>
              </a:spcAft>
              <a:buClr>
                <a:srgbClr val="C00000"/>
              </a:buClr>
              <a:buSzPts val="2400"/>
              <a:buFont typeface="Arial"/>
              <a:buChar char="○"/>
            </a:pPr>
            <a:r>
              <a:rPr b="1" i="0" lang="en" sz="2400" u="none" cap="none" strike="noStrike">
                <a:solidFill>
                  <a:srgbClr val="C00000"/>
                </a:solidFill>
                <a:latin typeface="Arial"/>
                <a:ea typeface="Arial"/>
                <a:cs typeface="Arial"/>
                <a:sym typeface="Arial"/>
              </a:rPr>
              <a:t>Blind Copy </a:t>
            </a:r>
            <a:r>
              <a:rPr b="0" i="0" lang="en" sz="2400" u="none" cap="none" strike="noStrike">
                <a:solidFill>
                  <a:schemeClr val="dk1"/>
                </a:solidFill>
                <a:latin typeface="Arial"/>
                <a:ea typeface="Arial"/>
                <a:cs typeface="Arial"/>
                <a:sym typeface="Arial"/>
              </a:rPr>
              <a:t>email membership committee of applications/seats submitted for </a:t>
            </a:r>
            <a:endParaRPr b="0" i="0" sz="2400" u="none" cap="none" strike="noStrike">
              <a:solidFill>
                <a:schemeClr val="dk1"/>
              </a:solidFill>
              <a:latin typeface="Arial"/>
              <a:ea typeface="Arial"/>
              <a:cs typeface="Arial"/>
              <a:sym typeface="Arial"/>
            </a:endParaRPr>
          </a:p>
          <a:p>
            <a:pPr indent="-368300" lvl="1" marL="914400" marR="0" rtl="0" algn="l">
              <a:lnSpc>
                <a:spcPct val="100000"/>
              </a:lnSpc>
              <a:spcBef>
                <a:spcPts val="0"/>
              </a:spcBef>
              <a:spcAft>
                <a:spcPts val="0"/>
              </a:spcAft>
              <a:buClr>
                <a:srgbClr val="C00000"/>
              </a:buClr>
              <a:buSzPts val="2400"/>
              <a:buFont typeface="Arial"/>
              <a:buChar char="○"/>
            </a:pPr>
            <a:r>
              <a:rPr b="1" i="0" lang="en" sz="2400" u="none" cap="none" strike="noStrike">
                <a:solidFill>
                  <a:srgbClr val="C00000"/>
                </a:solidFill>
                <a:latin typeface="Arial"/>
                <a:ea typeface="Arial"/>
                <a:cs typeface="Arial"/>
                <a:sym typeface="Arial"/>
              </a:rPr>
              <a:t>Assign </a:t>
            </a:r>
            <a:r>
              <a:rPr b="0" i="0" lang="en" sz="2400" u="none" cap="none" strike="noStrike">
                <a:solidFill>
                  <a:schemeClr val="dk1"/>
                </a:solidFill>
                <a:latin typeface="Arial"/>
                <a:ea typeface="Arial"/>
                <a:cs typeface="Arial"/>
                <a:sym typeface="Arial"/>
              </a:rPr>
              <a:t>responsibilities to Membership Committee members using the Application Processing Chart </a:t>
            </a:r>
            <a:endParaRPr b="0" i="0" sz="2400" u="none" cap="none" strike="noStrike">
              <a:solidFill>
                <a:schemeClr val="dk1"/>
              </a:solidFill>
              <a:latin typeface="Arial"/>
              <a:ea typeface="Arial"/>
              <a:cs typeface="Arial"/>
              <a:sym typeface="Arial"/>
            </a:endParaRPr>
          </a:p>
          <a:p>
            <a:pPr indent="-368300" lvl="1" marL="914400" marR="0" rtl="0" algn="l">
              <a:lnSpc>
                <a:spcPct val="100000"/>
              </a:lnSpc>
              <a:spcBef>
                <a:spcPts val="0"/>
              </a:spcBef>
              <a:spcAft>
                <a:spcPts val="0"/>
              </a:spcAft>
              <a:buClr>
                <a:srgbClr val="C00000"/>
              </a:buClr>
              <a:buSzPts val="2400"/>
              <a:buFont typeface="Arial"/>
              <a:buChar char="○"/>
            </a:pPr>
            <a:r>
              <a:rPr b="1" i="0" lang="en" sz="2400" u="none" cap="none" strike="noStrike">
                <a:solidFill>
                  <a:srgbClr val="C00000"/>
                </a:solidFill>
                <a:latin typeface="Arial"/>
                <a:ea typeface="Arial"/>
                <a:cs typeface="Arial"/>
                <a:sym typeface="Arial"/>
              </a:rPr>
              <a:t>Assigns </a:t>
            </a:r>
            <a:r>
              <a:rPr b="0" i="0" lang="en" sz="2400" u="none" cap="none" strike="noStrike">
                <a:solidFill>
                  <a:schemeClr val="dk1"/>
                </a:solidFill>
                <a:latin typeface="Arial"/>
                <a:ea typeface="Arial"/>
                <a:cs typeface="Arial"/>
                <a:sym typeface="Arial"/>
              </a:rPr>
              <a:t>a completion date and conference call to discuss and vote</a:t>
            </a:r>
            <a:endParaRPr b="0" i="0" sz="2800" u="none" cap="none" strike="noStrike">
              <a:solidFill>
                <a:schemeClr val="dk1"/>
              </a:solidFill>
              <a:latin typeface="Arial"/>
              <a:ea typeface="Arial"/>
              <a:cs typeface="Arial"/>
              <a:sym typeface="Arial"/>
            </a:endParaRPr>
          </a:p>
        </p:txBody>
      </p:sp>
      <p:pic>
        <p:nvPicPr>
          <p:cNvPr id="410" name="Google Shape;410;g30b2ee2d397_0_823"/>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xEl>
                                              <p:pRg end="0" st="0"/>
                                            </p:txEl>
                                          </p:spTgt>
                                        </p:tgtEl>
                                        <p:attrNameLst>
                                          <p:attrName>style.visibility</p:attrName>
                                        </p:attrNameLst>
                                      </p:cBhvr>
                                      <p:to>
                                        <p:strVal val="visible"/>
                                      </p:to>
                                    </p:set>
                                    <p:animEffect filter="fade" transition="in">
                                      <p:cBhvr>
                                        <p:cTn dur="1000"/>
                                        <p:tgtEl>
                                          <p:spTgt spid="4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xEl>
                                              <p:pRg end="1" st="1"/>
                                            </p:txEl>
                                          </p:spTgt>
                                        </p:tgtEl>
                                        <p:attrNameLst>
                                          <p:attrName>style.visibility</p:attrName>
                                        </p:attrNameLst>
                                      </p:cBhvr>
                                      <p:to>
                                        <p:strVal val="visible"/>
                                      </p:to>
                                    </p:set>
                                    <p:animEffect filter="fade" transition="in">
                                      <p:cBhvr>
                                        <p:cTn dur="1000"/>
                                        <p:tgtEl>
                                          <p:spTgt spid="40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xEl>
                                              <p:pRg end="2" st="2"/>
                                            </p:txEl>
                                          </p:spTgt>
                                        </p:tgtEl>
                                        <p:attrNameLst>
                                          <p:attrName>style.visibility</p:attrName>
                                        </p:attrNameLst>
                                      </p:cBhvr>
                                      <p:to>
                                        <p:strVal val="visible"/>
                                      </p:to>
                                    </p:set>
                                    <p:animEffect filter="fade" transition="in">
                                      <p:cBhvr>
                                        <p:cTn dur="1000"/>
                                        <p:tgtEl>
                                          <p:spTgt spid="40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xEl>
                                              <p:pRg end="3" st="3"/>
                                            </p:txEl>
                                          </p:spTgt>
                                        </p:tgtEl>
                                        <p:attrNameLst>
                                          <p:attrName>style.visibility</p:attrName>
                                        </p:attrNameLst>
                                      </p:cBhvr>
                                      <p:to>
                                        <p:strVal val="visible"/>
                                      </p:to>
                                    </p:set>
                                    <p:animEffect filter="fade" transition="in">
                                      <p:cBhvr>
                                        <p:cTn dur="1000"/>
                                        <p:tgtEl>
                                          <p:spTgt spid="40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xEl>
                                              <p:pRg end="4" st="4"/>
                                            </p:txEl>
                                          </p:spTgt>
                                        </p:tgtEl>
                                        <p:attrNameLst>
                                          <p:attrName>style.visibility</p:attrName>
                                        </p:attrNameLst>
                                      </p:cBhvr>
                                      <p:to>
                                        <p:strVal val="visible"/>
                                      </p:to>
                                    </p:set>
                                    <p:animEffect filter="fade" transition="in">
                                      <p:cBhvr>
                                        <p:cTn dur="1000"/>
                                        <p:tgtEl>
                                          <p:spTgt spid="40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xEl>
                                              <p:pRg end="5" st="5"/>
                                            </p:txEl>
                                          </p:spTgt>
                                        </p:tgtEl>
                                        <p:attrNameLst>
                                          <p:attrName>style.visibility</p:attrName>
                                        </p:attrNameLst>
                                      </p:cBhvr>
                                      <p:to>
                                        <p:strVal val="visible"/>
                                      </p:to>
                                    </p:set>
                                    <p:animEffect filter="fade" transition="in">
                                      <p:cBhvr>
                                        <p:cTn dur="1000"/>
                                        <p:tgtEl>
                                          <p:spTgt spid="40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xEl>
                                              <p:pRg end="6" st="6"/>
                                            </p:txEl>
                                          </p:spTgt>
                                        </p:tgtEl>
                                        <p:attrNameLst>
                                          <p:attrName>style.visibility</p:attrName>
                                        </p:attrNameLst>
                                      </p:cBhvr>
                                      <p:to>
                                        <p:strVal val="visible"/>
                                      </p:to>
                                    </p:set>
                                    <p:animEffect filter="fade" transition="in">
                                      <p:cBhvr>
                                        <p:cTn dur="1000"/>
                                        <p:tgtEl>
                                          <p:spTgt spid="40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xEl>
                                              <p:pRg end="7" st="7"/>
                                            </p:txEl>
                                          </p:spTgt>
                                        </p:tgtEl>
                                        <p:attrNameLst>
                                          <p:attrName>style.visibility</p:attrName>
                                        </p:attrNameLst>
                                      </p:cBhvr>
                                      <p:to>
                                        <p:strVal val="visible"/>
                                      </p:to>
                                    </p:set>
                                    <p:animEffect filter="fade" transition="in">
                                      <p:cBhvr>
                                        <p:cTn dur="1000"/>
                                        <p:tgtEl>
                                          <p:spTgt spid="409">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6" name="Shape 1546"/>
        <p:cNvGrpSpPr/>
        <p:nvPr/>
      </p:nvGrpSpPr>
      <p:grpSpPr>
        <a:xfrm>
          <a:off x="0" y="0"/>
          <a:ext cx="0" cy="0"/>
          <a:chOff x="0" y="0"/>
          <a:chExt cx="0" cy="0"/>
        </a:xfrm>
      </p:grpSpPr>
      <p:sp>
        <p:nvSpPr>
          <p:cNvPr id="1547" name="Google Shape;1547;p76"/>
          <p:cNvSpPr txBox="1"/>
          <p:nvPr>
            <p:ph type="title"/>
          </p:nvPr>
        </p:nvSpPr>
        <p:spPr>
          <a:xfrm>
            <a:off x="567104" y="457200"/>
            <a:ext cx="4204921" cy="16002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0000"/>
              </a:buClr>
              <a:buSzPts val="3200"/>
              <a:buFont typeface="Arial"/>
              <a:buNone/>
            </a:pPr>
            <a:r>
              <a:rPr lang="en"/>
              <a:t>If your member doesn’t renew and pay on time…</a:t>
            </a:r>
            <a:endParaRPr/>
          </a:p>
        </p:txBody>
      </p:sp>
      <p:sp>
        <p:nvSpPr>
          <p:cNvPr id="1548" name="Google Shape;1548;p76"/>
          <p:cNvSpPr txBox="1"/>
          <p:nvPr>
            <p:ph idx="1" type="body"/>
          </p:nvPr>
        </p:nvSpPr>
        <p:spPr>
          <a:xfrm>
            <a:off x="567104" y="2894202"/>
            <a:ext cx="4204921" cy="297478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000000"/>
              </a:buClr>
              <a:buSzPct val="100000"/>
              <a:buNone/>
            </a:pPr>
            <a:r>
              <a:rPr b="1" lang="en" sz="2000"/>
              <a:t>On Day 16 of the month…</a:t>
            </a:r>
            <a:endParaRPr/>
          </a:p>
          <a:p>
            <a:pPr indent="0" lvl="0" marL="0" rtl="0" algn="l">
              <a:lnSpc>
                <a:spcPct val="90000"/>
              </a:lnSpc>
              <a:spcBef>
                <a:spcPts val="1000"/>
              </a:spcBef>
              <a:spcAft>
                <a:spcPts val="0"/>
              </a:spcAft>
              <a:buClr>
                <a:srgbClr val="000000"/>
              </a:buClr>
              <a:buSzPct val="100000"/>
              <a:buNone/>
            </a:pPr>
            <a:r>
              <a:t/>
            </a:r>
            <a:endParaRPr/>
          </a:p>
          <a:p>
            <a:pPr indent="-285750" lvl="0" marL="285750" rtl="0" algn="l">
              <a:lnSpc>
                <a:spcPct val="90000"/>
              </a:lnSpc>
              <a:spcBef>
                <a:spcPts val="1000"/>
              </a:spcBef>
              <a:spcAft>
                <a:spcPts val="0"/>
              </a:spcAft>
              <a:buClr>
                <a:srgbClr val="000000"/>
              </a:buClr>
              <a:buSzPct val="100000"/>
              <a:buFont typeface="Arial"/>
              <a:buChar char="•"/>
            </a:pPr>
            <a:r>
              <a:rPr lang="en"/>
              <a:t>The member will be EXPIRED</a:t>
            </a:r>
            <a:endParaRPr/>
          </a:p>
          <a:p>
            <a:pPr indent="-285750" lvl="0" marL="285750" rtl="0" algn="l">
              <a:lnSpc>
                <a:spcPct val="90000"/>
              </a:lnSpc>
              <a:spcBef>
                <a:spcPts val="1000"/>
              </a:spcBef>
              <a:spcAft>
                <a:spcPts val="0"/>
              </a:spcAft>
              <a:buClr>
                <a:srgbClr val="000000"/>
              </a:buClr>
              <a:buSzPct val="100000"/>
              <a:buFont typeface="Arial"/>
              <a:buChar char="•"/>
            </a:pPr>
            <a:r>
              <a:rPr lang="en"/>
              <a:t>The member cannot log in and loses access to BNI Connect, BNI Business Builder and the mobile apps</a:t>
            </a:r>
            <a:endParaRPr/>
          </a:p>
          <a:p>
            <a:pPr indent="-285750" lvl="0" marL="285750" rtl="0" algn="l">
              <a:lnSpc>
                <a:spcPct val="90000"/>
              </a:lnSpc>
              <a:spcBef>
                <a:spcPts val="1000"/>
              </a:spcBef>
              <a:spcAft>
                <a:spcPts val="0"/>
              </a:spcAft>
              <a:buClr>
                <a:srgbClr val="000000"/>
              </a:buClr>
              <a:buSzPct val="100000"/>
              <a:buFont typeface="Arial"/>
              <a:buChar char="•"/>
            </a:pPr>
            <a:r>
              <a:rPr lang="en"/>
              <a:t>The region can still input an old school “paper” offline renewal to reactivate them</a:t>
            </a:r>
            <a:endParaRPr/>
          </a:p>
          <a:p>
            <a:pPr indent="-285750" lvl="0" marL="285750" rtl="0" algn="l">
              <a:lnSpc>
                <a:spcPct val="90000"/>
              </a:lnSpc>
              <a:spcBef>
                <a:spcPts val="1000"/>
              </a:spcBef>
              <a:spcAft>
                <a:spcPts val="0"/>
              </a:spcAft>
              <a:buClr>
                <a:srgbClr val="000000"/>
              </a:buClr>
              <a:buSzPct val="100000"/>
              <a:buFont typeface="Arial"/>
              <a:buChar char="•"/>
            </a:pPr>
            <a:r>
              <a:rPr lang="en"/>
              <a:t>OR support can give them a temporary membership loan to allow them to log in</a:t>
            </a:r>
            <a:endParaRPr/>
          </a:p>
          <a:p>
            <a:pPr indent="-199390" lvl="0" marL="285750" rtl="0" algn="l">
              <a:lnSpc>
                <a:spcPct val="90000"/>
              </a:lnSpc>
              <a:spcBef>
                <a:spcPts val="1000"/>
              </a:spcBef>
              <a:spcAft>
                <a:spcPts val="0"/>
              </a:spcAft>
              <a:buClr>
                <a:srgbClr val="000000"/>
              </a:buClr>
              <a:buSzPct val="100000"/>
              <a:buFont typeface="Arial"/>
              <a:buNone/>
            </a:pPr>
            <a:r>
              <a:t/>
            </a:r>
            <a:endParaRPr/>
          </a:p>
          <a:p>
            <a:pPr indent="0" lvl="0" marL="0" rtl="0" algn="l">
              <a:lnSpc>
                <a:spcPct val="90000"/>
              </a:lnSpc>
              <a:spcBef>
                <a:spcPts val="1000"/>
              </a:spcBef>
              <a:spcAft>
                <a:spcPts val="0"/>
              </a:spcAft>
              <a:buClr>
                <a:srgbClr val="000000"/>
              </a:buClr>
              <a:buSzPct val="100000"/>
              <a:buNone/>
            </a:pPr>
            <a:r>
              <a:rPr i="1" lang="en" sz="1400"/>
              <a:t>For reporting and stats, this is considered a -1 member</a:t>
            </a:r>
            <a:endParaRPr/>
          </a:p>
        </p:txBody>
      </p:sp>
      <p:sp>
        <p:nvSpPr>
          <p:cNvPr id="1549" name="Google Shape;1549;p76"/>
          <p:cNvSpPr txBox="1"/>
          <p:nvPr/>
        </p:nvSpPr>
        <p:spPr>
          <a:xfrm>
            <a:off x="5503178" y="205040"/>
            <a:ext cx="6493079" cy="64479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41300"/>
              <a:buFont typeface="Arial"/>
              <a:buNone/>
            </a:pPr>
            <a:r>
              <a:rPr b="1" i="0" lang="en" sz="41300" u="none" cap="none" strike="noStrike">
                <a:solidFill>
                  <a:srgbClr val="C00000"/>
                </a:solidFill>
                <a:latin typeface="Arial"/>
                <a:ea typeface="Arial"/>
                <a:cs typeface="Arial"/>
                <a:sym typeface="Arial"/>
              </a:rPr>
              <a:t>16</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3" name="Shape 1553"/>
        <p:cNvGrpSpPr/>
        <p:nvPr/>
      </p:nvGrpSpPr>
      <p:grpSpPr>
        <a:xfrm>
          <a:off x="0" y="0"/>
          <a:ext cx="0" cy="0"/>
          <a:chOff x="0" y="0"/>
          <a:chExt cx="0" cy="0"/>
        </a:xfrm>
      </p:grpSpPr>
      <p:sp>
        <p:nvSpPr>
          <p:cNvPr id="1554" name="Google Shape;1554;p77"/>
          <p:cNvSpPr txBox="1"/>
          <p:nvPr>
            <p:ph type="title"/>
          </p:nvPr>
        </p:nvSpPr>
        <p:spPr>
          <a:xfrm>
            <a:off x="567104" y="457200"/>
            <a:ext cx="4204921" cy="16002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0000"/>
              </a:buClr>
              <a:buSzPts val="3200"/>
              <a:buFont typeface="Arial"/>
              <a:buNone/>
            </a:pPr>
            <a:r>
              <a:rPr lang="en"/>
              <a:t>If your member doesn’t renew and pay on time…</a:t>
            </a:r>
            <a:endParaRPr/>
          </a:p>
        </p:txBody>
      </p:sp>
      <p:sp>
        <p:nvSpPr>
          <p:cNvPr id="1555" name="Google Shape;1555;p77"/>
          <p:cNvSpPr txBox="1"/>
          <p:nvPr>
            <p:ph idx="1" type="body"/>
          </p:nvPr>
        </p:nvSpPr>
        <p:spPr>
          <a:xfrm>
            <a:off x="567104" y="2894202"/>
            <a:ext cx="4204921" cy="297478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0000"/>
              </a:buClr>
              <a:buSzPts val="2000"/>
              <a:buNone/>
            </a:pPr>
            <a:r>
              <a:rPr b="1" lang="en" sz="2000"/>
              <a:t>On Day 33 of the month…</a:t>
            </a:r>
            <a:endParaRPr/>
          </a:p>
          <a:p>
            <a:pPr indent="0" lvl="0" marL="0" rtl="0" algn="l">
              <a:lnSpc>
                <a:spcPct val="90000"/>
              </a:lnSpc>
              <a:spcBef>
                <a:spcPts val="1000"/>
              </a:spcBef>
              <a:spcAft>
                <a:spcPts val="0"/>
              </a:spcAft>
              <a:buClr>
                <a:srgbClr val="000000"/>
              </a:buClr>
              <a:buSzPts val="1600"/>
              <a:buNone/>
            </a:pPr>
            <a:r>
              <a:t/>
            </a:r>
            <a:endParaRPr/>
          </a:p>
          <a:p>
            <a:pPr indent="-285750" lvl="0" marL="285750" rtl="0" algn="l">
              <a:lnSpc>
                <a:spcPct val="90000"/>
              </a:lnSpc>
              <a:spcBef>
                <a:spcPts val="1000"/>
              </a:spcBef>
              <a:spcAft>
                <a:spcPts val="0"/>
              </a:spcAft>
              <a:buClr>
                <a:srgbClr val="000000"/>
              </a:buClr>
              <a:buSzPts val="1600"/>
              <a:buFont typeface="Arial"/>
              <a:buChar char="•"/>
            </a:pPr>
            <a:r>
              <a:rPr lang="en"/>
              <a:t>The member will be DROPPED</a:t>
            </a:r>
            <a:endParaRPr/>
          </a:p>
          <a:p>
            <a:pPr indent="-285750" lvl="0" marL="285750" rtl="0" algn="l">
              <a:lnSpc>
                <a:spcPct val="90000"/>
              </a:lnSpc>
              <a:spcBef>
                <a:spcPts val="1000"/>
              </a:spcBef>
              <a:spcAft>
                <a:spcPts val="0"/>
              </a:spcAft>
              <a:buClr>
                <a:srgbClr val="000000"/>
              </a:buClr>
              <a:buSzPts val="1600"/>
              <a:buFont typeface="Arial"/>
              <a:buChar char="•"/>
            </a:pPr>
            <a:r>
              <a:rPr lang="en"/>
              <a:t>The membership record is closed and requires a new application (*they will lose their continuous history and slips)</a:t>
            </a:r>
            <a:endParaRPr/>
          </a:p>
          <a:p>
            <a:pPr indent="-285750" lvl="0" marL="285750" rtl="0" algn="l">
              <a:lnSpc>
                <a:spcPct val="90000"/>
              </a:lnSpc>
              <a:spcBef>
                <a:spcPts val="1000"/>
              </a:spcBef>
              <a:spcAft>
                <a:spcPts val="0"/>
              </a:spcAft>
              <a:buClr>
                <a:srgbClr val="000000"/>
              </a:buClr>
              <a:buSzPts val="1600"/>
              <a:buFont typeface="Arial"/>
              <a:buChar char="•"/>
            </a:pPr>
            <a:r>
              <a:rPr lang="en"/>
              <a:t>OR support can reactivate and give them a temporary membership loan to allow them to log in.</a:t>
            </a:r>
            <a:endParaRPr/>
          </a:p>
        </p:txBody>
      </p:sp>
      <p:sp>
        <p:nvSpPr>
          <p:cNvPr id="1556" name="Google Shape;1556;p77"/>
          <p:cNvSpPr txBox="1"/>
          <p:nvPr/>
        </p:nvSpPr>
        <p:spPr>
          <a:xfrm>
            <a:off x="5503178" y="205040"/>
            <a:ext cx="6493079" cy="64479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41300"/>
              <a:buFont typeface="Arial"/>
              <a:buNone/>
            </a:pPr>
            <a:r>
              <a:rPr b="1" i="0" lang="en" sz="41300" u="none" cap="none" strike="noStrike">
                <a:solidFill>
                  <a:srgbClr val="C00000"/>
                </a:solidFill>
                <a:latin typeface="Arial"/>
                <a:ea typeface="Arial"/>
                <a:cs typeface="Arial"/>
                <a:sym typeface="Arial"/>
              </a:rPr>
              <a:t>33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0" name="Shape 1560"/>
        <p:cNvGrpSpPr/>
        <p:nvPr/>
      </p:nvGrpSpPr>
      <p:grpSpPr>
        <a:xfrm>
          <a:off x="0" y="0"/>
          <a:ext cx="0" cy="0"/>
          <a:chOff x="0" y="0"/>
          <a:chExt cx="0" cy="0"/>
        </a:xfrm>
      </p:grpSpPr>
      <p:pic>
        <p:nvPicPr>
          <p:cNvPr descr="Notice of Board Of Review" id="1561" name="Google Shape;1561;p78"/>
          <p:cNvPicPr preferRelativeResize="0"/>
          <p:nvPr/>
        </p:nvPicPr>
        <p:blipFill rotWithShape="1">
          <a:blip r:embed="rId3">
            <a:alphaModFix/>
          </a:blip>
          <a:srcRect b="0" l="0" r="0" t="0"/>
          <a:stretch/>
        </p:blipFill>
        <p:spPr>
          <a:xfrm>
            <a:off x="1170225" y="1058579"/>
            <a:ext cx="4325584" cy="4325584"/>
          </a:xfrm>
          <a:prstGeom prst="rect">
            <a:avLst/>
          </a:prstGeom>
          <a:solidFill>
            <a:srgbClr val="FFFFFF"/>
          </a:solidFill>
          <a:ln>
            <a:noFill/>
          </a:ln>
        </p:spPr>
      </p:pic>
      <p:sp>
        <p:nvSpPr>
          <p:cNvPr id="1562" name="Google Shape;1562;p78"/>
          <p:cNvSpPr txBox="1"/>
          <p:nvPr>
            <p:ph idx="2" type="body"/>
          </p:nvPr>
        </p:nvSpPr>
        <p:spPr>
          <a:xfrm>
            <a:off x="6230816" y="2186425"/>
            <a:ext cx="5525964" cy="43255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0000"/>
              </a:buClr>
              <a:buSzPts val="2800"/>
              <a:buNone/>
            </a:pPr>
            <a:r>
              <a:rPr b="1" i="0" lang="en" u="sng">
                <a:latin typeface="Arial"/>
                <a:ea typeface="Arial"/>
                <a:cs typeface="Arial"/>
                <a:sym typeface="Arial"/>
              </a:rPr>
              <a:t>61+ days before renewal:</a:t>
            </a:r>
            <a:br>
              <a:rPr lang="en">
                <a:latin typeface="Arial"/>
                <a:ea typeface="Arial"/>
                <a:cs typeface="Arial"/>
                <a:sym typeface="Arial"/>
              </a:rPr>
            </a:br>
            <a:r>
              <a:rPr b="0" i="0" lang="en">
                <a:latin typeface="Arial"/>
                <a:ea typeface="Arial"/>
                <a:cs typeface="Arial"/>
                <a:sym typeface="Arial"/>
              </a:rPr>
              <a:t>Member Submits App &gt; </a:t>
            </a:r>
            <a:endParaRPr/>
          </a:p>
          <a:p>
            <a:pPr indent="0" lvl="0" marL="0" rtl="0" algn="l">
              <a:lnSpc>
                <a:spcPct val="90000"/>
              </a:lnSpc>
              <a:spcBef>
                <a:spcPts val="1000"/>
              </a:spcBef>
              <a:spcAft>
                <a:spcPts val="0"/>
              </a:spcAft>
              <a:buClr>
                <a:srgbClr val="000000"/>
              </a:buClr>
              <a:buSzPts val="2800"/>
              <a:buNone/>
            </a:pPr>
            <a:r>
              <a:rPr b="0" i="0" lang="en">
                <a:latin typeface="Arial"/>
                <a:ea typeface="Arial"/>
                <a:cs typeface="Arial"/>
                <a:sym typeface="Arial"/>
              </a:rPr>
              <a:t>VP/MC Approves App &gt; </a:t>
            </a:r>
            <a:endParaRPr/>
          </a:p>
          <a:p>
            <a:pPr indent="0" lvl="0" marL="0" rtl="0" algn="l">
              <a:lnSpc>
                <a:spcPct val="90000"/>
              </a:lnSpc>
              <a:spcBef>
                <a:spcPts val="1000"/>
              </a:spcBef>
              <a:spcAft>
                <a:spcPts val="0"/>
              </a:spcAft>
              <a:buClr>
                <a:srgbClr val="000000"/>
              </a:buClr>
              <a:buSzPts val="2800"/>
              <a:buNone/>
            </a:pPr>
            <a:r>
              <a:rPr b="0" i="0" lang="en">
                <a:latin typeface="Arial"/>
                <a:ea typeface="Arial"/>
                <a:cs typeface="Arial"/>
                <a:sym typeface="Arial"/>
              </a:rPr>
              <a:t>Member is sent payment link</a:t>
            </a:r>
            <a:br>
              <a:rPr lang="en" sz="1600">
                <a:latin typeface="Arial"/>
                <a:ea typeface="Arial"/>
                <a:cs typeface="Arial"/>
                <a:sym typeface="Arial"/>
              </a:rPr>
            </a:br>
            <a:br>
              <a:rPr lang="en" sz="1600">
                <a:latin typeface="Arial"/>
                <a:ea typeface="Arial"/>
                <a:cs typeface="Arial"/>
                <a:sym typeface="Arial"/>
              </a:rPr>
            </a:br>
            <a:endParaRPr sz="1600">
              <a:latin typeface="Arial"/>
              <a:ea typeface="Arial"/>
              <a:cs typeface="Arial"/>
              <a:sym typeface="Arial"/>
            </a:endParaRPr>
          </a:p>
        </p:txBody>
      </p:sp>
      <p:sp>
        <p:nvSpPr>
          <p:cNvPr id="1563" name="Google Shape;1563;p78"/>
          <p:cNvSpPr txBox="1"/>
          <p:nvPr>
            <p:ph type="title"/>
          </p:nvPr>
        </p:nvSpPr>
        <p:spPr>
          <a:xfrm>
            <a:off x="587619" y="2403"/>
            <a:ext cx="11169161" cy="105617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00"/>
              </a:buClr>
              <a:buSzPts val="4000"/>
              <a:buFont typeface="Arial"/>
              <a:buNone/>
            </a:pPr>
            <a:r>
              <a:rPr lang="en"/>
              <a:t>Processes</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7" name="Shape 1567"/>
        <p:cNvGrpSpPr/>
        <p:nvPr/>
      </p:nvGrpSpPr>
      <p:grpSpPr>
        <a:xfrm>
          <a:off x="0" y="0"/>
          <a:ext cx="0" cy="0"/>
          <a:chOff x="0" y="0"/>
          <a:chExt cx="0" cy="0"/>
        </a:xfrm>
      </p:grpSpPr>
      <p:pic>
        <p:nvPicPr>
          <p:cNvPr descr="Notice of Board Of Review" id="1568" name="Google Shape;1568;p79"/>
          <p:cNvPicPr preferRelativeResize="0"/>
          <p:nvPr/>
        </p:nvPicPr>
        <p:blipFill rotWithShape="1">
          <a:blip r:embed="rId3">
            <a:alphaModFix/>
          </a:blip>
          <a:srcRect b="0" l="0" r="0" t="0"/>
          <a:stretch/>
        </p:blipFill>
        <p:spPr>
          <a:xfrm>
            <a:off x="1170225" y="1058579"/>
            <a:ext cx="4325584" cy="4325584"/>
          </a:xfrm>
          <a:prstGeom prst="rect">
            <a:avLst/>
          </a:prstGeom>
          <a:solidFill>
            <a:srgbClr val="FFFFFF"/>
          </a:solidFill>
          <a:ln>
            <a:noFill/>
          </a:ln>
        </p:spPr>
      </p:pic>
      <p:sp>
        <p:nvSpPr>
          <p:cNvPr id="1569" name="Google Shape;1569;p79"/>
          <p:cNvSpPr txBox="1"/>
          <p:nvPr>
            <p:ph idx="2" type="body"/>
          </p:nvPr>
        </p:nvSpPr>
        <p:spPr>
          <a:xfrm>
            <a:off x="6230816" y="1058579"/>
            <a:ext cx="5961184" cy="545343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0000"/>
              </a:buClr>
              <a:buSzPts val="1600"/>
              <a:buNone/>
            </a:pPr>
            <a:r>
              <a:rPr b="1" i="0" lang="en" sz="1600" u="sng">
                <a:latin typeface="Arial"/>
                <a:ea typeface="Arial"/>
                <a:cs typeface="Arial"/>
                <a:sym typeface="Arial"/>
              </a:rPr>
              <a:t>BETWEEN 60 and 15 days before renewal:</a:t>
            </a:r>
            <a:br>
              <a:rPr lang="en" sz="1600">
                <a:latin typeface="Arial"/>
                <a:ea typeface="Arial"/>
                <a:cs typeface="Arial"/>
                <a:sym typeface="Arial"/>
              </a:rPr>
            </a:br>
            <a:r>
              <a:rPr b="0" i="0" lang="en" sz="1600">
                <a:latin typeface="Arial"/>
                <a:ea typeface="Arial"/>
                <a:cs typeface="Arial"/>
                <a:sym typeface="Arial"/>
              </a:rPr>
              <a:t>Member Submits App &gt; </a:t>
            </a:r>
            <a:br>
              <a:rPr lang="en" sz="1600">
                <a:latin typeface="Arial"/>
                <a:ea typeface="Arial"/>
                <a:cs typeface="Arial"/>
                <a:sym typeface="Arial"/>
              </a:rPr>
            </a:br>
            <a:r>
              <a:rPr b="0" i="0" lang="en" sz="1600">
                <a:latin typeface="Arial"/>
                <a:ea typeface="Arial"/>
                <a:cs typeface="Arial"/>
                <a:sym typeface="Arial"/>
              </a:rPr>
              <a:t>VP/MC Approves App &gt; </a:t>
            </a:r>
            <a:br>
              <a:rPr lang="en" sz="1600">
                <a:latin typeface="Arial"/>
                <a:ea typeface="Arial"/>
                <a:cs typeface="Arial"/>
                <a:sym typeface="Arial"/>
              </a:rPr>
            </a:br>
            <a:r>
              <a:rPr b="0" i="0" lang="en" sz="1600">
                <a:latin typeface="Arial"/>
                <a:ea typeface="Arial"/>
                <a:cs typeface="Arial"/>
                <a:sym typeface="Arial"/>
              </a:rPr>
              <a:t>Member is sent payment link</a:t>
            </a:r>
            <a:br>
              <a:rPr lang="en" sz="1600">
                <a:latin typeface="Arial"/>
                <a:ea typeface="Arial"/>
                <a:cs typeface="Arial"/>
                <a:sym typeface="Arial"/>
              </a:rPr>
            </a:br>
            <a:endParaRPr sz="1600">
              <a:latin typeface="Arial"/>
              <a:ea typeface="Arial"/>
              <a:cs typeface="Arial"/>
              <a:sym typeface="Arial"/>
            </a:endParaRPr>
          </a:p>
          <a:p>
            <a:pPr indent="0" lvl="0" marL="0" rtl="0" algn="l">
              <a:lnSpc>
                <a:spcPct val="90000"/>
              </a:lnSpc>
              <a:spcBef>
                <a:spcPts val="1000"/>
              </a:spcBef>
              <a:spcAft>
                <a:spcPts val="0"/>
              </a:spcAft>
              <a:buClr>
                <a:srgbClr val="000000"/>
              </a:buClr>
              <a:buSzPts val="1600"/>
              <a:buNone/>
            </a:pPr>
            <a:r>
              <a:rPr b="0" i="1" lang="en" sz="1600">
                <a:latin typeface="Arial"/>
                <a:ea typeface="Arial"/>
                <a:cs typeface="Arial"/>
                <a:sym typeface="Arial"/>
              </a:rPr>
              <a:t>OR</a:t>
            </a:r>
            <a:br>
              <a:rPr lang="en" sz="1600">
                <a:latin typeface="Arial"/>
                <a:ea typeface="Arial"/>
                <a:cs typeface="Arial"/>
                <a:sym typeface="Arial"/>
              </a:rPr>
            </a:br>
            <a:endParaRPr sz="1600">
              <a:latin typeface="Arial"/>
              <a:ea typeface="Arial"/>
              <a:cs typeface="Arial"/>
              <a:sym typeface="Arial"/>
            </a:endParaRPr>
          </a:p>
          <a:p>
            <a:pPr indent="0" lvl="0" marL="0" rtl="0" algn="l">
              <a:lnSpc>
                <a:spcPct val="90000"/>
              </a:lnSpc>
              <a:spcBef>
                <a:spcPts val="1000"/>
              </a:spcBef>
              <a:spcAft>
                <a:spcPts val="0"/>
              </a:spcAft>
              <a:buClr>
                <a:srgbClr val="000000"/>
              </a:buClr>
              <a:buSzPts val="1600"/>
              <a:buNone/>
            </a:pPr>
            <a:r>
              <a:rPr b="0" i="0" lang="en" sz="1600">
                <a:latin typeface="Arial"/>
                <a:ea typeface="Arial"/>
                <a:cs typeface="Arial"/>
                <a:sym typeface="Arial"/>
              </a:rPr>
              <a:t>VP/MC Approves App &gt; </a:t>
            </a:r>
            <a:br>
              <a:rPr lang="en" sz="1600">
                <a:latin typeface="Arial"/>
                <a:ea typeface="Arial"/>
                <a:cs typeface="Arial"/>
                <a:sym typeface="Arial"/>
              </a:rPr>
            </a:br>
            <a:r>
              <a:rPr b="0" i="0" lang="en" sz="1600">
                <a:latin typeface="Arial"/>
                <a:ea typeface="Arial"/>
                <a:cs typeface="Arial"/>
                <a:sym typeface="Arial"/>
              </a:rPr>
              <a:t>Member Submits App with no changes that require approval &gt; </a:t>
            </a:r>
            <a:br>
              <a:rPr lang="en" sz="1600">
                <a:latin typeface="Arial"/>
                <a:ea typeface="Arial"/>
                <a:cs typeface="Arial"/>
                <a:sym typeface="Arial"/>
              </a:rPr>
            </a:br>
            <a:r>
              <a:rPr b="0" i="0" lang="en" sz="1600">
                <a:latin typeface="Arial"/>
                <a:ea typeface="Arial"/>
                <a:cs typeface="Arial"/>
                <a:sym typeface="Arial"/>
              </a:rPr>
              <a:t>Member immediately taken to payment option</a:t>
            </a:r>
            <a:br>
              <a:rPr lang="en" sz="1600">
                <a:latin typeface="Arial"/>
                <a:ea typeface="Arial"/>
                <a:cs typeface="Arial"/>
                <a:sym typeface="Arial"/>
              </a:rPr>
            </a:br>
            <a:endParaRPr sz="1600">
              <a:latin typeface="Arial"/>
              <a:ea typeface="Arial"/>
              <a:cs typeface="Arial"/>
              <a:sym typeface="Arial"/>
            </a:endParaRPr>
          </a:p>
          <a:p>
            <a:pPr indent="0" lvl="0" marL="0" rtl="0" algn="l">
              <a:lnSpc>
                <a:spcPct val="90000"/>
              </a:lnSpc>
              <a:spcBef>
                <a:spcPts val="1000"/>
              </a:spcBef>
              <a:spcAft>
                <a:spcPts val="0"/>
              </a:spcAft>
              <a:buClr>
                <a:srgbClr val="000000"/>
              </a:buClr>
              <a:buSzPts val="1600"/>
              <a:buNone/>
            </a:pPr>
            <a:r>
              <a:rPr b="0" i="1" lang="en" sz="1600">
                <a:latin typeface="Arial"/>
                <a:ea typeface="Arial"/>
                <a:cs typeface="Arial"/>
                <a:sym typeface="Arial"/>
              </a:rPr>
              <a:t>OR </a:t>
            </a:r>
            <a:br>
              <a:rPr lang="en" sz="1600">
                <a:latin typeface="Arial"/>
                <a:ea typeface="Arial"/>
                <a:cs typeface="Arial"/>
                <a:sym typeface="Arial"/>
              </a:rPr>
            </a:br>
            <a:endParaRPr sz="1600">
              <a:latin typeface="Arial"/>
              <a:ea typeface="Arial"/>
              <a:cs typeface="Arial"/>
              <a:sym typeface="Arial"/>
            </a:endParaRPr>
          </a:p>
          <a:p>
            <a:pPr indent="0" lvl="0" marL="0" rtl="0" algn="l">
              <a:lnSpc>
                <a:spcPct val="90000"/>
              </a:lnSpc>
              <a:spcBef>
                <a:spcPts val="1000"/>
              </a:spcBef>
              <a:spcAft>
                <a:spcPts val="0"/>
              </a:spcAft>
              <a:buClr>
                <a:srgbClr val="000000"/>
              </a:buClr>
              <a:buSzPts val="1600"/>
              <a:buNone/>
            </a:pPr>
            <a:r>
              <a:rPr b="0" i="0" lang="en" sz="1600">
                <a:latin typeface="Arial"/>
                <a:ea typeface="Arial"/>
                <a:cs typeface="Arial"/>
                <a:sym typeface="Arial"/>
              </a:rPr>
              <a:t>VP/MC Approves App &gt; </a:t>
            </a:r>
            <a:br>
              <a:rPr lang="en" sz="1600">
                <a:latin typeface="Arial"/>
                <a:ea typeface="Arial"/>
                <a:cs typeface="Arial"/>
                <a:sym typeface="Arial"/>
              </a:rPr>
            </a:br>
            <a:r>
              <a:rPr b="0" i="0" lang="en" sz="1600">
                <a:latin typeface="Arial"/>
                <a:ea typeface="Arial"/>
                <a:cs typeface="Arial"/>
                <a:sym typeface="Arial"/>
              </a:rPr>
              <a:t>Member Submits App requiring new approval &gt; </a:t>
            </a:r>
            <a:br>
              <a:rPr lang="en" sz="1600">
                <a:latin typeface="Arial"/>
                <a:ea typeface="Arial"/>
                <a:cs typeface="Arial"/>
                <a:sym typeface="Arial"/>
              </a:rPr>
            </a:br>
            <a:r>
              <a:rPr b="0" i="0" lang="en" sz="1600">
                <a:latin typeface="Arial"/>
                <a:ea typeface="Arial"/>
                <a:cs typeface="Arial"/>
                <a:sym typeface="Arial"/>
              </a:rPr>
              <a:t>VP/MC Approves App &gt; </a:t>
            </a:r>
            <a:br>
              <a:rPr lang="en" sz="1600">
                <a:latin typeface="Arial"/>
                <a:ea typeface="Arial"/>
                <a:cs typeface="Arial"/>
                <a:sym typeface="Arial"/>
              </a:rPr>
            </a:br>
            <a:r>
              <a:rPr b="0" i="0" lang="en" sz="1600">
                <a:latin typeface="Arial"/>
                <a:ea typeface="Arial"/>
                <a:cs typeface="Arial"/>
                <a:sym typeface="Arial"/>
              </a:rPr>
              <a:t>Member is sent payment link</a:t>
            </a:r>
            <a:endParaRPr sz="1600">
              <a:latin typeface="Arial"/>
              <a:ea typeface="Arial"/>
              <a:cs typeface="Arial"/>
              <a:sym typeface="Arial"/>
            </a:endParaRPr>
          </a:p>
        </p:txBody>
      </p:sp>
      <p:sp>
        <p:nvSpPr>
          <p:cNvPr id="1570" name="Google Shape;1570;p79"/>
          <p:cNvSpPr txBox="1"/>
          <p:nvPr>
            <p:ph type="title"/>
          </p:nvPr>
        </p:nvSpPr>
        <p:spPr>
          <a:xfrm>
            <a:off x="587619" y="2403"/>
            <a:ext cx="11169161" cy="105617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00"/>
              </a:buClr>
              <a:buSzPts val="4000"/>
              <a:buFont typeface="Arial"/>
              <a:buNone/>
            </a:pPr>
            <a:r>
              <a:rPr lang="en"/>
              <a:t>Processes</a:t>
            </a:r>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4" name="Shape 1574"/>
        <p:cNvGrpSpPr/>
        <p:nvPr/>
      </p:nvGrpSpPr>
      <p:grpSpPr>
        <a:xfrm>
          <a:off x="0" y="0"/>
          <a:ext cx="0" cy="0"/>
          <a:chOff x="0" y="0"/>
          <a:chExt cx="0" cy="0"/>
        </a:xfrm>
      </p:grpSpPr>
      <p:pic>
        <p:nvPicPr>
          <p:cNvPr descr="Notice of Board Of Review" id="1575" name="Google Shape;1575;p80"/>
          <p:cNvPicPr preferRelativeResize="0"/>
          <p:nvPr/>
        </p:nvPicPr>
        <p:blipFill rotWithShape="1">
          <a:blip r:embed="rId3">
            <a:alphaModFix/>
          </a:blip>
          <a:srcRect b="0" l="0" r="0" t="0"/>
          <a:stretch/>
        </p:blipFill>
        <p:spPr>
          <a:xfrm>
            <a:off x="1170225" y="1058579"/>
            <a:ext cx="4325584" cy="4325584"/>
          </a:xfrm>
          <a:prstGeom prst="rect">
            <a:avLst/>
          </a:prstGeom>
          <a:solidFill>
            <a:srgbClr val="FFFFFF"/>
          </a:solidFill>
          <a:ln>
            <a:noFill/>
          </a:ln>
        </p:spPr>
      </p:pic>
      <p:sp>
        <p:nvSpPr>
          <p:cNvPr id="1576" name="Google Shape;1576;p80"/>
          <p:cNvSpPr txBox="1"/>
          <p:nvPr>
            <p:ph idx="2" type="body"/>
          </p:nvPr>
        </p:nvSpPr>
        <p:spPr>
          <a:xfrm>
            <a:off x="6230816" y="1789471"/>
            <a:ext cx="5823532" cy="47225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0000"/>
              </a:buClr>
              <a:buSzPts val="1800"/>
              <a:buNone/>
            </a:pPr>
            <a:r>
              <a:rPr b="1" i="0" lang="en" sz="1800" u="sng">
                <a:latin typeface="Arial"/>
                <a:ea typeface="Arial"/>
                <a:cs typeface="Arial"/>
                <a:sym typeface="Arial"/>
              </a:rPr>
              <a:t>BETWEEN 14 days before renewal up until 15 days past renewal date</a:t>
            </a:r>
            <a:br>
              <a:rPr lang="en" sz="1800">
                <a:latin typeface="Arial"/>
                <a:ea typeface="Arial"/>
                <a:cs typeface="Arial"/>
                <a:sym typeface="Arial"/>
              </a:rPr>
            </a:br>
            <a:endParaRPr sz="1800">
              <a:latin typeface="Arial"/>
              <a:ea typeface="Arial"/>
              <a:cs typeface="Arial"/>
              <a:sym typeface="Arial"/>
            </a:endParaRPr>
          </a:p>
          <a:p>
            <a:pPr indent="0" lvl="0" marL="0" rtl="0" algn="l">
              <a:lnSpc>
                <a:spcPct val="90000"/>
              </a:lnSpc>
              <a:spcBef>
                <a:spcPts val="1000"/>
              </a:spcBef>
              <a:spcAft>
                <a:spcPts val="0"/>
              </a:spcAft>
              <a:buClr>
                <a:srgbClr val="000000"/>
              </a:buClr>
              <a:buSzPts val="1800"/>
              <a:buNone/>
            </a:pPr>
            <a:r>
              <a:rPr b="0" i="0" lang="en" sz="1800">
                <a:latin typeface="Arial"/>
                <a:ea typeface="Arial"/>
                <a:cs typeface="Arial"/>
                <a:sym typeface="Arial"/>
              </a:rPr>
              <a:t>Member is automatically fully approved by system &gt;</a:t>
            </a:r>
            <a:br>
              <a:rPr b="0" i="0" lang="en" sz="1800">
                <a:latin typeface="Arial"/>
                <a:ea typeface="Arial"/>
                <a:cs typeface="Arial"/>
                <a:sym typeface="Arial"/>
              </a:rPr>
            </a:br>
            <a:r>
              <a:rPr b="0" i="0" lang="en" sz="1800">
                <a:latin typeface="Arial"/>
                <a:ea typeface="Arial"/>
                <a:cs typeface="Arial"/>
                <a:sym typeface="Arial"/>
              </a:rPr>
              <a:t>Member Submits App &gt; </a:t>
            </a:r>
            <a:br>
              <a:rPr b="0" i="0" lang="en" sz="1800">
                <a:latin typeface="Arial"/>
                <a:ea typeface="Arial"/>
                <a:cs typeface="Arial"/>
                <a:sym typeface="Arial"/>
              </a:rPr>
            </a:br>
            <a:r>
              <a:rPr b="0" i="0" lang="en" sz="1800">
                <a:latin typeface="Arial"/>
                <a:ea typeface="Arial"/>
                <a:cs typeface="Arial"/>
                <a:sym typeface="Arial"/>
              </a:rPr>
              <a:t>Member immediately taken to payment option</a:t>
            </a:r>
            <a:br>
              <a:rPr lang="en" sz="1800">
                <a:latin typeface="Arial"/>
                <a:ea typeface="Arial"/>
                <a:cs typeface="Arial"/>
                <a:sym typeface="Arial"/>
              </a:rPr>
            </a:br>
            <a:endParaRPr sz="1800">
              <a:latin typeface="Arial"/>
              <a:ea typeface="Arial"/>
              <a:cs typeface="Arial"/>
              <a:sym typeface="Arial"/>
            </a:endParaRPr>
          </a:p>
          <a:p>
            <a:pPr indent="0" lvl="0" marL="0" rtl="0" algn="l">
              <a:lnSpc>
                <a:spcPct val="90000"/>
              </a:lnSpc>
              <a:spcBef>
                <a:spcPts val="1000"/>
              </a:spcBef>
              <a:spcAft>
                <a:spcPts val="0"/>
              </a:spcAft>
              <a:buClr>
                <a:srgbClr val="000000"/>
              </a:buClr>
              <a:buSzPts val="1800"/>
              <a:buNone/>
            </a:pPr>
            <a:r>
              <a:rPr b="0" i="1" lang="en" sz="1800">
                <a:latin typeface="Arial"/>
                <a:ea typeface="Arial"/>
                <a:cs typeface="Arial"/>
                <a:sym typeface="Arial"/>
              </a:rPr>
              <a:t>OR</a:t>
            </a:r>
            <a:br>
              <a:rPr lang="en" sz="1800">
                <a:latin typeface="Arial"/>
                <a:ea typeface="Arial"/>
                <a:cs typeface="Arial"/>
                <a:sym typeface="Arial"/>
              </a:rPr>
            </a:br>
            <a:endParaRPr sz="1800">
              <a:latin typeface="Arial"/>
              <a:ea typeface="Arial"/>
              <a:cs typeface="Arial"/>
              <a:sym typeface="Arial"/>
            </a:endParaRPr>
          </a:p>
          <a:p>
            <a:pPr indent="0" lvl="0" marL="0" rtl="0" algn="l">
              <a:lnSpc>
                <a:spcPct val="90000"/>
              </a:lnSpc>
              <a:spcBef>
                <a:spcPts val="1000"/>
              </a:spcBef>
              <a:spcAft>
                <a:spcPts val="0"/>
              </a:spcAft>
              <a:buClr>
                <a:srgbClr val="000000"/>
              </a:buClr>
              <a:buSzPts val="1800"/>
              <a:buNone/>
            </a:pPr>
            <a:r>
              <a:rPr b="0" i="0" lang="en" sz="1800">
                <a:latin typeface="Arial"/>
                <a:ea typeface="Arial"/>
                <a:cs typeface="Arial"/>
                <a:sym typeface="Arial"/>
              </a:rPr>
              <a:t>Member had previously submitted app &gt; </a:t>
            </a:r>
            <a:br>
              <a:rPr b="0" i="0" lang="en" sz="1800">
                <a:latin typeface="Arial"/>
                <a:ea typeface="Arial"/>
                <a:cs typeface="Arial"/>
                <a:sym typeface="Arial"/>
              </a:rPr>
            </a:br>
            <a:r>
              <a:rPr b="0" i="0" lang="en" sz="1800">
                <a:latin typeface="Arial"/>
                <a:ea typeface="Arial"/>
                <a:cs typeface="Arial"/>
                <a:sym typeface="Arial"/>
              </a:rPr>
              <a:t>Member is automatically fully approved by system &gt;</a:t>
            </a:r>
            <a:br>
              <a:rPr b="0" i="0" lang="en" sz="1800">
                <a:latin typeface="Arial"/>
                <a:ea typeface="Arial"/>
                <a:cs typeface="Arial"/>
                <a:sym typeface="Arial"/>
              </a:rPr>
            </a:br>
            <a:r>
              <a:rPr b="0" i="0" lang="en" sz="1800">
                <a:latin typeface="Arial"/>
                <a:ea typeface="Arial"/>
                <a:cs typeface="Arial"/>
                <a:sym typeface="Arial"/>
              </a:rPr>
              <a:t>Member is sent payment link</a:t>
            </a:r>
            <a:endParaRPr sz="1800">
              <a:latin typeface="Arial"/>
              <a:ea typeface="Arial"/>
              <a:cs typeface="Arial"/>
              <a:sym typeface="Arial"/>
            </a:endParaRPr>
          </a:p>
        </p:txBody>
      </p:sp>
      <p:sp>
        <p:nvSpPr>
          <p:cNvPr id="1577" name="Google Shape;1577;p80"/>
          <p:cNvSpPr txBox="1"/>
          <p:nvPr>
            <p:ph type="title"/>
          </p:nvPr>
        </p:nvSpPr>
        <p:spPr>
          <a:xfrm>
            <a:off x="587619" y="2403"/>
            <a:ext cx="11169161" cy="105617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00"/>
              </a:buClr>
              <a:buSzPts val="4000"/>
              <a:buFont typeface="Arial"/>
              <a:buNone/>
            </a:pPr>
            <a:r>
              <a:rPr lang="en"/>
              <a:t>Processes</a:t>
            </a:r>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1" name="Shape 1581"/>
        <p:cNvGrpSpPr/>
        <p:nvPr/>
      </p:nvGrpSpPr>
      <p:grpSpPr>
        <a:xfrm>
          <a:off x="0" y="0"/>
          <a:ext cx="0" cy="0"/>
          <a:chOff x="0" y="0"/>
          <a:chExt cx="0" cy="0"/>
        </a:xfrm>
      </p:grpSpPr>
      <p:sp>
        <p:nvSpPr>
          <p:cNvPr id="1582" name="Google Shape;1582;p81"/>
          <p:cNvSpPr txBox="1"/>
          <p:nvPr>
            <p:ph type="title"/>
          </p:nvPr>
        </p:nvSpPr>
        <p:spPr>
          <a:xfrm>
            <a:off x="-2" y="2526775"/>
            <a:ext cx="12192000" cy="7056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SzPts val="1400"/>
              <a:buNone/>
            </a:pPr>
            <a:r>
              <a:rPr b="1" lang="en" sz="4500"/>
              <a:t>What are all those	emails?</a:t>
            </a:r>
            <a:endParaRPr b="1" sz="4500"/>
          </a:p>
        </p:txBody>
      </p:sp>
      <p:pic>
        <p:nvPicPr>
          <p:cNvPr id="1583" name="Google Shape;1583;p81"/>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7" name="Shape 1587"/>
        <p:cNvGrpSpPr/>
        <p:nvPr/>
      </p:nvGrpSpPr>
      <p:grpSpPr>
        <a:xfrm>
          <a:off x="0" y="0"/>
          <a:ext cx="0" cy="0"/>
          <a:chOff x="0" y="0"/>
          <a:chExt cx="0" cy="0"/>
        </a:xfrm>
      </p:grpSpPr>
      <p:sp>
        <p:nvSpPr>
          <p:cNvPr id="1588" name="Google Shape;1588;p82"/>
          <p:cNvSpPr txBox="1"/>
          <p:nvPr>
            <p:ph type="title"/>
          </p:nvPr>
        </p:nvSpPr>
        <p:spPr>
          <a:xfrm>
            <a:off x="-1" y="175450"/>
            <a:ext cx="12192000" cy="6900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SzPts val="1400"/>
              <a:buNone/>
            </a:pPr>
            <a:r>
              <a:rPr b="1" lang="en"/>
              <a:t>Renewal	Reminder to Leadership Team</a:t>
            </a:r>
            <a:endParaRPr b="1"/>
          </a:p>
        </p:txBody>
      </p:sp>
      <p:pic>
        <p:nvPicPr>
          <p:cNvPr id="1589" name="Google Shape;1589;p82"/>
          <p:cNvPicPr preferRelativeResize="0"/>
          <p:nvPr/>
        </p:nvPicPr>
        <p:blipFill rotWithShape="1">
          <a:blip r:embed="rId3">
            <a:alphaModFix/>
          </a:blip>
          <a:srcRect b="0" l="0" r="0" t="0"/>
          <a:stretch/>
        </p:blipFill>
        <p:spPr>
          <a:xfrm>
            <a:off x="4124750" y="1056725"/>
            <a:ext cx="4603001" cy="5801276"/>
          </a:xfrm>
          <a:prstGeom prst="rect">
            <a:avLst/>
          </a:prstGeom>
          <a:noFill/>
          <a:ln>
            <a:noFill/>
          </a:ln>
        </p:spPr>
      </p:pic>
      <p:pic>
        <p:nvPicPr>
          <p:cNvPr id="1590" name="Google Shape;1590;p82"/>
          <p:cNvPicPr preferRelativeResize="0"/>
          <p:nvPr/>
        </p:nvPicPr>
        <p:blipFill>
          <a:blip r:embed="rId4">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4" name="Shape 1594"/>
        <p:cNvGrpSpPr/>
        <p:nvPr/>
      </p:nvGrpSpPr>
      <p:grpSpPr>
        <a:xfrm>
          <a:off x="0" y="0"/>
          <a:ext cx="0" cy="0"/>
          <a:chOff x="0" y="0"/>
          <a:chExt cx="0" cy="0"/>
        </a:xfrm>
      </p:grpSpPr>
      <p:sp>
        <p:nvSpPr>
          <p:cNvPr id="1595" name="Google Shape;1595;p83"/>
          <p:cNvSpPr txBox="1"/>
          <p:nvPr>
            <p:ph type="title"/>
          </p:nvPr>
        </p:nvSpPr>
        <p:spPr>
          <a:xfrm>
            <a:off x="1" y="175450"/>
            <a:ext cx="12192000" cy="6900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SzPts val="1400"/>
              <a:buNone/>
            </a:pPr>
            <a:r>
              <a:rPr b="1" lang="en"/>
              <a:t>     Renewal Reminder to Member</a:t>
            </a:r>
            <a:endParaRPr b="1"/>
          </a:p>
        </p:txBody>
      </p:sp>
      <p:pic>
        <p:nvPicPr>
          <p:cNvPr id="1596" name="Google Shape;1596;p83"/>
          <p:cNvPicPr preferRelativeResize="0"/>
          <p:nvPr/>
        </p:nvPicPr>
        <p:blipFill rotWithShape="1">
          <a:blip r:embed="rId3">
            <a:alphaModFix/>
          </a:blip>
          <a:srcRect b="0" l="0" r="0" t="0"/>
          <a:stretch/>
        </p:blipFill>
        <p:spPr>
          <a:xfrm>
            <a:off x="4224125" y="1164575"/>
            <a:ext cx="4418675" cy="5693424"/>
          </a:xfrm>
          <a:prstGeom prst="rect">
            <a:avLst/>
          </a:prstGeom>
          <a:noFill/>
          <a:ln>
            <a:noFill/>
          </a:ln>
        </p:spPr>
      </p:pic>
      <p:pic>
        <p:nvPicPr>
          <p:cNvPr id="1597" name="Google Shape;1597;p83"/>
          <p:cNvPicPr preferRelativeResize="0"/>
          <p:nvPr/>
        </p:nvPicPr>
        <p:blipFill>
          <a:blip r:embed="rId4">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1" name="Shape 1601"/>
        <p:cNvGrpSpPr/>
        <p:nvPr/>
      </p:nvGrpSpPr>
      <p:grpSpPr>
        <a:xfrm>
          <a:off x="0" y="0"/>
          <a:ext cx="0" cy="0"/>
          <a:chOff x="0" y="0"/>
          <a:chExt cx="0" cy="0"/>
        </a:xfrm>
      </p:grpSpPr>
      <p:sp>
        <p:nvSpPr>
          <p:cNvPr id="1602" name="Google Shape;1602;p84"/>
          <p:cNvSpPr txBox="1"/>
          <p:nvPr>
            <p:ph type="title"/>
          </p:nvPr>
        </p:nvSpPr>
        <p:spPr>
          <a:xfrm>
            <a:off x="-1" y="175450"/>
            <a:ext cx="12192000" cy="6285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SzPts val="1400"/>
              <a:buNone/>
            </a:pPr>
            <a:r>
              <a:rPr b="1" lang="en" sz="4000"/>
              <a:t>Notice	of Pre-Approval	to	Member</a:t>
            </a:r>
            <a:endParaRPr b="1" sz="4000"/>
          </a:p>
        </p:txBody>
      </p:sp>
      <p:pic>
        <p:nvPicPr>
          <p:cNvPr id="1603" name="Google Shape;1603;p84"/>
          <p:cNvPicPr preferRelativeResize="0"/>
          <p:nvPr/>
        </p:nvPicPr>
        <p:blipFill rotWithShape="1">
          <a:blip r:embed="rId3">
            <a:alphaModFix/>
          </a:blip>
          <a:srcRect b="0" l="0" r="0" t="0"/>
          <a:stretch/>
        </p:blipFill>
        <p:spPr>
          <a:xfrm>
            <a:off x="3549975" y="1455700"/>
            <a:ext cx="4490775" cy="5402301"/>
          </a:xfrm>
          <a:prstGeom prst="rect">
            <a:avLst/>
          </a:prstGeom>
          <a:noFill/>
          <a:ln>
            <a:noFill/>
          </a:ln>
        </p:spPr>
      </p:pic>
      <p:pic>
        <p:nvPicPr>
          <p:cNvPr id="1604" name="Google Shape;1604;p84"/>
          <p:cNvPicPr preferRelativeResize="0"/>
          <p:nvPr/>
        </p:nvPicPr>
        <p:blipFill>
          <a:blip r:embed="rId4">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8" name="Shape 1608"/>
        <p:cNvGrpSpPr/>
        <p:nvPr/>
      </p:nvGrpSpPr>
      <p:grpSpPr>
        <a:xfrm>
          <a:off x="0" y="0"/>
          <a:ext cx="0" cy="0"/>
          <a:chOff x="0" y="0"/>
          <a:chExt cx="0" cy="0"/>
        </a:xfrm>
      </p:grpSpPr>
      <p:sp>
        <p:nvSpPr>
          <p:cNvPr id="1609" name="Google Shape;1609;p85"/>
          <p:cNvSpPr txBox="1"/>
          <p:nvPr>
            <p:ph type="title"/>
          </p:nvPr>
        </p:nvSpPr>
        <p:spPr>
          <a:xfrm>
            <a:off x="1" y="175450"/>
            <a:ext cx="12192000" cy="6900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SzPts val="1400"/>
              <a:buNone/>
            </a:pPr>
            <a:r>
              <a:rPr b="1" lang="en"/>
              <a:t>Renewal with	Profile Changes</a:t>
            </a:r>
            <a:endParaRPr b="1"/>
          </a:p>
        </p:txBody>
      </p:sp>
      <p:pic>
        <p:nvPicPr>
          <p:cNvPr id="1610" name="Google Shape;1610;p85"/>
          <p:cNvPicPr preferRelativeResize="0"/>
          <p:nvPr/>
        </p:nvPicPr>
        <p:blipFill rotWithShape="1">
          <a:blip r:embed="rId3">
            <a:alphaModFix/>
          </a:blip>
          <a:srcRect b="0" l="0" r="0" t="0"/>
          <a:stretch/>
        </p:blipFill>
        <p:spPr>
          <a:xfrm>
            <a:off x="1213775" y="1229275"/>
            <a:ext cx="4592601" cy="5489026"/>
          </a:xfrm>
          <a:prstGeom prst="rect">
            <a:avLst/>
          </a:prstGeom>
          <a:noFill/>
          <a:ln>
            <a:noFill/>
          </a:ln>
        </p:spPr>
      </p:pic>
      <p:pic>
        <p:nvPicPr>
          <p:cNvPr id="1611" name="Google Shape;1611;p85"/>
          <p:cNvPicPr preferRelativeResize="0"/>
          <p:nvPr/>
        </p:nvPicPr>
        <p:blipFill rotWithShape="1">
          <a:blip r:embed="rId4">
            <a:alphaModFix/>
          </a:blip>
          <a:srcRect b="0" l="0" r="0" t="0"/>
          <a:stretch/>
        </p:blipFill>
        <p:spPr>
          <a:xfrm>
            <a:off x="6121405" y="1181099"/>
            <a:ext cx="5125297" cy="53868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30b2ee2d397_0_932"/>
          <p:cNvSpPr/>
          <p:nvPr/>
        </p:nvSpPr>
        <p:spPr>
          <a:xfrm>
            <a:off x="0" y="364479"/>
            <a:ext cx="12192000" cy="64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Arial"/>
              <a:buNone/>
            </a:pPr>
            <a:r>
              <a:rPr b="1" i="0" lang="en" sz="3600" u="none" cap="none" strike="noStrike">
                <a:solidFill>
                  <a:srgbClr val="C00000"/>
                </a:solidFill>
                <a:latin typeface="Arial"/>
                <a:ea typeface="Arial"/>
                <a:cs typeface="Arial"/>
                <a:sym typeface="Arial"/>
              </a:rPr>
              <a:t>AS NEEDED &amp; MONTHLY RESPONSIBILITIES</a:t>
            </a:r>
            <a:endParaRPr b="1" i="0" sz="3600" u="none" cap="none" strike="noStrike">
              <a:solidFill>
                <a:srgbClr val="C00000"/>
              </a:solidFill>
              <a:latin typeface="Arial"/>
              <a:ea typeface="Arial"/>
              <a:cs typeface="Arial"/>
              <a:sym typeface="Arial"/>
            </a:endParaRPr>
          </a:p>
        </p:txBody>
      </p:sp>
      <p:sp>
        <p:nvSpPr>
          <p:cNvPr id="416" name="Google Shape;416;g30b2ee2d397_0_932"/>
          <p:cNvSpPr/>
          <p:nvPr/>
        </p:nvSpPr>
        <p:spPr>
          <a:xfrm>
            <a:off x="648875" y="1177275"/>
            <a:ext cx="10894500" cy="4580700"/>
          </a:xfrm>
          <a:prstGeom prst="rect">
            <a:avLst/>
          </a:prstGeom>
          <a:noFill/>
          <a:ln>
            <a:noFill/>
          </a:ln>
        </p:spPr>
        <p:txBody>
          <a:bodyPr anchorCtr="0" anchor="t" bIns="45700" lIns="91425" spcFirstLastPara="1" rIns="91425" wrap="square" tIns="45700">
            <a:noAutofit/>
          </a:bodyPr>
          <a:lstStyle/>
          <a:p>
            <a:pPr indent="-393700" lvl="0" marL="4572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Conduct </a:t>
            </a:r>
            <a:r>
              <a:rPr b="0" i="0" lang="en" sz="2800" u="none" cap="none" strike="noStrike">
                <a:solidFill>
                  <a:schemeClr val="dk1"/>
                </a:solidFill>
                <a:latin typeface="Arial"/>
                <a:ea typeface="Arial"/>
                <a:cs typeface="Arial"/>
                <a:sym typeface="Arial"/>
              </a:rPr>
              <a:t>One-to-Ones with new members as part of the Passport to Success Mentor Program  </a:t>
            </a:r>
            <a:endParaRPr b="0" i="0" sz="2800" u="none" cap="none" strike="noStrike">
              <a:solidFill>
                <a:schemeClr val="dk1"/>
              </a:solidFill>
              <a:latin typeface="Arial"/>
              <a:ea typeface="Arial"/>
              <a:cs typeface="Arial"/>
              <a:sym typeface="Arial"/>
            </a:endParaRPr>
          </a:p>
          <a:p>
            <a:pPr indent="-393700" lvl="0" marL="4572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Prepare </a:t>
            </a:r>
            <a:r>
              <a:rPr b="0" i="0" lang="en" sz="2800" u="none" cap="none" strike="noStrike">
                <a:solidFill>
                  <a:schemeClr val="dk1"/>
                </a:solidFill>
                <a:latin typeface="Arial"/>
                <a:ea typeface="Arial"/>
                <a:cs typeface="Arial"/>
                <a:sym typeface="Arial"/>
              </a:rPr>
              <a:t>Member Traffic Lights Report for Referral Partners in your Chapter and distribute the first week of the month (could be the 2nd week if the reports have not been delivered) and discuss the status of the Chapter (</a:t>
            </a:r>
            <a:r>
              <a:rPr b="0" i="1" lang="en" sz="2800" u="none" cap="none" strike="noStrike">
                <a:solidFill>
                  <a:schemeClr val="dk1"/>
                </a:solidFill>
                <a:latin typeface="Arial"/>
                <a:ea typeface="Arial"/>
                <a:cs typeface="Arial"/>
                <a:sym typeface="Arial"/>
              </a:rPr>
              <a:t>more Members in the GREEN from last month, percentage of Members in colors, how are we going to “RISE UP", recognize those Members who have made significant positive changes…</a:t>
            </a:r>
            <a:r>
              <a:rPr b="0" i="0" lang="en" sz="2800" u="none" cap="none" strike="noStrike">
                <a:solidFill>
                  <a:schemeClr val="dk1"/>
                </a:solidFill>
                <a:latin typeface="Arial"/>
                <a:ea typeface="Arial"/>
                <a:cs typeface="Arial"/>
                <a:sym typeface="Arial"/>
              </a:rPr>
              <a:t>)</a:t>
            </a:r>
            <a:endParaRPr b="0" i="0" sz="2800" u="none" cap="none" strike="noStrike">
              <a:solidFill>
                <a:schemeClr val="dk1"/>
              </a:solidFill>
              <a:latin typeface="Arial"/>
              <a:ea typeface="Arial"/>
              <a:cs typeface="Arial"/>
              <a:sym typeface="Arial"/>
            </a:endParaRPr>
          </a:p>
          <a:p>
            <a:pPr indent="-393700" lvl="0" marL="457200" marR="0" rtl="0" algn="l">
              <a:lnSpc>
                <a:spcPct val="100000"/>
              </a:lnSpc>
              <a:spcBef>
                <a:spcPts val="1200"/>
              </a:spcBef>
              <a:spcAft>
                <a:spcPts val="0"/>
              </a:spcAft>
              <a:buClr>
                <a:schemeClr val="dk1"/>
              </a:buClr>
              <a:buSzPts val="2800"/>
              <a:buFont typeface="Arial"/>
              <a:buChar char="•"/>
            </a:pPr>
            <a:r>
              <a:rPr b="1" i="0" lang="en" sz="2800" u="none" cap="none" strike="noStrike">
                <a:solidFill>
                  <a:srgbClr val="C00000"/>
                </a:solidFill>
                <a:latin typeface="Arial"/>
                <a:ea typeface="Arial"/>
                <a:cs typeface="Arial"/>
                <a:sym typeface="Arial"/>
              </a:rPr>
              <a:t>Approve/Decline </a:t>
            </a:r>
            <a:r>
              <a:rPr b="0" i="0" lang="en" sz="2800" u="none" cap="none" strike="noStrike">
                <a:solidFill>
                  <a:schemeClr val="dk1"/>
                </a:solidFill>
                <a:latin typeface="Arial"/>
                <a:ea typeface="Arial"/>
                <a:cs typeface="Arial"/>
                <a:sym typeface="Arial"/>
              </a:rPr>
              <a:t>New Members in BNI Connect® upon </a:t>
            </a:r>
            <a:br>
              <a:rPr b="0" i="0" lang="en" sz="2800" u="none" cap="none" strike="noStrike">
                <a:solidFill>
                  <a:schemeClr val="dk1"/>
                </a:solidFill>
                <a:latin typeface="Arial"/>
                <a:ea typeface="Arial"/>
                <a:cs typeface="Arial"/>
                <a:sym typeface="Arial"/>
              </a:rPr>
            </a:br>
            <a:r>
              <a:rPr b="0" i="0" lang="en" sz="2800" u="none" cap="none" strike="noStrike">
                <a:solidFill>
                  <a:schemeClr val="dk1"/>
                </a:solidFill>
                <a:latin typeface="Arial"/>
                <a:ea typeface="Arial"/>
                <a:cs typeface="Arial"/>
                <a:sym typeface="Arial"/>
              </a:rPr>
              <a:t>voted approval of the membership committee.</a:t>
            </a:r>
            <a:endParaRPr b="0" i="0" sz="2800" u="none" cap="none" strike="noStrike">
              <a:solidFill>
                <a:schemeClr val="dk1"/>
              </a:solidFill>
              <a:latin typeface="Arial"/>
              <a:ea typeface="Arial"/>
              <a:cs typeface="Arial"/>
              <a:sym typeface="Arial"/>
            </a:endParaRPr>
          </a:p>
        </p:txBody>
      </p:sp>
      <p:pic>
        <p:nvPicPr>
          <p:cNvPr id="417" name="Google Shape;417;g30b2ee2d397_0_932"/>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xEl>
                                              <p:pRg end="0" st="0"/>
                                            </p:txEl>
                                          </p:spTgt>
                                        </p:tgtEl>
                                        <p:attrNameLst>
                                          <p:attrName>style.visibility</p:attrName>
                                        </p:attrNameLst>
                                      </p:cBhvr>
                                      <p:to>
                                        <p:strVal val="visible"/>
                                      </p:to>
                                    </p:set>
                                    <p:animEffect filter="fade" transition="in">
                                      <p:cBhvr>
                                        <p:cTn dur="1000"/>
                                        <p:tgtEl>
                                          <p:spTgt spid="41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xEl>
                                              <p:pRg end="1" st="1"/>
                                            </p:txEl>
                                          </p:spTgt>
                                        </p:tgtEl>
                                        <p:attrNameLst>
                                          <p:attrName>style.visibility</p:attrName>
                                        </p:attrNameLst>
                                      </p:cBhvr>
                                      <p:to>
                                        <p:strVal val="visible"/>
                                      </p:to>
                                    </p:set>
                                    <p:animEffect filter="fade" transition="in">
                                      <p:cBhvr>
                                        <p:cTn dur="1000"/>
                                        <p:tgtEl>
                                          <p:spTgt spid="41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xEl>
                                              <p:pRg end="2" st="2"/>
                                            </p:txEl>
                                          </p:spTgt>
                                        </p:tgtEl>
                                        <p:attrNameLst>
                                          <p:attrName>style.visibility</p:attrName>
                                        </p:attrNameLst>
                                      </p:cBhvr>
                                      <p:to>
                                        <p:strVal val="visible"/>
                                      </p:to>
                                    </p:set>
                                    <p:animEffect filter="fade" transition="in">
                                      <p:cBhvr>
                                        <p:cTn dur="1000"/>
                                        <p:tgtEl>
                                          <p:spTgt spid="41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5" name="Shape 1615"/>
        <p:cNvGrpSpPr/>
        <p:nvPr/>
      </p:nvGrpSpPr>
      <p:grpSpPr>
        <a:xfrm>
          <a:off x="0" y="0"/>
          <a:ext cx="0" cy="0"/>
          <a:chOff x="0" y="0"/>
          <a:chExt cx="0" cy="0"/>
        </a:xfrm>
      </p:grpSpPr>
      <p:sp>
        <p:nvSpPr>
          <p:cNvPr id="1616" name="Google Shape;1616;p86"/>
          <p:cNvSpPr txBox="1"/>
          <p:nvPr>
            <p:ph type="title"/>
          </p:nvPr>
        </p:nvSpPr>
        <p:spPr>
          <a:xfrm>
            <a:off x="0" y="-18200"/>
            <a:ext cx="12192000" cy="885600"/>
          </a:xfrm>
          <a:prstGeom prst="rect">
            <a:avLst/>
          </a:prstGeom>
          <a:noFill/>
          <a:ln>
            <a:noFill/>
          </a:ln>
        </p:spPr>
        <p:txBody>
          <a:bodyPr anchorCtr="0" anchor="t" bIns="0" lIns="0" spcFirstLastPara="1" rIns="0" wrap="square" tIns="206325">
            <a:spAutoFit/>
          </a:bodyPr>
          <a:lstStyle/>
          <a:p>
            <a:pPr indent="0" lvl="0" marL="3168650" rtl="0" algn="l">
              <a:lnSpc>
                <a:spcPct val="100000"/>
              </a:lnSpc>
              <a:spcBef>
                <a:spcPts val="0"/>
              </a:spcBef>
              <a:spcAft>
                <a:spcPts val="0"/>
              </a:spcAft>
              <a:buSzPts val="1400"/>
              <a:buNone/>
            </a:pPr>
            <a:r>
              <a:rPr b="1" lang="en"/>
              <a:t>     Renewal Approved</a:t>
            </a:r>
            <a:endParaRPr b="1"/>
          </a:p>
        </p:txBody>
      </p:sp>
      <p:pic>
        <p:nvPicPr>
          <p:cNvPr id="1617" name="Google Shape;1617;p86"/>
          <p:cNvPicPr preferRelativeResize="0"/>
          <p:nvPr/>
        </p:nvPicPr>
        <p:blipFill rotWithShape="1">
          <a:blip r:embed="rId3">
            <a:alphaModFix/>
          </a:blip>
          <a:srcRect b="0" l="0" r="0" t="0"/>
          <a:stretch/>
        </p:blipFill>
        <p:spPr>
          <a:xfrm>
            <a:off x="4347050" y="1240050"/>
            <a:ext cx="4161950" cy="5557249"/>
          </a:xfrm>
          <a:prstGeom prst="rect">
            <a:avLst/>
          </a:prstGeom>
          <a:noFill/>
          <a:ln>
            <a:noFill/>
          </a:ln>
        </p:spPr>
      </p:pic>
      <p:pic>
        <p:nvPicPr>
          <p:cNvPr id="1618" name="Google Shape;1618;p86"/>
          <p:cNvPicPr preferRelativeResize="0"/>
          <p:nvPr/>
        </p:nvPicPr>
        <p:blipFill>
          <a:blip r:embed="rId4">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2" name="Shape 1622"/>
        <p:cNvGrpSpPr/>
        <p:nvPr/>
      </p:nvGrpSpPr>
      <p:grpSpPr>
        <a:xfrm>
          <a:off x="0" y="0"/>
          <a:ext cx="0" cy="0"/>
          <a:chOff x="0" y="0"/>
          <a:chExt cx="0" cy="0"/>
        </a:xfrm>
      </p:grpSpPr>
      <p:sp>
        <p:nvSpPr>
          <p:cNvPr id="1623" name="Google Shape;1623;p87"/>
          <p:cNvSpPr txBox="1"/>
          <p:nvPr>
            <p:ph type="title"/>
          </p:nvPr>
        </p:nvSpPr>
        <p:spPr>
          <a:xfrm>
            <a:off x="100" y="-18200"/>
            <a:ext cx="12192000" cy="846900"/>
          </a:xfrm>
          <a:prstGeom prst="rect">
            <a:avLst/>
          </a:prstGeom>
          <a:noFill/>
          <a:ln>
            <a:noFill/>
          </a:ln>
        </p:spPr>
        <p:txBody>
          <a:bodyPr anchorCtr="0" anchor="t" bIns="0" lIns="0" spcFirstLastPara="1" rIns="0" wrap="square" tIns="244150">
            <a:spAutoFit/>
          </a:bodyPr>
          <a:lstStyle/>
          <a:p>
            <a:pPr indent="0" lvl="0" marL="256540" rtl="0" algn="l">
              <a:lnSpc>
                <a:spcPct val="100000"/>
              </a:lnSpc>
              <a:spcBef>
                <a:spcPts val="0"/>
              </a:spcBef>
              <a:spcAft>
                <a:spcPts val="0"/>
              </a:spcAft>
              <a:buSzPts val="1400"/>
              <a:buNone/>
            </a:pPr>
            <a:r>
              <a:rPr b="1" lang="en" sz="3900"/>
              <a:t>Confirmation of Payment / Reconciliation Request</a:t>
            </a:r>
            <a:endParaRPr b="1" sz="3900"/>
          </a:p>
        </p:txBody>
      </p:sp>
      <p:pic>
        <p:nvPicPr>
          <p:cNvPr id="1624" name="Google Shape;1624;p87"/>
          <p:cNvPicPr preferRelativeResize="0"/>
          <p:nvPr/>
        </p:nvPicPr>
        <p:blipFill rotWithShape="1">
          <a:blip r:embed="rId3">
            <a:alphaModFix/>
          </a:blip>
          <a:srcRect b="0" l="0" r="0" t="0"/>
          <a:stretch/>
        </p:blipFill>
        <p:spPr>
          <a:xfrm>
            <a:off x="4309604" y="1204805"/>
            <a:ext cx="4056730" cy="5513494"/>
          </a:xfrm>
          <a:prstGeom prst="rect">
            <a:avLst/>
          </a:prstGeom>
          <a:noFill/>
          <a:ln>
            <a:noFill/>
          </a:ln>
        </p:spPr>
      </p:pic>
      <p:pic>
        <p:nvPicPr>
          <p:cNvPr id="1625" name="Google Shape;1625;p87"/>
          <p:cNvPicPr preferRelativeResize="0"/>
          <p:nvPr/>
        </p:nvPicPr>
        <p:blipFill>
          <a:blip r:embed="rId4">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9" name="Shape 1629"/>
        <p:cNvGrpSpPr/>
        <p:nvPr/>
      </p:nvGrpSpPr>
      <p:grpSpPr>
        <a:xfrm>
          <a:off x="0" y="0"/>
          <a:ext cx="0" cy="0"/>
          <a:chOff x="0" y="0"/>
          <a:chExt cx="0" cy="0"/>
        </a:xfrm>
      </p:grpSpPr>
      <p:sp>
        <p:nvSpPr>
          <p:cNvPr id="1630" name="Google Shape;1630;p88"/>
          <p:cNvSpPr txBox="1"/>
          <p:nvPr>
            <p:ph type="title"/>
          </p:nvPr>
        </p:nvSpPr>
        <p:spPr>
          <a:xfrm>
            <a:off x="0" y="355850"/>
            <a:ext cx="12192000" cy="6900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SzPts val="1400"/>
              <a:buNone/>
            </a:pPr>
            <a:r>
              <a:rPr b="1" lang="en"/>
              <a:t>Alternate	Outcomes for Renewal</a:t>
            </a:r>
            <a:endParaRPr b="1"/>
          </a:p>
        </p:txBody>
      </p:sp>
      <p:sp>
        <p:nvSpPr>
          <p:cNvPr id="1631" name="Google Shape;1631;p88"/>
          <p:cNvSpPr txBox="1"/>
          <p:nvPr/>
        </p:nvSpPr>
        <p:spPr>
          <a:xfrm>
            <a:off x="808067" y="1885708"/>
            <a:ext cx="8495665" cy="1702435"/>
          </a:xfrm>
          <a:prstGeom prst="rect">
            <a:avLst/>
          </a:prstGeom>
          <a:noFill/>
          <a:ln>
            <a:noFill/>
          </a:ln>
        </p:spPr>
        <p:txBody>
          <a:bodyPr anchorCtr="0" anchor="t" bIns="0" lIns="0" spcFirstLastPara="1" rIns="0" wrap="square" tIns="12700">
            <a:spAutoFit/>
          </a:bodyPr>
          <a:lstStyle/>
          <a:p>
            <a:pPr indent="-456565" lvl="0" marL="469265" marR="0" rtl="0" algn="l">
              <a:lnSpc>
                <a:spcPct val="100000"/>
              </a:lnSpc>
              <a:spcBef>
                <a:spcPts val="0"/>
              </a:spcBef>
              <a:spcAft>
                <a:spcPts val="0"/>
              </a:spcAft>
              <a:buClr>
                <a:srgbClr val="64666A"/>
              </a:buClr>
              <a:buSzPts val="2400"/>
              <a:buFont typeface="Arial"/>
              <a:buChar char="•"/>
            </a:pPr>
            <a:r>
              <a:rPr b="0" i="0" lang="en" sz="2400" u="none" cap="none" strike="noStrike">
                <a:solidFill>
                  <a:srgbClr val="64666A"/>
                </a:solidFill>
                <a:latin typeface="Arial"/>
                <a:ea typeface="Arial"/>
                <a:cs typeface="Arial"/>
                <a:sym typeface="Arial"/>
              </a:rPr>
              <a:t>Membership Committee Approves Renewal with Conditions</a:t>
            </a:r>
            <a:endParaRPr b="0" i="0" sz="2400" u="none" cap="none" strike="noStrike">
              <a:solidFill>
                <a:srgbClr val="000000"/>
              </a:solidFill>
              <a:latin typeface="Arial"/>
              <a:ea typeface="Arial"/>
              <a:cs typeface="Arial"/>
              <a:sym typeface="Arial"/>
            </a:endParaRPr>
          </a:p>
          <a:p>
            <a:pPr indent="-456565" lvl="0" marL="469265" marR="0" rtl="0" algn="l">
              <a:lnSpc>
                <a:spcPct val="100000"/>
              </a:lnSpc>
              <a:spcBef>
                <a:spcPts val="2280"/>
              </a:spcBef>
              <a:spcAft>
                <a:spcPts val="0"/>
              </a:spcAft>
              <a:buClr>
                <a:srgbClr val="64666A"/>
              </a:buClr>
              <a:buSzPts val="2400"/>
              <a:buFont typeface="Arial"/>
              <a:buChar char="•"/>
            </a:pPr>
            <a:r>
              <a:rPr b="0" i="0" lang="en" sz="2400" u="none" cap="none" strike="noStrike">
                <a:solidFill>
                  <a:srgbClr val="64666A"/>
                </a:solidFill>
                <a:latin typeface="Arial"/>
                <a:ea typeface="Arial"/>
                <a:cs typeface="Arial"/>
                <a:sym typeface="Arial"/>
              </a:rPr>
              <a:t>Membership Committee Declines Renewal</a:t>
            </a:r>
            <a:endParaRPr b="0" i="0" sz="2400" u="none" cap="none" strike="noStrike">
              <a:solidFill>
                <a:srgbClr val="000000"/>
              </a:solidFill>
              <a:latin typeface="Arial"/>
              <a:ea typeface="Arial"/>
              <a:cs typeface="Arial"/>
              <a:sym typeface="Arial"/>
            </a:endParaRPr>
          </a:p>
          <a:p>
            <a:pPr indent="-456565" lvl="0" marL="469265" marR="0" rtl="0" algn="l">
              <a:lnSpc>
                <a:spcPct val="100000"/>
              </a:lnSpc>
              <a:spcBef>
                <a:spcPts val="2280"/>
              </a:spcBef>
              <a:spcAft>
                <a:spcPts val="0"/>
              </a:spcAft>
              <a:buClr>
                <a:srgbClr val="64666A"/>
              </a:buClr>
              <a:buSzPts val="2400"/>
              <a:buFont typeface="Arial"/>
              <a:buChar char="•"/>
            </a:pPr>
            <a:r>
              <a:rPr b="0" i="0" lang="en" sz="2400" u="none" cap="none" strike="noStrike">
                <a:solidFill>
                  <a:srgbClr val="64666A"/>
                </a:solidFill>
                <a:latin typeface="Arial"/>
                <a:ea typeface="Arial"/>
                <a:cs typeface="Arial"/>
                <a:sym typeface="Arial"/>
              </a:rPr>
              <a:t>Member opts out of Renewal</a:t>
            </a:r>
            <a:endParaRPr b="0" i="0" sz="2400" u="none" cap="none" strike="noStrike">
              <a:solidFill>
                <a:srgbClr val="000000"/>
              </a:solidFill>
              <a:latin typeface="Arial"/>
              <a:ea typeface="Arial"/>
              <a:cs typeface="Arial"/>
              <a:sym typeface="Arial"/>
            </a:endParaRPr>
          </a:p>
        </p:txBody>
      </p:sp>
      <p:pic>
        <p:nvPicPr>
          <p:cNvPr id="1632" name="Google Shape;1632;p88"/>
          <p:cNvPicPr preferRelativeResize="0"/>
          <p:nvPr/>
        </p:nvPicPr>
        <p:blipFill rotWithShape="1">
          <a:blip r:embed="rId3">
            <a:alphaModFix/>
          </a:blip>
          <a:srcRect b="0" l="0" r="0" t="0"/>
          <a:stretch/>
        </p:blipFill>
        <p:spPr>
          <a:xfrm>
            <a:off x="7490369" y="2653521"/>
            <a:ext cx="2568030" cy="3605823"/>
          </a:xfrm>
          <a:prstGeom prst="rect">
            <a:avLst/>
          </a:prstGeom>
          <a:noFill/>
          <a:ln>
            <a:noFill/>
          </a:ln>
        </p:spPr>
      </p:pic>
      <p:pic>
        <p:nvPicPr>
          <p:cNvPr id="1633" name="Google Shape;1633;p88"/>
          <p:cNvPicPr preferRelativeResize="0"/>
          <p:nvPr/>
        </p:nvPicPr>
        <p:blipFill>
          <a:blip r:embed="rId4">
            <a:alphaModFix/>
          </a:blip>
          <a:stretch>
            <a:fillRect/>
          </a:stretch>
        </p:blipFill>
        <p:spPr>
          <a:xfrm>
            <a:off x="10653623" y="5958875"/>
            <a:ext cx="1385026" cy="779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1">
                                            <p:txEl>
                                              <p:pRg end="0" st="0"/>
                                            </p:txEl>
                                          </p:spTgt>
                                        </p:tgtEl>
                                        <p:attrNameLst>
                                          <p:attrName>style.visibility</p:attrName>
                                        </p:attrNameLst>
                                      </p:cBhvr>
                                      <p:to>
                                        <p:strVal val="visible"/>
                                      </p:to>
                                    </p:set>
                                    <p:animEffect filter="fade" transition="in">
                                      <p:cBhvr>
                                        <p:cTn dur="1000"/>
                                        <p:tgtEl>
                                          <p:spTgt spid="163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1">
                                            <p:txEl>
                                              <p:pRg end="1" st="1"/>
                                            </p:txEl>
                                          </p:spTgt>
                                        </p:tgtEl>
                                        <p:attrNameLst>
                                          <p:attrName>style.visibility</p:attrName>
                                        </p:attrNameLst>
                                      </p:cBhvr>
                                      <p:to>
                                        <p:strVal val="visible"/>
                                      </p:to>
                                    </p:set>
                                    <p:animEffect filter="fade" transition="in">
                                      <p:cBhvr>
                                        <p:cTn dur="1000"/>
                                        <p:tgtEl>
                                          <p:spTgt spid="163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1">
                                            <p:txEl>
                                              <p:pRg end="2" st="2"/>
                                            </p:txEl>
                                          </p:spTgt>
                                        </p:tgtEl>
                                        <p:attrNameLst>
                                          <p:attrName>style.visibility</p:attrName>
                                        </p:attrNameLst>
                                      </p:cBhvr>
                                      <p:to>
                                        <p:strVal val="visible"/>
                                      </p:to>
                                    </p:set>
                                    <p:animEffect filter="fade" transition="in">
                                      <p:cBhvr>
                                        <p:cTn dur="1000"/>
                                        <p:tgtEl>
                                          <p:spTgt spid="163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7" name="Shape 1637"/>
        <p:cNvGrpSpPr/>
        <p:nvPr/>
      </p:nvGrpSpPr>
      <p:grpSpPr>
        <a:xfrm>
          <a:off x="0" y="0"/>
          <a:ext cx="0" cy="0"/>
          <a:chOff x="0" y="0"/>
          <a:chExt cx="0" cy="0"/>
        </a:xfrm>
      </p:grpSpPr>
      <p:sp>
        <p:nvSpPr>
          <p:cNvPr id="1638" name="Google Shape;1638;p89"/>
          <p:cNvSpPr txBox="1"/>
          <p:nvPr>
            <p:ph type="title"/>
          </p:nvPr>
        </p:nvSpPr>
        <p:spPr>
          <a:xfrm>
            <a:off x="1421522" y="215248"/>
            <a:ext cx="8750300" cy="9398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SzPts val="1400"/>
              <a:buNone/>
            </a:pPr>
            <a:r>
              <a:rPr lang="en" sz="6000"/>
              <a:t>Chapter Success Meeting</a:t>
            </a:r>
            <a:endParaRPr sz="6000"/>
          </a:p>
        </p:txBody>
      </p:sp>
      <p:sp>
        <p:nvSpPr>
          <p:cNvPr id="1639" name="Google Shape;1639;p89"/>
          <p:cNvSpPr txBox="1"/>
          <p:nvPr>
            <p:ph idx="1" type="body"/>
          </p:nvPr>
        </p:nvSpPr>
        <p:spPr>
          <a:xfrm>
            <a:off x="1764103" y="1278982"/>
            <a:ext cx="8782800" cy="3742800"/>
          </a:xfrm>
          <a:prstGeom prst="rect">
            <a:avLst/>
          </a:prstGeom>
          <a:noFill/>
          <a:ln>
            <a:noFill/>
          </a:ln>
        </p:spPr>
        <p:txBody>
          <a:bodyPr anchorCtr="0" anchor="t" bIns="0" lIns="0" spcFirstLastPara="1" rIns="0" wrap="square" tIns="33000">
            <a:spAutoFit/>
          </a:bodyPr>
          <a:lstStyle/>
          <a:p>
            <a:pPr indent="-285750" lvl="0" marL="298450" marR="136525" rtl="0" algn="l">
              <a:lnSpc>
                <a:spcPct val="115000"/>
              </a:lnSpc>
              <a:spcBef>
                <a:spcPts val="0"/>
              </a:spcBef>
              <a:spcAft>
                <a:spcPts val="0"/>
              </a:spcAft>
              <a:buClr>
                <a:schemeClr val="dk1"/>
              </a:buClr>
              <a:buSzPts val="2000"/>
              <a:buFont typeface="Arial"/>
              <a:buChar char="•"/>
            </a:pPr>
            <a:r>
              <a:rPr lang="en"/>
              <a:t>All Leadership Teams must coordinate with their Chapter Director Consultant to set the dates &amp; times for the full year</a:t>
            </a:r>
            <a:endParaRPr/>
          </a:p>
          <a:p>
            <a:pPr indent="0" lvl="0" marL="0" rtl="0" algn="l">
              <a:lnSpc>
                <a:spcPct val="100000"/>
              </a:lnSpc>
              <a:spcBef>
                <a:spcPts val="0"/>
              </a:spcBef>
              <a:spcAft>
                <a:spcPts val="0"/>
              </a:spcAft>
              <a:buClr>
                <a:schemeClr val="dk1"/>
              </a:buClr>
              <a:buSzPts val="2000"/>
              <a:buFont typeface="Arial"/>
              <a:buNone/>
            </a:pPr>
            <a:r>
              <a:t/>
            </a:r>
            <a:endParaRPr/>
          </a:p>
          <a:p>
            <a:pPr indent="-285750" lvl="0" marL="298450" marR="222250" rtl="0" algn="l">
              <a:lnSpc>
                <a:spcPct val="115000"/>
              </a:lnSpc>
              <a:spcBef>
                <a:spcPts val="0"/>
              </a:spcBef>
              <a:spcAft>
                <a:spcPts val="0"/>
              </a:spcAft>
              <a:buClr>
                <a:schemeClr val="dk1"/>
              </a:buClr>
              <a:buSzPts val="2000"/>
              <a:buFont typeface="Arial"/>
              <a:buChar char="•"/>
            </a:pPr>
            <a:r>
              <a:rPr lang="en"/>
              <a:t>The Vice President and all Membership Committee members must attend the full CSM each month</a:t>
            </a:r>
            <a:endParaRPr/>
          </a:p>
          <a:p>
            <a:pPr indent="0" lvl="0" marL="0" rtl="0" algn="l">
              <a:lnSpc>
                <a:spcPct val="100000"/>
              </a:lnSpc>
              <a:spcBef>
                <a:spcPts val="0"/>
              </a:spcBef>
              <a:spcAft>
                <a:spcPts val="0"/>
              </a:spcAft>
              <a:buClr>
                <a:schemeClr val="dk1"/>
              </a:buClr>
              <a:buSzPts val="2000"/>
              <a:buFont typeface="Arial"/>
              <a:buNone/>
            </a:pPr>
            <a:r>
              <a:t/>
            </a:r>
            <a:endParaRPr/>
          </a:p>
          <a:p>
            <a:pPr indent="-285750" lvl="0" marL="298450" marR="485775" rtl="0" algn="l">
              <a:lnSpc>
                <a:spcPct val="115000"/>
              </a:lnSpc>
              <a:spcBef>
                <a:spcPts val="0"/>
              </a:spcBef>
              <a:spcAft>
                <a:spcPts val="0"/>
              </a:spcAft>
              <a:buClr>
                <a:schemeClr val="dk1"/>
              </a:buClr>
              <a:buSzPts val="2000"/>
              <a:buFont typeface="Arial"/>
              <a:buChar char="•"/>
            </a:pPr>
            <a:r>
              <a:rPr lang="en"/>
              <a:t>(The President, Secretary-Treasurer, Visitor Host Coordinator &amp; Mentor Coordinator attend the first half only.)</a:t>
            </a:r>
            <a:endParaRPr/>
          </a:p>
          <a:p>
            <a:pPr indent="0" lvl="0" marL="0" rtl="0" algn="l">
              <a:lnSpc>
                <a:spcPct val="100000"/>
              </a:lnSpc>
              <a:spcBef>
                <a:spcPts val="0"/>
              </a:spcBef>
              <a:spcAft>
                <a:spcPts val="0"/>
              </a:spcAft>
              <a:buClr>
                <a:schemeClr val="dk1"/>
              </a:buClr>
              <a:buSzPts val="2000"/>
              <a:buFont typeface="Arial"/>
              <a:buNone/>
            </a:pPr>
            <a:r>
              <a:t/>
            </a:r>
            <a:endParaRPr/>
          </a:p>
          <a:p>
            <a:pPr indent="-285750" lvl="0" marL="298450" marR="5080" rtl="0" algn="l">
              <a:lnSpc>
                <a:spcPct val="115000"/>
              </a:lnSpc>
              <a:spcBef>
                <a:spcPts val="0"/>
              </a:spcBef>
              <a:spcAft>
                <a:spcPts val="0"/>
              </a:spcAft>
              <a:buClr>
                <a:schemeClr val="dk1"/>
              </a:buClr>
              <a:buSzPts val="2000"/>
              <a:buFont typeface="Arial"/>
              <a:buChar char="•"/>
            </a:pPr>
            <a:r>
              <a:rPr lang="en"/>
              <a:t>Please make sure that the Chapter CSM form is filled out monthly and emailed to your DC, AD, and ED.</a:t>
            </a:r>
            <a:endParaRPr/>
          </a:p>
        </p:txBody>
      </p:sp>
      <p:pic>
        <p:nvPicPr>
          <p:cNvPr id="1640" name="Google Shape;1640;p89"/>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9">
                                            <p:txEl>
                                              <p:pRg end="0" st="0"/>
                                            </p:txEl>
                                          </p:spTgt>
                                        </p:tgtEl>
                                        <p:attrNameLst>
                                          <p:attrName>style.visibility</p:attrName>
                                        </p:attrNameLst>
                                      </p:cBhvr>
                                      <p:to>
                                        <p:strVal val="visible"/>
                                      </p:to>
                                    </p:set>
                                    <p:animEffect filter="fade" transition="in">
                                      <p:cBhvr>
                                        <p:cTn dur="1000"/>
                                        <p:tgtEl>
                                          <p:spTgt spid="16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9">
                                            <p:txEl>
                                              <p:pRg end="1" st="1"/>
                                            </p:txEl>
                                          </p:spTgt>
                                        </p:tgtEl>
                                        <p:attrNameLst>
                                          <p:attrName>style.visibility</p:attrName>
                                        </p:attrNameLst>
                                      </p:cBhvr>
                                      <p:to>
                                        <p:strVal val="visible"/>
                                      </p:to>
                                    </p:set>
                                    <p:animEffect filter="fade" transition="in">
                                      <p:cBhvr>
                                        <p:cTn dur="1000"/>
                                        <p:tgtEl>
                                          <p:spTgt spid="16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9">
                                            <p:txEl>
                                              <p:pRg end="2" st="2"/>
                                            </p:txEl>
                                          </p:spTgt>
                                        </p:tgtEl>
                                        <p:attrNameLst>
                                          <p:attrName>style.visibility</p:attrName>
                                        </p:attrNameLst>
                                      </p:cBhvr>
                                      <p:to>
                                        <p:strVal val="visible"/>
                                      </p:to>
                                    </p:set>
                                    <p:animEffect filter="fade" transition="in">
                                      <p:cBhvr>
                                        <p:cTn dur="1000"/>
                                        <p:tgtEl>
                                          <p:spTgt spid="163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9">
                                            <p:txEl>
                                              <p:pRg end="3" st="3"/>
                                            </p:txEl>
                                          </p:spTgt>
                                        </p:tgtEl>
                                        <p:attrNameLst>
                                          <p:attrName>style.visibility</p:attrName>
                                        </p:attrNameLst>
                                      </p:cBhvr>
                                      <p:to>
                                        <p:strVal val="visible"/>
                                      </p:to>
                                    </p:set>
                                    <p:animEffect filter="fade" transition="in">
                                      <p:cBhvr>
                                        <p:cTn dur="1000"/>
                                        <p:tgtEl>
                                          <p:spTgt spid="163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9">
                                            <p:txEl>
                                              <p:pRg end="4" st="4"/>
                                            </p:txEl>
                                          </p:spTgt>
                                        </p:tgtEl>
                                        <p:attrNameLst>
                                          <p:attrName>style.visibility</p:attrName>
                                        </p:attrNameLst>
                                      </p:cBhvr>
                                      <p:to>
                                        <p:strVal val="visible"/>
                                      </p:to>
                                    </p:set>
                                    <p:animEffect filter="fade" transition="in">
                                      <p:cBhvr>
                                        <p:cTn dur="1000"/>
                                        <p:tgtEl>
                                          <p:spTgt spid="163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9">
                                            <p:txEl>
                                              <p:pRg end="5" st="5"/>
                                            </p:txEl>
                                          </p:spTgt>
                                        </p:tgtEl>
                                        <p:attrNameLst>
                                          <p:attrName>style.visibility</p:attrName>
                                        </p:attrNameLst>
                                      </p:cBhvr>
                                      <p:to>
                                        <p:strVal val="visible"/>
                                      </p:to>
                                    </p:set>
                                    <p:animEffect filter="fade" transition="in">
                                      <p:cBhvr>
                                        <p:cTn dur="1000"/>
                                        <p:tgtEl>
                                          <p:spTgt spid="163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9">
                                            <p:txEl>
                                              <p:pRg end="6" st="6"/>
                                            </p:txEl>
                                          </p:spTgt>
                                        </p:tgtEl>
                                        <p:attrNameLst>
                                          <p:attrName>style.visibility</p:attrName>
                                        </p:attrNameLst>
                                      </p:cBhvr>
                                      <p:to>
                                        <p:strVal val="visible"/>
                                      </p:to>
                                    </p:set>
                                    <p:animEffect filter="fade" transition="in">
                                      <p:cBhvr>
                                        <p:cTn dur="1000"/>
                                        <p:tgtEl>
                                          <p:spTgt spid="1639">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4" name="Shape 1644"/>
        <p:cNvGrpSpPr/>
        <p:nvPr/>
      </p:nvGrpSpPr>
      <p:grpSpPr>
        <a:xfrm>
          <a:off x="0" y="0"/>
          <a:ext cx="0" cy="0"/>
          <a:chOff x="0" y="0"/>
          <a:chExt cx="0" cy="0"/>
        </a:xfrm>
      </p:grpSpPr>
      <p:sp>
        <p:nvSpPr>
          <p:cNvPr id="1645" name="Google Shape;1645;p91"/>
          <p:cNvSpPr txBox="1"/>
          <p:nvPr>
            <p:ph type="title"/>
          </p:nvPr>
        </p:nvSpPr>
        <p:spPr>
          <a:xfrm>
            <a:off x="50" y="2745475"/>
            <a:ext cx="12192000" cy="9363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SzPts val="1400"/>
              <a:buNone/>
            </a:pPr>
            <a:r>
              <a:rPr b="1" lang="en" sz="6000"/>
              <a:t>Where	do	I go for help?</a:t>
            </a:r>
            <a:endParaRPr b="1" sz="6000"/>
          </a:p>
        </p:txBody>
      </p:sp>
      <p:pic>
        <p:nvPicPr>
          <p:cNvPr id="1646" name="Google Shape;1646;p91"/>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0" name="Shape 1650"/>
        <p:cNvGrpSpPr/>
        <p:nvPr/>
      </p:nvGrpSpPr>
      <p:grpSpPr>
        <a:xfrm>
          <a:off x="0" y="0"/>
          <a:ext cx="0" cy="0"/>
          <a:chOff x="0" y="0"/>
          <a:chExt cx="0" cy="0"/>
        </a:xfrm>
      </p:grpSpPr>
      <p:sp>
        <p:nvSpPr>
          <p:cNvPr id="1651" name="Google Shape;1651;p90"/>
          <p:cNvSpPr txBox="1"/>
          <p:nvPr>
            <p:ph type="title"/>
          </p:nvPr>
        </p:nvSpPr>
        <p:spPr>
          <a:xfrm>
            <a:off x="0" y="97050"/>
            <a:ext cx="12192000" cy="6900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SzPts val="1400"/>
              <a:buNone/>
            </a:pPr>
            <a:r>
              <a:rPr b="1" lang="en"/>
              <a:t>The Leadership Team Resource Page</a:t>
            </a:r>
            <a:endParaRPr b="1"/>
          </a:p>
        </p:txBody>
      </p:sp>
      <p:sp>
        <p:nvSpPr>
          <p:cNvPr id="1652" name="Google Shape;1652;p90"/>
          <p:cNvSpPr txBox="1"/>
          <p:nvPr/>
        </p:nvSpPr>
        <p:spPr>
          <a:xfrm>
            <a:off x="0" y="2566375"/>
            <a:ext cx="12192000" cy="1000500"/>
          </a:xfrm>
          <a:prstGeom prst="rect">
            <a:avLst/>
          </a:prstGeom>
          <a:noFill/>
          <a:ln>
            <a:noFill/>
          </a:ln>
        </p:spPr>
        <p:txBody>
          <a:bodyPr anchorCtr="0" anchor="t" bIns="91425" lIns="91425" spcFirstLastPara="1" rIns="91425" wrap="square" tIns="91425">
            <a:spAutoFit/>
          </a:bodyPr>
          <a:lstStyle/>
          <a:p>
            <a:pPr indent="0" lvl="0" marL="152400" marR="0" rtl="0" algn="ctr">
              <a:lnSpc>
                <a:spcPct val="100000"/>
              </a:lnSpc>
              <a:spcBef>
                <a:spcPts val="0"/>
              </a:spcBef>
              <a:spcAft>
                <a:spcPts val="0"/>
              </a:spcAft>
              <a:buClr>
                <a:srgbClr val="000000"/>
              </a:buClr>
              <a:buSzPts val="3600"/>
              <a:buFont typeface="Arial"/>
              <a:buNone/>
            </a:pPr>
            <a:r>
              <a:rPr b="1" i="1" lang="en" sz="5300" u="none" cap="none" strike="noStrike">
                <a:solidFill>
                  <a:srgbClr val="7F7F7F"/>
                </a:solidFill>
                <a:latin typeface="Arial"/>
                <a:ea typeface="Arial"/>
                <a:cs typeface="Arial"/>
                <a:sym typeface="Arial"/>
              </a:rPr>
              <a:t>BNISouthCentralIN.com</a:t>
            </a:r>
            <a:endParaRPr b="0" i="0" sz="3100" u="none" cap="none" strike="noStrike">
              <a:solidFill>
                <a:srgbClr val="000000"/>
              </a:solidFill>
              <a:latin typeface="Arial"/>
              <a:ea typeface="Arial"/>
              <a:cs typeface="Arial"/>
              <a:sym typeface="Arial"/>
            </a:endParaRPr>
          </a:p>
        </p:txBody>
      </p:sp>
      <p:pic>
        <p:nvPicPr>
          <p:cNvPr id="1653" name="Google Shape;1653;p90"/>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7" name="Shape 1657"/>
        <p:cNvGrpSpPr/>
        <p:nvPr/>
      </p:nvGrpSpPr>
      <p:grpSpPr>
        <a:xfrm>
          <a:off x="0" y="0"/>
          <a:ext cx="0" cy="0"/>
          <a:chOff x="0" y="0"/>
          <a:chExt cx="0" cy="0"/>
        </a:xfrm>
      </p:grpSpPr>
      <p:sp>
        <p:nvSpPr>
          <p:cNvPr id="1658" name="Google Shape;1658;g30c50e85ee0_0_3501"/>
          <p:cNvSpPr txBox="1"/>
          <p:nvPr>
            <p:ph type="title"/>
          </p:nvPr>
        </p:nvSpPr>
        <p:spPr>
          <a:xfrm>
            <a:off x="0" y="97050"/>
            <a:ext cx="12192000" cy="6900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SzPts val="1400"/>
              <a:buNone/>
            </a:pPr>
            <a:r>
              <a:rPr b="1" lang="en"/>
              <a:t>The Leadership Team Resource Page</a:t>
            </a:r>
            <a:endParaRPr b="1"/>
          </a:p>
        </p:txBody>
      </p:sp>
      <p:sp>
        <p:nvSpPr>
          <p:cNvPr id="1659" name="Google Shape;1659;g30c50e85ee0_0_3501"/>
          <p:cNvSpPr txBox="1"/>
          <p:nvPr/>
        </p:nvSpPr>
        <p:spPr>
          <a:xfrm>
            <a:off x="0" y="2566375"/>
            <a:ext cx="1219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60" name="Google Shape;1660;g30c50e85ee0_0_3501"/>
          <p:cNvPicPr preferRelativeResize="0"/>
          <p:nvPr/>
        </p:nvPicPr>
        <p:blipFill rotWithShape="1">
          <a:blip r:embed="rId3">
            <a:alphaModFix/>
          </a:blip>
          <a:srcRect b="0" l="0" r="0" t="0"/>
          <a:stretch/>
        </p:blipFill>
        <p:spPr>
          <a:xfrm>
            <a:off x="1028725" y="973175"/>
            <a:ext cx="10283717" cy="5712299"/>
          </a:xfrm>
          <a:prstGeom prst="rect">
            <a:avLst/>
          </a:prstGeom>
          <a:noFill/>
          <a:ln>
            <a:noFill/>
          </a:ln>
        </p:spPr>
      </p:pic>
      <p:cxnSp>
        <p:nvCxnSpPr>
          <p:cNvPr id="1661" name="Google Shape;1661;g30c50e85ee0_0_3501"/>
          <p:cNvCxnSpPr/>
          <p:nvPr/>
        </p:nvCxnSpPr>
        <p:spPr>
          <a:xfrm rot="10800000">
            <a:off x="10254850" y="1455475"/>
            <a:ext cx="1390800" cy="1477500"/>
          </a:xfrm>
          <a:prstGeom prst="straightConnector1">
            <a:avLst/>
          </a:prstGeom>
          <a:noFill/>
          <a:ln cap="flat" cmpd="sng" w="76200">
            <a:solidFill>
              <a:srgbClr val="CC0000"/>
            </a:solidFill>
            <a:prstDash val="solid"/>
            <a:round/>
            <a:headEnd len="sm" w="sm" type="none"/>
            <a:tailEnd len="med" w="med" type="triangle"/>
          </a:ln>
        </p:spPr>
      </p:cxn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5" name="Shape 1665"/>
        <p:cNvGrpSpPr/>
        <p:nvPr/>
      </p:nvGrpSpPr>
      <p:grpSpPr>
        <a:xfrm>
          <a:off x="0" y="0"/>
          <a:ext cx="0" cy="0"/>
          <a:chOff x="0" y="0"/>
          <a:chExt cx="0" cy="0"/>
        </a:xfrm>
      </p:grpSpPr>
      <p:sp>
        <p:nvSpPr>
          <p:cNvPr id="1666" name="Google Shape;1666;g30c50e85ee0_0_3508"/>
          <p:cNvSpPr txBox="1"/>
          <p:nvPr>
            <p:ph type="title"/>
          </p:nvPr>
        </p:nvSpPr>
        <p:spPr>
          <a:xfrm>
            <a:off x="0" y="97050"/>
            <a:ext cx="12192000" cy="6900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SzPts val="1400"/>
              <a:buNone/>
            </a:pPr>
            <a:r>
              <a:rPr b="1" lang="en"/>
              <a:t>The Leadership Team Resource Page</a:t>
            </a:r>
            <a:endParaRPr b="1"/>
          </a:p>
        </p:txBody>
      </p:sp>
      <p:sp>
        <p:nvSpPr>
          <p:cNvPr id="1667" name="Google Shape;1667;g30c50e85ee0_0_3508"/>
          <p:cNvSpPr txBox="1"/>
          <p:nvPr/>
        </p:nvSpPr>
        <p:spPr>
          <a:xfrm>
            <a:off x="0" y="2566375"/>
            <a:ext cx="1219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68" name="Google Shape;1668;g30c50e85ee0_0_3508"/>
          <p:cNvPicPr preferRelativeResize="0"/>
          <p:nvPr/>
        </p:nvPicPr>
        <p:blipFill rotWithShape="1">
          <a:blip r:embed="rId3">
            <a:alphaModFix/>
          </a:blip>
          <a:srcRect b="0" l="0" r="0" t="0"/>
          <a:stretch/>
        </p:blipFill>
        <p:spPr>
          <a:xfrm>
            <a:off x="1578638" y="973150"/>
            <a:ext cx="9034724" cy="5653601"/>
          </a:xfrm>
          <a:prstGeom prst="rect">
            <a:avLst/>
          </a:prstGeom>
          <a:noFill/>
          <a:ln>
            <a:noFill/>
          </a:ln>
        </p:spPr>
      </p:pic>
      <p:cxnSp>
        <p:nvCxnSpPr>
          <p:cNvPr id="1669" name="Google Shape;1669;g30c50e85ee0_0_3508"/>
          <p:cNvCxnSpPr/>
          <p:nvPr/>
        </p:nvCxnSpPr>
        <p:spPr>
          <a:xfrm flipH="1">
            <a:off x="6135550" y="4334775"/>
            <a:ext cx="2275200" cy="992100"/>
          </a:xfrm>
          <a:prstGeom prst="straightConnector1">
            <a:avLst/>
          </a:prstGeom>
          <a:noFill/>
          <a:ln cap="flat" cmpd="sng" w="76200">
            <a:solidFill>
              <a:srgbClr val="CC0000"/>
            </a:solidFill>
            <a:prstDash val="solid"/>
            <a:round/>
            <a:headEnd len="sm" w="sm" type="none"/>
            <a:tailEnd len="med" w="med" type="triangle"/>
          </a:ln>
        </p:spPr>
      </p:cxn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3" name="Shape 1673"/>
        <p:cNvGrpSpPr/>
        <p:nvPr/>
      </p:nvGrpSpPr>
      <p:grpSpPr>
        <a:xfrm>
          <a:off x="0" y="0"/>
          <a:ext cx="0" cy="0"/>
          <a:chOff x="0" y="0"/>
          <a:chExt cx="0" cy="0"/>
        </a:xfrm>
      </p:grpSpPr>
      <p:sp>
        <p:nvSpPr>
          <p:cNvPr id="1674" name="Google Shape;1674;g30c50e85ee0_0_3515"/>
          <p:cNvSpPr txBox="1"/>
          <p:nvPr>
            <p:ph type="title"/>
          </p:nvPr>
        </p:nvSpPr>
        <p:spPr>
          <a:xfrm>
            <a:off x="0" y="97050"/>
            <a:ext cx="12192000" cy="6900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SzPts val="1400"/>
              <a:buNone/>
            </a:pPr>
            <a:r>
              <a:rPr b="1" lang="en"/>
              <a:t>The Leadership Team Resource Page</a:t>
            </a:r>
            <a:endParaRPr b="1"/>
          </a:p>
        </p:txBody>
      </p:sp>
      <p:sp>
        <p:nvSpPr>
          <p:cNvPr id="1675" name="Google Shape;1675;g30c50e85ee0_0_3515"/>
          <p:cNvSpPr txBox="1"/>
          <p:nvPr/>
        </p:nvSpPr>
        <p:spPr>
          <a:xfrm>
            <a:off x="0" y="2566375"/>
            <a:ext cx="1219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6" name="Google Shape;1676;g30c50e85ee0_0_3515"/>
          <p:cNvPicPr preferRelativeResize="0"/>
          <p:nvPr/>
        </p:nvPicPr>
        <p:blipFill rotWithShape="1">
          <a:blip r:embed="rId3">
            <a:alphaModFix/>
          </a:blip>
          <a:srcRect b="0" l="0" r="0" t="0"/>
          <a:stretch/>
        </p:blipFill>
        <p:spPr>
          <a:xfrm>
            <a:off x="1542138" y="1279855"/>
            <a:ext cx="9107726" cy="5060549"/>
          </a:xfrm>
          <a:prstGeom prst="rect">
            <a:avLst/>
          </a:prstGeom>
          <a:noFill/>
          <a:ln>
            <a:noFill/>
          </a:ln>
        </p:spPr>
      </p:pic>
      <p:cxnSp>
        <p:nvCxnSpPr>
          <p:cNvPr id="1677" name="Google Shape;1677;g30c50e85ee0_0_3515"/>
          <p:cNvCxnSpPr/>
          <p:nvPr/>
        </p:nvCxnSpPr>
        <p:spPr>
          <a:xfrm rot="10800000">
            <a:off x="8044125" y="5089575"/>
            <a:ext cx="2275200" cy="0"/>
          </a:xfrm>
          <a:prstGeom prst="straightConnector1">
            <a:avLst/>
          </a:prstGeom>
          <a:noFill/>
          <a:ln cap="flat" cmpd="sng" w="76200">
            <a:solidFill>
              <a:srgbClr val="CC0000"/>
            </a:solidFill>
            <a:prstDash val="solid"/>
            <a:round/>
            <a:headEnd len="sm" w="sm" type="none"/>
            <a:tailEnd len="med" w="med" type="triangle"/>
          </a:ln>
        </p:spPr>
      </p:cxn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1" name="Shape 1681"/>
        <p:cNvGrpSpPr/>
        <p:nvPr/>
      </p:nvGrpSpPr>
      <p:grpSpPr>
        <a:xfrm>
          <a:off x="0" y="0"/>
          <a:ext cx="0" cy="0"/>
          <a:chOff x="0" y="0"/>
          <a:chExt cx="0" cy="0"/>
        </a:xfrm>
      </p:grpSpPr>
      <p:pic>
        <p:nvPicPr>
          <p:cNvPr id="1682" name="Google Shape;1682;g369a2ab1058_0_10"/>
          <p:cNvPicPr preferRelativeResize="0"/>
          <p:nvPr/>
        </p:nvPicPr>
        <p:blipFill>
          <a:blip r:embed="rId3">
            <a:alphaModFix/>
          </a:blip>
          <a:stretch>
            <a:fillRect/>
          </a:stretch>
        </p:blipFill>
        <p:spPr>
          <a:xfrm>
            <a:off x="10653623" y="5958875"/>
            <a:ext cx="1385026" cy="779074"/>
          </a:xfrm>
          <a:prstGeom prst="rect">
            <a:avLst/>
          </a:prstGeom>
          <a:noFill/>
          <a:ln>
            <a:noFill/>
          </a:ln>
        </p:spPr>
      </p:pic>
      <p:pic>
        <p:nvPicPr>
          <p:cNvPr id="1683" name="Google Shape;1683;g369a2ab1058_0_10"/>
          <p:cNvPicPr preferRelativeResize="0"/>
          <p:nvPr/>
        </p:nvPicPr>
        <p:blipFill>
          <a:blip r:embed="rId4">
            <a:alphaModFix/>
          </a:blip>
          <a:stretch>
            <a:fillRect/>
          </a:stretch>
        </p:blipFill>
        <p:spPr>
          <a:xfrm>
            <a:off x="550238" y="395875"/>
            <a:ext cx="11091517" cy="56540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g30b2ee2d397_0_1041"/>
          <p:cNvSpPr/>
          <p:nvPr/>
        </p:nvSpPr>
        <p:spPr>
          <a:xfrm>
            <a:off x="0" y="364479"/>
            <a:ext cx="12192000" cy="64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Arial"/>
              <a:buNone/>
            </a:pPr>
            <a:r>
              <a:rPr b="1" i="0" lang="en" sz="3600" u="none" cap="none" strike="noStrike">
                <a:solidFill>
                  <a:srgbClr val="CC0000"/>
                </a:solidFill>
              </a:rPr>
              <a:t>AS NEEDED &amp; MONTHLY RESPONSIBILITIES</a:t>
            </a:r>
            <a:endParaRPr b="1" i="0" sz="3600" u="none" cap="none" strike="noStrike">
              <a:solidFill>
                <a:srgbClr val="CC0000"/>
              </a:solidFill>
            </a:endParaRPr>
          </a:p>
        </p:txBody>
      </p:sp>
      <p:sp>
        <p:nvSpPr>
          <p:cNvPr id="423" name="Google Shape;423;g30b2ee2d397_0_1041"/>
          <p:cNvSpPr/>
          <p:nvPr/>
        </p:nvSpPr>
        <p:spPr>
          <a:xfrm>
            <a:off x="360300" y="1405875"/>
            <a:ext cx="11471100" cy="4580700"/>
          </a:xfrm>
          <a:prstGeom prst="rect">
            <a:avLst/>
          </a:prstGeom>
          <a:noFill/>
          <a:ln>
            <a:noFill/>
          </a:ln>
        </p:spPr>
        <p:txBody>
          <a:bodyPr anchorCtr="0" anchor="t" bIns="45700" lIns="91425" spcFirstLastPara="1" rIns="91425" wrap="square" tIns="45700">
            <a:noAutofit/>
          </a:bodyPr>
          <a:lstStyle/>
          <a:p>
            <a:pPr indent="-393700" lvl="0" marL="4572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Reward </a:t>
            </a:r>
            <a:r>
              <a:rPr b="0" i="0" lang="en" sz="2800" u="none" cap="none" strike="noStrike">
                <a:solidFill>
                  <a:schemeClr val="dk1"/>
                </a:solidFill>
                <a:latin typeface="Arial"/>
                <a:ea typeface="Arial"/>
                <a:cs typeface="Arial"/>
                <a:sym typeface="Arial"/>
              </a:rPr>
              <a:t>members using the Notable Networker Certificates or other awards monthly  </a:t>
            </a:r>
            <a:endParaRPr b="0" i="0" sz="2800" u="none" cap="none" strike="noStrike">
              <a:solidFill>
                <a:schemeClr val="dk1"/>
              </a:solidFill>
              <a:latin typeface="Arial"/>
              <a:ea typeface="Arial"/>
              <a:cs typeface="Arial"/>
              <a:sym typeface="Arial"/>
            </a:endParaRPr>
          </a:p>
          <a:p>
            <a:pPr indent="-393700" lvl="0" marL="4572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Approve/Decline Pending Renewals </a:t>
            </a:r>
            <a:r>
              <a:rPr b="0" i="0" lang="en" sz="2800" u="none" cap="none" strike="noStrike">
                <a:solidFill>
                  <a:schemeClr val="dk1"/>
                </a:solidFill>
                <a:latin typeface="Arial"/>
                <a:ea typeface="Arial"/>
                <a:cs typeface="Arial"/>
                <a:sym typeface="Arial"/>
              </a:rPr>
              <a:t>in BNI Connect® (Operations &gt;&gt; Manage Memberships &gt;&gt; View Pending Applications).</a:t>
            </a:r>
            <a:endParaRPr b="0" i="0" sz="2800" u="none" cap="none" strike="noStrike">
              <a:solidFill>
                <a:schemeClr val="dk1"/>
              </a:solidFill>
              <a:latin typeface="Arial"/>
              <a:ea typeface="Arial"/>
              <a:cs typeface="Arial"/>
              <a:sym typeface="Arial"/>
            </a:endParaRPr>
          </a:p>
          <a:p>
            <a:pPr indent="-393700" lvl="0" marL="4572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Track </a:t>
            </a:r>
            <a:r>
              <a:rPr b="0" i="0" lang="en" sz="2800" u="none" cap="none" strike="noStrike">
                <a:solidFill>
                  <a:schemeClr val="dk1"/>
                </a:solidFill>
                <a:latin typeface="Arial"/>
                <a:ea typeface="Arial"/>
                <a:cs typeface="Arial"/>
                <a:sym typeface="Arial"/>
              </a:rPr>
              <a:t>the Member/s leave early/comes late to meetings as needed.</a:t>
            </a:r>
            <a:endParaRPr b="0" i="0" sz="2800" u="none" cap="none" strike="noStrike">
              <a:solidFill>
                <a:schemeClr val="dk1"/>
              </a:solidFill>
              <a:latin typeface="Arial"/>
              <a:ea typeface="Arial"/>
              <a:cs typeface="Arial"/>
              <a:sym typeface="Arial"/>
            </a:endParaRPr>
          </a:p>
          <a:p>
            <a:pPr indent="-393700" lvl="0" marL="4572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Co-Chair </a:t>
            </a:r>
            <a:r>
              <a:rPr b="0" i="0" lang="en" sz="2800" u="none" cap="none" strike="noStrike">
                <a:solidFill>
                  <a:schemeClr val="dk1"/>
                </a:solidFill>
                <a:latin typeface="Arial"/>
                <a:ea typeface="Arial"/>
                <a:cs typeface="Arial"/>
                <a:sym typeface="Arial"/>
              </a:rPr>
              <a:t>monthly Chapter Success Meetings </a:t>
            </a:r>
            <a:endParaRPr b="1" i="0" sz="2800" u="none" cap="none" strike="noStrike">
              <a:solidFill>
                <a:srgbClr val="C00000"/>
              </a:solidFill>
              <a:latin typeface="Arial"/>
              <a:ea typeface="Arial"/>
              <a:cs typeface="Arial"/>
              <a:sym typeface="Arial"/>
            </a:endParaRPr>
          </a:p>
          <a:p>
            <a:pPr indent="-393700" lvl="0" marL="457200" marR="0" rtl="0" algn="l">
              <a:lnSpc>
                <a:spcPct val="100000"/>
              </a:lnSpc>
              <a:spcBef>
                <a:spcPts val="1200"/>
              </a:spcBef>
              <a:spcAft>
                <a:spcPts val="0"/>
              </a:spcAft>
              <a:buClr>
                <a:srgbClr val="C00000"/>
              </a:buClr>
              <a:buSzPts val="2800"/>
              <a:buFont typeface="Arial"/>
              <a:buChar char="•"/>
            </a:pPr>
            <a:r>
              <a:rPr b="1" i="0" lang="en" sz="2800" u="none" cap="none" strike="noStrike">
                <a:solidFill>
                  <a:srgbClr val="C00000"/>
                </a:solidFill>
                <a:latin typeface="Arial"/>
                <a:ea typeface="Arial"/>
                <a:cs typeface="Arial"/>
                <a:sym typeface="Arial"/>
              </a:rPr>
              <a:t>Meet </a:t>
            </a:r>
            <a:r>
              <a:rPr b="0" i="0" lang="en" sz="2800" u="none" cap="none" strike="noStrike">
                <a:solidFill>
                  <a:schemeClr val="dk1"/>
                </a:solidFill>
                <a:latin typeface="Arial"/>
                <a:ea typeface="Arial"/>
                <a:cs typeface="Arial"/>
                <a:sym typeface="Arial"/>
              </a:rPr>
              <a:t>monthly w/ President &amp; Education Coordinator to discuss the monthly Goal Plan Activities (End of Month)</a:t>
            </a:r>
            <a:endParaRPr b="0" i="0" sz="2800" u="none" cap="none" strike="noStrike">
              <a:solidFill>
                <a:schemeClr val="dk1"/>
              </a:solidFill>
              <a:latin typeface="Arial"/>
              <a:ea typeface="Arial"/>
              <a:cs typeface="Arial"/>
              <a:sym typeface="Arial"/>
            </a:endParaRPr>
          </a:p>
        </p:txBody>
      </p:sp>
      <p:pic>
        <p:nvPicPr>
          <p:cNvPr id="424" name="Google Shape;424;g30b2ee2d397_0_1041"/>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xEl>
                                              <p:pRg end="0" st="0"/>
                                            </p:txEl>
                                          </p:spTgt>
                                        </p:tgtEl>
                                        <p:attrNameLst>
                                          <p:attrName>style.visibility</p:attrName>
                                        </p:attrNameLst>
                                      </p:cBhvr>
                                      <p:to>
                                        <p:strVal val="visible"/>
                                      </p:to>
                                    </p:set>
                                    <p:animEffect filter="fade" transition="in">
                                      <p:cBhvr>
                                        <p:cTn dur="1000"/>
                                        <p:tgtEl>
                                          <p:spTgt spid="42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xEl>
                                              <p:pRg end="1" st="1"/>
                                            </p:txEl>
                                          </p:spTgt>
                                        </p:tgtEl>
                                        <p:attrNameLst>
                                          <p:attrName>style.visibility</p:attrName>
                                        </p:attrNameLst>
                                      </p:cBhvr>
                                      <p:to>
                                        <p:strVal val="visible"/>
                                      </p:to>
                                    </p:set>
                                    <p:animEffect filter="fade" transition="in">
                                      <p:cBhvr>
                                        <p:cTn dur="1000"/>
                                        <p:tgtEl>
                                          <p:spTgt spid="42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xEl>
                                              <p:pRg end="2" st="2"/>
                                            </p:txEl>
                                          </p:spTgt>
                                        </p:tgtEl>
                                        <p:attrNameLst>
                                          <p:attrName>style.visibility</p:attrName>
                                        </p:attrNameLst>
                                      </p:cBhvr>
                                      <p:to>
                                        <p:strVal val="visible"/>
                                      </p:to>
                                    </p:set>
                                    <p:animEffect filter="fade" transition="in">
                                      <p:cBhvr>
                                        <p:cTn dur="1000"/>
                                        <p:tgtEl>
                                          <p:spTgt spid="42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xEl>
                                              <p:pRg end="3" st="3"/>
                                            </p:txEl>
                                          </p:spTgt>
                                        </p:tgtEl>
                                        <p:attrNameLst>
                                          <p:attrName>style.visibility</p:attrName>
                                        </p:attrNameLst>
                                      </p:cBhvr>
                                      <p:to>
                                        <p:strVal val="visible"/>
                                      </p:to>
                                    </p:set>
                                    <p:animEffect filter="fade" transition="in">
                                      <p:cBhvr>
                                        <p:cTn dur="1000"/>
                                        <p:tgtEl>
                                          <p:spTgt spid="42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xEl>
                                              <p:pRg end="4" st="4"/>
                                            </p:txEl>
                                          </p:spTgt>
                                        </p:tgtEl>
                                        <p:attrNameLst>
                                          <p:attrName>style.visibility</p:attrName>
                                        </p:attrNameLst>
                                      </p:cBhvr>
                                      <p:to>
                                        <p:strVal val="visible"/>
                                      </p:to>
                                    </p:set>
                                    <p:animEffect filter="fade" transition="in">
                                      <p:cBhvr>
                                        <p:cTn dur="1000"/>
                                        <p:tgtEl>
                                          <p:spTgt spid="42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7" name="Shape 1687"/>
        <p:cNvGrpSpPr/>
        <p:nvPr/>
      </p:nvGrpSpPr>
      <p:grpSpPr>
        <a:xfrm>
          <a:off x="0" y="0"/>
          <a:ext cx="0" cy="0"/>
          <a:chOff x="0" y="0"/>
          <a:chExt cx="0" cy="0"/>
        </a:xfrm>
      </p:grpSpPr>
      <p:pic>
        <p:nvPicPr>
          <p:cNvPr id="1688" name="Google Shape;1688;g369a2ab1058_0_25"/>
          <p:cNvPicPr preferRelativeResize="0"/>
          <p:nvPr/>
        </p:nvPicPr>
        <p:blipFill>
          <a:blip r:embed="rId3">
            <a:alphaModFix/>
          </a:blip>
          <a:stretch>
            <a:fillRect/>
          </a:stretch>
        </p:blipFill>
        <p:spPr>
          <a:xfrm>
            <a:off x="10653623" y="5958875"/>
            <a:ext cx="1385026" cy="779074"/>
          </a:xfrm>
          <a:prstGeom prst="rect">
            <a:avLst/>
          </a:prstGeom>
          <a:noFill/>
          <a:ln>
            <a:noFill/>
          </a:ln>
        </p:spPr>
      </p:pic>
      <p:pic>
        <p:nvPicPr>
          <p:cNvPr id="1689" name="Google Shape;1689;g369a2ab1058_0_25"/>
          <p:cNvPicPr preferRelativeResize="0"/>
          <p:nvPr/>
        </p:nvPicPr>
        <p:blipFill>
          <a:blip r:embed="rId4">
            <a:alphaModFix/>
          </a:blip>
          <a:stretch>
            <a:fillRect/>
          </a:stretch>
        </p:blipFill>
        <p:spPr>
          <a:xfrm>
            <a:off x="984275" y="304800"/>
            <a:ext cx="10422636" cy="5654076"/>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3" name="Shape 1693"/>
        <p:cNvGrpSpPr/>
        <p:nvPr/>
      </p:nvGrpSpPr>
      <p:grpSpPr>
        <a:xfrm>
          <a:off x="0" y="0"/>
          <a:ext cx="0" cy="0"/>
          <a:chOff x="0" y="0"/>
          <a:chExt cx="0" cy="0"/>
        </a:xfrm>
      </p:grpSpPr>
      <p:pic>
        <p:nvPicPr>
          <p:cNvPr id="1694" name="Google Shape;1694;g369a2ab1058_0_20"/>
          <p:cNvPicPr preferRelativeResize="0"/>
          <p:nvPr/>
        </p:nvPicPr>
        <p:blipFill>
          <a:blip r:embed="rId3">
            <a:alphaModFix/>
          </a:blip>
          <a:stretch>
            <a:fillRect/>
          </a:stretch>
        </p:blipFill>
        <p:spPr>
          <a:xfrm>
            <a:off x="10653623" y="5958875"/>
            <a:ext cx="1385026" cy="779074"/>
          </a:xfrm>
          <a:prstGeom prst="rect">
            <a:avLst/>
          </a:prstGeom>
          <a:noFill/>
          <a:ln>
            <a:noFill/>
          </a:ln>
        </p:spPr>
      </p:pic>
      <p:pic>
        <p:nvPicPr>
          <p:cNvPr id="1695" name="Google Shape;1695;g369a2ab1058_0_20"/>
          <p:cNvPicPr preferRelativeResize="0"/>
          <p:nvPr/>
        </p:nvPicPr>
        <p:blipFill>
          <a:blip r:embed="rId4">
            <a:alphaModFix/>
          </a:blip>
          <a:stretch>
            <a:fillRect/>
          </a:stretch>
        </p:blipFill>
        <p:spPr>
          <a:xfrm>
            <a:off x="152400" y="568350"/>
            <a:ext cx="11887201" cy="5165825"/>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9" name="Shape 1699"/>
        <p:cNvGrpSpPr/>
        <p:nvPr/>
      </p:nvGrpSpPr>
      <p:grpSpPr>
        <a:xfrm>
          <a:off x="0" y="0"/>
          <a:ext cx="0" cy="0"/>
          <a:chOff x="0" y="0"/>
          <a:chExt cx="0" cy="0"/>
        </a:xfrm>
      </p:grpSpPr>
      <p:sp>
        <p:nvSpPr>
          <p:cNvPr id="1700" name="Google Shape;1700;g369a2ab1058_0_0"/>
          <p:cNvSpPr txBox="1"/>
          <p:nvPr>
            <p:ph type="title"/>
          </p:nvPr>
        </p:nvSpPr>
        <p:spPr>
          <a:xfrm>
            <a:off x="-4" y="2451300"/>
            <a:ext cx="12192000" cy="13980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SzPts val="1400"/>
              <a:buNone/>
            </a:pPr>
            <a:r>
              <a:rPr b="1" lang="en" sz="9000"/>
              <a:t>4 CEU</a:t>
            </a:r>
            <a:endParaRPr b="1" sz="9000"/>
          </a:p>
        </p:txBody>
      </p:sp>
      <p:pic>
        <p:nvPicPr>
          <p:cNvPr id="1701" name="Google Shape;1701;g369a2ab1058_0_0"/>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5" name="Shape 1705"/>
        <p:cNvGrpSpPr/>
        <p:nvPr/>
      </p:nvGrpSpPr>
      <p:grpSpPr>
        <a:xfrm>
          <a:off x="0" y="0"/>
          <a:ext cx="0" cy="0"/>
          <a:chOff x="0" y="0"/>
          <a:chExt cx="0" cy="0"/>
        </a:xfrm>
      </p:grpSpPr>
      <p:sp>
        <p:nvSpPr>
          <p:cNvPr id="1706" name="Google Shape;1706;g30c50e85ee0_0_3381"/>
          <p:cNvSpPr txBox="1"/>
          <p:nvPr>
            <p:ph type="title"/>
          </p:nvPr>
        </p:nvSpPr>
        <p:spPr>
          <a:xfrm>
            <a:off x="831867" y="-7"/>
            <a:ext cx="10515600" cy="1719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Arial"/>
              <a:buNone/>
            </a:pPr>
            <a:r>
              <a:rPr lang="en"/>
              <a:t>Closing Quote</a:t>
            </a:r>
            <a:endParaRPr/>
          </a:p>
        </p:txBody>
      </p:sp>
      <p:sp>
        <p:nvSpPr>
          <p:cNvPr id="1707" name="Google Shape;1707;g30c50e85ee0_0_3381"/>
          <p:cNvSpPr txBox="1"/>
          <p:nvPr>
            <p:ph idx="1" type="body"/>
          </p:nvPr>
        </p:nvSpPr>
        <p:spPr>
          <a:xfrm>
            <a:off x="887725" y="2944325"/>
            <a:ext cx="10416900" cy="2589600"/>
          </a:xfrm>
          <a:prstGeom prst="rect">
            <a:avLst/>
          </a:prstGeom>
          <a:noFill/>
          <a:ln>
            <a:noFill/>
          </a:ln>
        </p:spPr>
        <p:txBody>
          <a:bodyPr anchorCtr="0" anchor="t" bIns="45700" lIns="91425" spcFirstLastPara="1" rIns="91425" wrap="square" tIns="45700">
            <a:normAutofit/>
          </a:bodyPr>
          <a:lstStyle/>
          <a:p>
            <a:pPr indent="0" lvl="0" marL="152400" marR="0" rtl="0" algn="ctr">
              <a:lnSpc>
                <a:spcPct val="100000"/>
              </a:lnSpc>
              <a:spcBef>
                <a:spcPts val="0"/>
              </a:spcBef>
              <a:spcAft>
                <a:spcPts val="0"/>
              </a:spcAft>
              <a:buClr>
                <a:schemeClr val="dk1"/>
              </a:buClr>
              <a:buSzPts val="1100"/>
              <a:buFont typeface="Arial"/>
              <a:buNone/>
            </a:pPr>
            <a:r>
              <a:rPr i="1" lang="en" sz="3600">
                <a:solidFill>
                  <a:srgbClr val="7F7F7F"/>
                </a:solidFill>
              </a:rPr>
              <a:t>"The price of greatness is responsibility."</a:t>
            </a:r>
            <a:endParaRPr i="1" sz="3600">
              <a:solidFill>
                <a:srgbClr val="7F7F7F"/>
              </a:solidFill>
            </a:endParaRPr>
          </a:p>
          <a:p>
            <a:pPr indent="0" lvl="0" marL="152400" marR="0" rtl="0" algn="ctr">
              <a:lnSpc>
                <a:spcPct val="100000"/>
              </a:lnSpc>
              <a:spcBef>
                <a:spcPts val="0"/>
              </a:spcBef>
              <a:spcAft>
                <a:spcPts val="0"/>
              </a:spcAft>
              <a:buClr>
                <a:schemeClr val="dk1"/>
              </a:buClr>
              <a:buSzPts val="1100"/>
              <a:buFont typeface="Arial"/>
              <a:buNone/>
            </a:pPr>
            <a:r>
              <a:t/>
            </a:r>
            <a:endParaRPr i="1" sz="3600">
              <a:solidFill>
                <a:srgbClr val="7F7F7F"/>
              </a:solidFill>
            </a:endParaRPr>
          </a:p>
          <a:p>
            <a:pPr indent="0" lvl="0" marL="152400" marR="0" rtl="0" algn="ctr">
              <a:lnSpc>
                <a:spcPct val="100000"/>
              </a:lnSpc>
              <a:spcBef>
                <a:spcPts val="0"/>
              </a:spcBef>
              <a:spcAft>
                <a:spcPts val="0"/>
              </a:spcAft>
              <a:buClr>
                <a:srgbClr val="000000"/>
              </a:buClr>
              <a:buSzPts val="2400"/>
              <a:buFont typeface="Arial"/>
              <a:buNone/>
            </a:pPr>
            <a:r>
              <a:rPr b="0" i="1" lang="en" sz="3600" u="none" cap="none" strike="noStrike">
                <a:solidFill>
                  <a:srgbClr val="7F7F7F"/>
                </a:solidFill>
                <a:latin typeface="Arial"/>
                <a:ea typeface="Arial"/>
                <a:cs typeface="Arial"/>
                <a:sym typeface="Arial"/>
              </a:rPr>
              <a:t>- </a:t>
            </a:r>
            <a:r>
              <a:rPr b="1" i="1" lang="en" sz="3600">
                <a:solidFill>
                  <a:srgbClr val="7F7F7F"/>
                </a:solidFill>
              </a:rPr>
              <a:t>Winston Churchill</a:t>
            </a:r>
            <a:endParaRPr b="1" i="1" sz="3600" u="none" cap="none" strike="noStrike">
              <a:solidFill>
                <a:srgbClr val="7F7F7F"/>
              </a:solidFill>
              <a:latin typeface="Arial"/>
              <a:ea typeface="Arial"/>
              <a:cs typeface="Arial"/>
              <a:sym typeface="Arial"/>
            </a:endParaRPr>
          </a:p>
        </p:txBody>
      </p:sp>
      <p:pic>
        <p:nvPicPr>
          <p:cNvPr id="1708" name="Google Shape;1708;g30c50e85ee0_0_3381"/>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2" name="Shape 1712"/>
        <p:cNvGrpSpPr/>
        <p:nvPr/>
      </p:nvGrpSpPr>
      <p:grpSpPr>
        <a:xfrm>
          <a:off x="0" y="0"/>
          <a:ext cx="0" cy="0"/>
          <a:chOff x="0" y="0"/>
          <a:chExt cx="0" cy="0"/>
        </a:xfrm>
      </p:grpSpPr>
      <p:sp>
        <p:nvSpPr>
          <p:cNvPr id="1713" name="Google Shape;1713;p92"/>
          <p:cNvSpPr txBox="1"/>
          <p:nvPr>
            <p:ph type="title"/>
          </p:nvPr>
        </p:nvSpPr>
        <p:spPr>
          <a:xfrm>
            <a:off x="-4" y="2451300"/>
            <a:ext cx="12192000" cy="13980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SzPts val="1400"/>
              <a:buNone/>
            </a:pPr>
            <a:r>
              <a:rPr b="1" lang="en" sz="9000"/>
              <a:t>Thank you!</a:t>
            </a:r>
            <a:endParaRPr b="1" sz="9000"/>
          </a:p>
        </p:txBody>
      </p:sp>
      <p:pic>
        <p:nvPicPr>
          <p:cNvPr id="1714" name="Google Shape;1714;p92"/>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8" name="Shape 1718"/>
        <p:cNvGrpSpPr/>
        <p:nvPr/>
      </p:nvGrpSpPr>
      <p:grpSpPr>
        <a:xfrm>
          <a:off x="0" y="0"/>
          <a:ext cx="0" cy="0"/>
          <a:chOff x="0" y="0"/>
          <a:chExt cx="0" cy="0"/>
        </a:xfrm>
      </p:grpSpPr>
      <p:sp>
        <p:nvSpPr>
          <p:cNvPr id="1719" name="Google Shape;1719;g369a2ab1058_0_5"/>
          <p:cNvSpPr txBox="1"/>
          <p:nvPr>
            <p:ph type="title"/>
          </p:nvPr>
        </p:nvSpPr>
        <p:spPr>
          <a:xfrm>
            <a:off x="-4" y="2451300"/>
            <a:ext cx="12192000" cy="13980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SzPts val="1400"/>
              <a:buNone/>
            </a:pPr>
            <a:r>
              <a:t/>
            </a:r>
            <a:endParaRPr b="1" sz="9000"/>
          </a:p>
        </p:txBody>
      </p:sp>
      <p:pic>
        <p:nvPicPr>
          <p:cNvPr id="1720" name="Google Shape;1720;g369a2ab1058_0_5"/>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4" name="Shape 1724"/>
        <p:cNvGrpSpPr/>
        <p:nvPr/>
      </p:nvGrpSpPr>
      <p:grpSpPr>
        <a:xfrm>
          <a:off x="0" y="0"/>
          <a:ext cx="0" cy="0"/>
          <a:chOff x="0" y="0"/>
          <a:chExt cx="0" cy="0"/>
        </a:xfrm>
      </p:grpSpPr>
      <p:sp>
        <p:nvSpPr>
          <p:cNvPr id="1725" name="Google Shape;1725;g37374936293_0_9"/>
          <p:cNvSpPr txBox="1"/>
          <p:nvPr>
            <p:ph type="title"/>
          </p:nvPr>
        </p:nvSpPr>
        <p:spPr>
          <a:xfrm>
            <a:off x="-4" y="2451300"/>
            <a:ext cx="12192000" cy="13980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SzPts val="1400"/>
              <a:buNone/>
            </a:pPr>
            <a:r>
              <a:t/>
            </a:r>
            <a:endParaRPr b="1" sz="9000"/>
          </a:p>
        </p:txBody>
      </p:sp>
      <p:pic>
        <p:nvPicPr>
          <p:cNvPr id="1726" name="Google Shape;1726;g37374936293_0_9"/>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0" name="Shape 1730"/>
        <p:cNvGrpSpPr/>
        <p:nvPr/>
      </p:nvGrpSpPr>
      <p:grpSpPr>
        <a:xfrm>
          <a:off x="0" y="0"/>
          <a:ext cx="0" cy="0"/>
          <a:chOff x="0" y="0"/>
          <a:chExt cx="0" cy="0"/>
        </a:xfrm>
      </p:grpSpPr>
      <p:sp>
        <p:nvSpPr>
          <p:cNvPr id="1731" name="Google Shape;1731;g37374936293_0_4"/>
          <p:cNvSpPr txBox="1"/>
          <p:nvPr>
            <p:ph type="title"/>
          </p:nvPr>
        </p:nvSpPr>
        <p:spPr>
          <a:xfrm>
            <a:off x="-4" y="2451300"/>
            <a:ext cx="12192000" cy="13980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SzPts val="1400"/>
              <a:buNone/>
            </a:pPr>
            <a:r>
              <a:t/>
            </a:r>
            <a:endParaRPr b="1" sz="9000"/>
          </a:p>
        </p:txBody>
      </p:sp>
      <p:pic>
        <p:nvPicPr>
          <p:cNvPr id="1732" name="Google Shape;1732;g37374936293_0_4"/>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6" name="Shape 1736"/>
        <p:cNvGrpSpPr/>
        <p:nvPr/>
      </p:nvGrpSpPr>
      <p:grpSpPr>
        <a:xfrm>
          <a:off x="0" y="0"/>
          <a:ext cx="0" cy="0"/>
          <a:chOff x="0" y="0"/>
          <a:chExt cx="0" cy="0"/>
        </a:xfrm>
      </p:grpSpPr>
      <p:sp>
        <p:nvSpPr>
          <p:cNvPr id="1737" name="Google Shape;1737;g369a2ab1058_0_15"/>
          <p:cNvSpPr txBox="1"/>
          <p:nvPr>
            <p:ph type="title"/>
          </p:nvPr>
        </p:nvSpPr>
        <p:spPr>
          <a:xfrm>
            <a:off x="-4" y="2451300"/>
            <a:ext cx="12192000" cy="9057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SzPts val="1400"/>
              <a:buNone/>
            </a:pPr>
            <a:r>
              <a:t/>
            </a:r>
            <a:endParaRPr b="1" sz="5800"/>
          </a:p>
        </p:txBody>
      </p:sp>
      <p:pic>
        <p:nvPicPr>
          <p:cNvPr id="1738" name="Google Shape;1738;g369a2ab1058_0_15"/>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g30b2ee2d397_0_1150"/>
          <p:cNvSpPr/>
          <p:nvPr/>
        </p:nvSpPr>
        <p:spPr>
          <a:xfrm>
            <a:off x="125" y="2140048"/>
            <a:ext cx="12191700" cy="1185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500"/>
              <a:buFont typeface="Arial"/>
              <a:buNone/>
            </a:pPr>
            <a:r>
              <a:rPr b="1" i="0" lang="en" sz="6500" u="none" cap="none" strike="noStrike">
                <a:solidFill>
                  <a:srgbClr val="CF2030"/>
                </a:solidFill>
                <a:latin typeface="Arial"/>
                <a:ea typeface="Arial"/>
                <a:cs typeface="Arial"/>
                <a:sym typeface="Arial"/>
              </a:rPr>
              <a:t>Meeting Agenda</a:t>
            </a:r>
            <a:endParaRPr b="0" i="0" sz="6500" u="none" cap="none" strike="noStrike">
              <a:solidFill>
                <a:srgbClr val="000000"/>
              </a:solidFill>
              <a:latin typeface="Arial"/>
              <a:ea typeface="Arial"/>
              <a:cs typeface="Arial"/>
              <a:sym typeface="Arial"/>
            </a:endParaRPr>
          </a:p>
        </p:txBody>
      </p:sp>
      <p:sp>
        <p:nvSpPr>
          <p:cNvPr id="430" name="Google Shape;430;g30b2ee2d397_0_1150"/>
          <p:cNvSpPr/>
          <p:nvPr/>
        </p:nvSpPr>
        <p:spPr>
          <a:xfrm>
            <a:off x="2068165" y="4716915"/>
            <a:ext cx="9314100" cy="8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pic>
        <p:nvPicPr>
          <p:cNvPr id="431" name="Google Shape;431;g30b2ee2d397_0_1150"/>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g30b2ee2d397_0_1259"/>
          <p:cNvSpPr/>
          <p:nvPr/>
        </p:nvSpPr>
        <p:spPr>
          <a:xfrm>
            <a:off x="1109275" y="729525"/>
            <a:ext cx="10773300" cy="5823300"/>
          </a:xfrm>
          <a:prstGeom prst="rect">
            <a:avLst/>
          </a:prstGeom>
          <a:noFill/>
          <a:ln>
            <a:noFill/>
          </a:ln>
        </p:spPr>
        <p:txBody>
          <a:bodyPr anchorCtr="0" anchor="t" bIns="45700" lIns="91425" spcFirstLastPara="1" rIns="91425" wrap="square" tIns="45700">
            <a:noAutofit/>
          </a:bodyPr>
          <a:lstStyle/>
          <a:p>
            <a:pPr indent="-342900" lvl="0" marL="457200" marR="0" rtl="0" algn="l">
              <a:lnSpc>
                <a:spcPct val="100000"/>
              </a:lnSpc>
              <a:spcBef>
                <a:spcPts val="0"/>
              </a:spcBef>
              <a:spcAft>
                <a:spcPts val="0"/>
              </a:spcAft>
              <a:buClr>
                <a:srgbClr val="B7B7B7"/>
              </a:buClr>
              <a:buSzPts val="2000"/>
              <a:buFont typeface="Arial"/>
              <a:buAutoNum type="arabicPeriod"/>
            </a:pPr>
            <a:r>
              <a:rPr b="1" i="0" lang="en" sz="2000" u="none" cap="none" strike="noStrike">
                <a:solidFill>
                  <a:srgbClr val="B7B7B7"/>
                </a:solidFill>
                <a:latin typeface="Arial"/>
                <a:ea typeface="Arial"/>
                <a:cs typeface="Arial"/>
                <a:sym typeface="Arial"/>
              </a:rPr>
              <a:t>Open Networking</a:t>
            </a:r>
            <a:endParaRPr b="1" i="0" sz="2000" u="none" cap="none" strike="noStrike">
              <a:solidFill>
                <a:srgbClr val="B7B7B7"/>
              </a:solidFill>
              <a:latin typeface="Arial"/>
              <a:ea typeface="Arial"/>
              <a:cs typeface="Arial"/>
              <a:sym typeface="Arial"/>
            </a:endParaRPr>
          </a:p>
          <a:p>
            <a:pPr indent="-342900" lvl="0" marL="457200" marR="0" rtl="0" algn="l">
              <a:lnSpc>
                <a:spcPct val="100000"/>
              </a:lnSpc>
              <a:spcBef>
                <a:spcPts val="0"/>
              </a:spcBef>
              <a:spcAft>
                <a:spcPts val="0"/>
              </a:spcAft>
              <a:buClr>
                <a:srgbClr val="B7B7B7"/>
              </a:buClr>
              <a:buSzPts val="2000"/>
              <a:buFont typeface="Arial"/>
              <a:buAutoNum type="arabicPeriod"/>
            </a:pPr>
            <a:r>
              <a:rPr b="1" i="0" lang="en" sz="2000" u="none" cap="none" strike="noStrike">
                <a:solidFill>
                  <a:srgbClr val="B7B7B7"/>
                </a:solidFill>
                <a:latin typeface="Arial"/>
                <a:ea typeface="Arial"/>
                <a:cs typeface="Arial"/>
                <a:sym typeface="Arial"/>
              </a:rPr>
              <a:t>Welcome Visitors and Introduce Leadership Team, Membership Committee, Visitor Hosts, Education Coordinator, Event Coordinator, Growth Coordinator and Mentor Coordinator</a:t>
            </a:r>
            <a:endParaRPr b="1" i="0" sz="2000" u="none" cap="none" strike="noStrike">
              <a:solidFill>
                <a:srgbClr val="B7B7B7"/>
              </a:solidFill>
              <a:latin typeface="Arial"/>
              <a:ea typeface="Arial"/>
              <a:cs typeface="Arial"/>
              <a:sym typeface="Arial"/>
            </a:endParaRPr>
          </a:p>
          <a:p>
            <a:pPr indent="-342900" lvl="0" marL="457200" marR="0" rtl="0" algn="l">
              <a:lnSpc>
                <a:spcPct val="100000"/>
              </a:lnSpc>
              <a:spcBef>
                <a:spcPts val="0"/>
              </a:spcBef>
              <a:spcAft>
                <a:spcPts val="0"/>
              </a:spcAft>
              <a:buClr>
                <a:srgbClr val="B7B7B7"/>
              </a:buClr>
              <a:buSzPts val="2000"/>
              <a:buFont typeface="Arial"/>
              <a:buAutoNum type="arabicPeriod"/>
            </a:pPr>
            <a:r>
              <a:rPr b="1" i="0" lang="en" sz="2000" u="none" cap="none" strike="noStrike">
                <a:solidFill>
                  <a:srgbClr val="B7B7B7"/>
                </a:solidFill>
                <a:latin typeface="Arial"/>
                <a:ea typeface="Arial"/>
                <a:cs typeface="Arial"/>
                <a:sym typeface="Arial"/>
              </a:rPr>
              <a:t>Purpose and Overview of BNI®</a:t>
            </a:r>
            <a:endParaRPr b="1" i="0" sz="2000" u="none" cap="none" strike="noStrike">
              <a:solidFill>
                <a:srgbClr val="B7B7B7"/>
              </a:solidFill>
              <a:latin typeface="Arial"/>
              <a:ea typeface="Arial"/>
              <a:cs typeface="Arial"/>
              <a:sym typeface="Arial"/>
            </a:endParaRPr>
          </a:p>
          <a:p>
            <a:pPr indent="-342900" lvl="0" marL="457200" marR="0" rtl="0" algn="l">
              <a:lnSpc>
                <a:spcPct val="100000"/>
              </a:lnSpc>
              <a:spcBef>
                <a:spcPts val="0"/>
              </a:spcBef>
              <a:spcAft>
                <a:spcPts val="0"/>
              </a:spcAft>
              <a:buClr>
                <a:srgbClr val="B7B7B7"/>
              </a:buClr>
              <a:buSzPts val="2000"/>
              <a:buFont typeface="Arial"/>
              <a:buAutoNum type="arabicPeriod"/>
            </a:pPr>
            <a:r>
              <a:rPr b="1" i="0" lang="en" sz="2000" u="none" cap="none" strike="noStrike">
                <a:solidFill>
                  <a:srgbClr val="B7B7B7"/>
                </a:solidFill>
                <a:latin typeface="Arial"/>
                <a:ea typeface="Arial"/>
                <a:cs typeface="Arial"/>
                <a:sym typeface="Arial"/>
              </a:rPr>
              <a:t>Networking Education</a:t>
            </a:r>
            <a:endParaRPr b="1" i="0" sz="2000" u="none" cap="none" strike="noStrike">
              <a:solidFill>
                <a:srgbClr val="B7B7B7"/>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2000"/>
              <a:buFont typeface="Arial"/>
              <a:buAutoNum type="arabicPeriod"/>
            </a:pPr>
            <a:r>
              <a:rPr b="1" i="0" lang="en" sz="2000" u="none" cap="none" strike="noStrike">
                <a:solidFill>
                  <a:srgbClr val="000000"/>
                </a:solidFill>
                <a:latin typeface="Arial"/>
                <a:ea typeface="Arial"/>
                <a:cs typeface="Arial"/>
                <a:sym typeface="Arial"/>
              </a:rPr>
              <a:t>Announce BNI® Network Leaders </a:t>
            </a:r>
            <a:r>
              <a:rPr b="1" i="0" lang="en" sz="2000" u="none" cap="none" strike="noStrike">
                <a:solidFill>
                  <a:srgbClr val="C00000"/>
                </a:solidFill>
                <a:latin typeface="Arial"/>
                <a:ea typeface="Arial"/>
                <a:cs typeface="Arial"/>
                <a:sym typeface="Arial"/>
              </a:rPr>
              <a:t>(</a:t>
            </a:r>
            <a:r>
              <a:rPr b="1" i="1" lang="en" sz="2000" u="none" cap="none" strike="noStrike">
                <a:solidFill>
                  <a:srgbClr val="C00000"/>
                </a:solidFill>
                <a:latin typeface="Arial"/>
                <a:ea typeface="Arial"/>
                <a:cs typeface="Arial"/>
                <a:sym typeface="Arial"/>
              </a:rPr>
              <a:t>MONTHLY</a:t>
            </a:r>
            <a:r>
              <a:rPr b="1" i="0" lang="en" sz="2000" u="none" cap="none" strike="noStrike">
                <a:solidFill>
                  <a:srgbClr val="C00000"/>
                </a:solidFill>
                <a:latin typeface="Arial"/>
                <a:ea typeface="Arial"/>
                <a:cs typeface="Arial"/>
                <a:sym typeface="Arial"/>
              </a:rPr>
              <a:t>)</a:t>
            </a:r>
            <a:endParaRPr b="1" i="0" sz="2000" u="none" cap="none" strike="noStrike">
              <a:solidFill>
                <a:srgbClr val="C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2000"/>
              <a:buFont typeface="Arial"/>
              <a:buAutoNum type="arabicPeriod"/>
            </a:pPr>
            <a:r>
              <a:rPr b="1" i="0" lang="en" sz="2000" u="none" cap="none" strike="noStrike">
                <a:solidFill>
                  <a:srgbClr val="000000"/>
                </a:solidFill>
                <a:latin typeface="Arial"/>
                <a:ea typeface="Arial"/>
                <a:cs typeface="Arial"/>
                <a:sym typeface="Arial"/>
              </a:rPr>
              <a:t>Welcome New and/or Renewing Members to the Organization </a:t>
            </a:r>
            <a:r>
              <a:rPr b="1" i="0" lang="en" sz="2000" u="none" cap="none" strike="noStrike">
                <a:solidFill>
                  <a:srgbClr val="C00000"/>
                </a:solidFill>
                <a:latin typeface="Arial"/>
                <a:ea typeface="Arial"/>
                <a:cs typeface="Arial"/>
                <a:sym typeface="Arial"/>
              </a:rPr>
              <a:t>(</a:t>
            </a:r>
            <a:r>
              <a:rPr b="1" i="1" lang="en" sz="2000" u="none" cap="none" strike="noStrike">
                <a:solidFill>
                  <a:srgbClr val="C00000"/>
                </a:solidFill>
                <a:latin typeface="Arial"/>
                <a:ea typeface="Arial"/>
                <a:cs typeface="Arial"/>
                <a:sym typeface="Arial"/>
              </a:rPr>
              <a:t>AS NEEDED</a:t>
            </a:r>
            <a:r>
              <a:rPr b="1" i="0" lang="en" sz="2000" u="none" cap="none" strike="noStrike">
                <a:solidFill>
                  <a:srgbClr val="C00000"/>
                </a:solidFill>
                <a:latin typeface="Arial"/>
                <a:ea typeface="Arial"/>
                <a:cs typeface="Arial"/>
                <a:sym typeface="Arial"/>
              </a:rPr>
              <a:t>)</a:t>
            </a:r>
            <a:endParaRPr b="1" i="0" sz="20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B7B7B7"/>
              </a:buClr>
              <a:buSzPts val="2000"/>
              <a:buFont typeface="Arial"/>
              <a:buAutoNum type="arabicPeriod"/>
            </a:pPr>
            <a:r>
              <a:rPr b="1" i="0" lang="en" sz="2000" u="none" cap="none" strike="noStrike">
                <a:solidFill>
                  <a:srgbClr val="B7B7B7"/>
                </a:solidFill>
                <a:latin typeface="Arial"/>
                <a:ea typeface="Arial"/>
                <a:cs typeface="Arial"/>
                <a:sym typeface="Arial"/>
              </a:rPr>
              <a:t>Members Introduce Themselves and Give their Weekly Presentation</a:t>
            </a:r>
            <a:endParaRPr b="1" i="0" sz="2000" u="none" cap="none" strike="noStrike">
              <a:solidFill>
                <a:srgbClr val="B7B7B7"/>
              </a:solidFill>
              <a:latin typeface="Arial"/>
              <a:ea typeface="Arial"/>
              <a:cs typeface="Arial"/>
              <a:sym typeface="Arial"/>
            </a:endParaRPr>
          </a:p>
          <a:p>
            <a:pPr indent="-342900" lvl="0" marL="457200" marR="0" rtl="0" algn="l">
              <a:lnSpc>
                <a:spcPct val="100000"/>
              </a:lnSpc>
              <a:spcBef>
                <a:spcPts val="0"/>
              </a:spcBef>
              <a:spcAft>
                <a:spcPts val="0"/>
              </a:spcAft>
              <a:buClr>
                <a:srgbClr val="B7B7B7"/>
              </a:buClr>
              <a:buSzPts val="2000"/>
              <a:buFont typeface="Arial"/>
              <a:buAutoNum type="arabicPeriod"/>
            </a:pPr>
            <a:r>
              <a:rPr b="1" i="0" lang="en" sz="2000" u="none" cap="none" strike="noStrike">
                <a:solidFill>
                  <a:srgbClr val="B7B7B7"/>
                </a:solidFill>
                <a:latin typeface="Arial"/>
                <a:ea typeface="Arial"/>
                <a:cs typeface="Arial"/>
                <a:sym typeface="Arial"/>
              </a:rPr>
              <a:t>Welcome Visitors to BNI® and Have Members Introduce Them</a:t>
            </a:r>
            <a:endParaRPr b="1" i="0" sz="2000" u="none" cap="none" strike="noStrike">
              <a:solidFill>
                <a:srgbClr val="B7B7B7"/>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2000"/>
              <a:buFont typeface="Arial"/>
              <a:buAutoNum type="arabicPeriod"/>
            </a:pPr>
            <a:r>
              <a:rPr b="1" i="0" lang="en" sz="2000" u="none" cap="none" strike="noStrike">
                <a:solidFill>
                  <a:srgbClr val="000000"/>
                </a:solidFill>
                <a:latin typeface="Arial"/>
                <a:ea typeface="Arial"/>
                <a:cs typeface="Arial"/>
                <a:sym typeface="Arial"/>
              </a:rPr>
              <a:t>Vice President’s Report </a:t>
            </a:r>
            <a:r>
              <a:rPr b="1" i="0" lang="en" sz="2000" u="none" cap="none" strike="noStrike">
                <a:solidFill>
                  <a:srgbClr val="C00000"/>
                </a:solidFill>
                <a:latin typeface="Arial"/>
                <a:ea typeface="Arial"/>
                <a:cs typeface="Arial"/>
                <a:sym typeface="Arial"/>
              </a:rPr>
              <a:t>(</a:t>
            </a:r>
            <a:r>
              <a:rPr b="1" i="1" lang="en" sz="2000" u="none" cap="none" strike="noStrike">
                <a:solidFill>
                  <a:srgbClr val="C00000"/>
                </a:solidFill>
                <a:latin typeface="Arial"/>
                <a:ea typeface="Arial"/>
                <a:cs typeface="Arial"/>
                <a:sym typeface="Arial"/>
              </a:rPr>
              <a:t>WEEKLY</a:t>
            </a:r>
            <a:r>
              <a:rPr b="1" i="0" lang="en" sz="2000" u="none" cap="none" strike="noStrike">
                <a:solidFill>
                  <a:srgbClr val="C00000"/>
                </a:solidFill>
                <a:latin typeface="Arial"/>
                <a:ea typeface="Arial"/>
                <a:cs typeface="Arial"/>
                <a:sym typeface="Arial"/>
              </a:rPr>
              <a:t>)</a:t>
            </a:r>
            <a:endParaRPr b="1" i="0" sz="20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2000"/>
              <a:buFont typeface="Arial"/>
              <a:buAutoNum type="arabicPeriod"/>
            </a:pPr>
            <a:r>
              <a:rPr b="1" i="0" lang="en" sz="2000" u="none" cap="none" strike="noStrike">
                <a:solidFill>
                  <a:srgbClr val="000000"/>
                </a:solidFill>
                <a:latin typeface="Arial"/>
                <a:ea typeface="Arial"/>
                <a:cs typeface="Arial"/>
                <a:sym typeface="Arial"/>
              </a:rPr>
              <a:t>Membership Committee Report</a:t>
            </a:r>
            <a:r>
              <a:rPr b="1" i="0" lang="en" sz="2000" u="none" cap="none" strike="noStrike">
                <a:solidFill>
                  <a:schemeClr val="dk1"/>
                </a:solidFill>
                <a:latin typeface="Arial"/>
                <a:ea typeface="Arial"/>
                <a:cs typeface="Arial"/>
                <a:sym typeface="Arial"/>
              </a:rPr>
              <a:t> </a:t>
            </a:r>
            <a:r>
              <a:rPr b="1" i="0" lang="en" sz="2000" u="none" cap="none" strike="noStrike">
                <a:solidFill>
                  <a:srgbClr val="C00000"/>
                </a:solidFill>
                <a:latin typeface="Arial"/>
                <a:ea typeface="Arial"/>
                <a:cs typeface="Arial"/>
                <a:sym typeface="Arial"/>
              </a:rPr>
              <a:t>(</a:t>
            </a:r>
            <a:r>
              <a:rPr b="1" i="1" lang="en" sz="2000" u="none" cap="none" strike="noStrike">
                <a:solidFill>
                  <a:srgbClr val="C00000"/>
                </a:solidFill>
                <a:latin typeface="Arial"/>
                <a:ea typeface="Arial"/>
                <a:cs typeface="Arial"/>
                <a:sym typeface="Arial"/>
              </a:rPr>
              <a:t>WEEKLY or Assign to MC Member</a:t>
            </a:r>
            <a:r>
              <a:rPr b="1" i="0" lang="en" sz="2000" u="none" cap="none" strike="noStrike">
                <a:solidFill>
                  <a:srgbClr val="C00000"/>
                </a:solidFill>
                <a:latin typeface="Arial"/>
                <a:ea typeface="Arial"/>
                <a:cs typeface="Arial"/>
                <a:sym typeface="Arial"/>
              </a:rPr>
              <a:t>)</a:t>
            </a:r>
            <a:endParaRPr b="1" i="0" sz="20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B7B7B7"/>
              </a:buClr>
              <a:buSzPts val="2000"/>
              <a:buFont typeface="Arial"/>
              <a:buAutoNum type="arabicPeriod"/>
            </a:pPr>
            <a:r>
              <a:rPr b="1" i="0" lang="en" sz="2000" u="none" cap="none" strike="noStrike">
                <a:solidFill>
                  <a:srgbClr val="B7B7B7"/>
                </a:solidFill>
                <a:latin typeface="Arial"/>
                <a:ea typeface="Arial"/>
                <a:cs typeface="Arial"/>
                <a:sym typeface="Arial"/>
              </a:rPr>
              <a:t>Secretary/Treasurer Announces Speaker Rotation</a:t>
            </a:r>
            <a:endParaRPr b="1" i="0" sz="2000" u="none" cap="none" strike="noStrike">
              <a:solidFill>
                <a:srgbClr val="B7B7B7"/>
              </a:solidFill>
              <a:latin typeface="Arial"/>
              <a:ea typeface="Arial"/>
              <a:cs typeface="Arial"/>
              <a:sym typeface="Arial"/>
            </a:endParaRPr>
          </a:p>
          <a:p>
            <a:pPr indent="-342900" lvl="0" marL="457200" marR="0" rtl="0" algn="l">
              <a:lnSpc>
                <a:spcPct val="100000"/>
              </a:lnSpc>
              <a:spcBef>
                <a:spcPts val="0"/>
              </a:spcBef>
              <a:spcAft>
                <a:spcPts val="0"/>
              </a:spcAft>
              <a:buClr>
                <a:srgbClr val="B7B7B7"/>
              </a:buClr>
              <a:buSzPts val="2000"/>
              <a:buFont typeface="Arial"/>
              <a:buAutoNum type="arabicPeriod"/>
            </a:pPr>
            <a:r>
              <a:rPr b="1" i="0" lang="en" sz="2000" u="none" cap="none" strike="noStrike">
                <a:solidFill>
                  <a:srgbClr val="B7B7B7"/>
                </a:solidFill>
                <a:latin typeface="Arial"/>
                <a:ea typeface="Arial"/>
                <a:cs typeface="Arial"/>
                <a:sym typeface="Arial"/>
              </a:rPr>
              <a:t>Speaker(s) Give 5-12 Minute Feature Presentation(s), Including Questions and Answers</a:t>
            </a:r>
            <a:endParaRPr b="1" i="0" sz="2000" u="none" cap="none" strike="noStrike">
              <a:solidFill>
                <a:srgbClr val="B7B7B7"/>
              </a:solidFill>
              <a:latin typeface="Arial"/>
              <a:ea typeface="Arial"/>
              <a:cs typeface="Arial"/>
              <a:sym typeface="Arial"/>
            </a:endParaRPr>
          </a:p>
          <a:p>
            <a:pPr indent="-342900" lvl="0" marL="457200" marR="0" rtl="0" algn="l">
              <a:lnSpc>
                <a:spcPct val="100000"/>
              </a:lnSpc>
              <a:spcBef>
                <a:spcPts val="0"/>
              </a:spcBef>
              <a:spcAft>
                <a:spcPts val="0"/>
              </a:spcAft>
              <a:buClr>
                <a:srgbClr val="B7B7B7"/>
              </a:buClr>
              <a:buSzPts val="2000"/>
              <a:buFont typeface="Arial"/>
              <a:buAutoNum type="arabicPeriod"/>
            </a:pPr>
            <a:r>
              <a:rPr b="1" i="0" lang="en" sz="2000" u="none" cap="none" strike="noStrike">
                <a:solidFill>
                  <a:srgbClr val="B7B7B7"/>
                </a:solidFill>
                <a:latin typeface="Arial"/>
                <a:ea typeface="Arial"/>
                <a:cs typeface="Arial"/>
                <a:sym typeface="Arial"/>
              </a:rPr>
              <a:t>Referrals and Testimonials</a:t>
            </a:r>
            <a:endParaRPr b="1" i="0" sz="20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B7B7B7"/>
              </a:buClr>
              <a:buSzPts val="2000"/>
              <a:buFont typeface="Arial"/>
              <a:buAutoNum type="arabicPeriod"/>
            </a:pPr>
            <a:r>
              <a:rPr b="1" i="0" lang="en" sz="2000" u="none" cap="none" strike="noStrike">
                <a:solidFill>
                  <a:srgbClr val="B7B7B7"/>
                </a:solidFill>
                <a:latin typeface="Arial"/>
                <a:ea typeface="Arial"/>
                <a:cs typeface="Arial"/>
                <a:sym typeface="Arial"/>
              </a:rPr>
              <a:t>Secretary/Treasurer’s Report</a:t>
            </a:r>
            <a:endParaRPr b="1" i="0" sz="2000" u="none" cap="none" strike="noStrike">
              <a:solidFill>
                <a:srgbClr val="B7B7B7"/>
              </a:solidFill>
              <a:latin typeface="Arial"/>
              <a:ea typeface="Arial"/>
              <a:cs typeface="Arial"/>
              <a:sym typeface="Arial"/>
            </a:endParaRPr>
          </a:p>
          <a:p>
            <a:pPr indent="-342900" lvl="0" marL="457200" marR="0" rtl="0" algn="l">
              <a:lnSpc>
                <a:spcPct val="100000"/>
              </a:lnSpc>
              <a:spcBef>
                <a:spcPts val="0"/>
              </a:spcBef>
              <a:spcAft>
                <a:spcPts val="0"/>
              </a:spcAft>
              <a:buClr>
                <a:srgbClr val="B7B7B7"/>
              </a:buClr>
              <a:buSzPts val="2000"/>
              <a:buFont typeface="Arial"/>
              <a:buAutoNum type="arabicPeriod"/>
            </a:pPr>
            <a:r>
              <a:rPr b="1" i="0" lang="en" sz="2000" u="none" cap="none" strike="noStrike">
                <a:solidFill>
                  <a:srgbClr val="B7B7B7"/>
                </a:solidFill>
                <a:latin typeface="Arial"/>
                <a:ea typeface="Arial"/>
                <a:cs typeface="Arial"/>
                <a:sym typeface="Arial"/>
              </a:rPr>
              <a:t>President Thanks Visitors</a:t>
            </a:r>
            <a:endParaRPr b="1" i="0" sz="2000" u="none" cap="none" strike="noStrike">
              <a:solidFill>
                <a:srgbClr val="B7B7B7"/>
              </a:solidFill>
              <a:latin typeface="Arial"/>
              <a:ea typeface="Arial"/>
              <a:cs typeface="Arial"/>
              <a:sym typeface="Arial"/>
            </a:endParaRPr>
          </a:p>
          <a:p>
            <a:pPr indent="-342900" lvl="0" marL="457200" marR="0" rtl="0" algn="l">
              <a:lnSpc>
                <a:spcPct val="100000"/>
              </a:lnSpc>
              <a:spcBef>
                <a:spcPts val="0"/>
              </a:spcBef>
              <a:spcAft>
                <a:spcPts val="0"/>
              </a:spcAft>
              <a:buClr>
                <a:srgbClr val="B7B7B7"/>
              </a:buClr>
              <a:buSzPts val="2000"/>
              <a:buFont typeface="Arial"/>
              <a:buAutoNum type="arabicPeriod"/>
            </a:pPr>
            <a:r>
              <a:rPr b="1" i="0" lang="en" sz="2000" u="none" cap="none" strike="noStrike">
                <a:solidFill>
                  <a:srgbClr val="B7B7B7"/>
                </a:solidFill>
                <a:latin typeface="Arial"/>
                <a:ea typeface="Arial"/>
                <a:cs typeface="Arial"/>
                <a:sym typeface="Arial"/>
              </a:rPr>
              <a:t>BNI® Announcements, Reminders and Special Reports</a:t>
            </a:r>
            <a:endParaRPr b="1" i="0" sz="2000" u="none" cap="none" strike="noStrike">
              <a:solidFill>
                <a:srgbClr val="B7B7B7"/>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900" u="none" cap="none" strike="noStrike">
              <a:solidFill>
                <a:srgbClr val="B7B7B7"/>
              </a:solidFill>
              <a:latin typeface="Arial"/>
              <a:ea typeface="Arial"/>
              <a:cs typeface="Arial"/>
              <a:sym typeface="Arial"/>
            </a:endParaRPr>
          </a:p>
        </p:txBody>
      </p:sp>
      <p:sp>
        <p:nvSpPr>
          <p:cNvPr id="437" name="Google Shape;437;g30b2ee2d397_0_1259"/>
          <p:cNvSpPr/>
          <p:nvPr/>
        </p:nvSpPr>
        <p:spPr>
          <a:xfrm>
            <a:off x="125" y="-1"/>
            <a:ext cx="12191700" cy="729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i="0" lang="en" sz="4800" u="none" cap="none" strike="noStrike">
                <a:solidFill>
                  <a:srgbClr val="CF2030"/>
                </a:solidFill>
                <a:latin typeface="Arial"/>
                <a:ea typeface="Arial"/>
                <a:cs typeface="Arial"/>
                <a:sym typeface="Arial"/>
              </a:rPr>
              <a:t>Meeting Agenda</a:t>
            </a:r>
            <a:endParaRPr b="0" i="0" sz="4800" u="none" cap="none" strike="noStrike">
              <a:solidFill>
                <a:srgbClr val="000000"/>
              </a:solidFill>
              <a:latin typeface="Arial"/>
              <a:ea typeface="Arial"/>
              <a:cs typeface="Arial"/>
              <a:sym typeface="Arial"/>
            </a:endParaRPr>
          </a:p>
        </p:txBody>
      </p:sp>
      <p:pic>
        <p:nvPicPr>
          <p:cNvPr id="438" name="Google Shape;438;g30b2ee2d397_0_1259"/>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37623712833_0_4"/>
          <p:cNvSpPr txBox="1"/>
          <p:nvPr/>
        </p:nvSpPr>
        <p:spPr>
          <a:xfrm>
            <a:off x="565560" y="6480"/>
            <a:ext cx="11168700" cy="1056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4400" strike="noStrike">
                <a:solidFill>
                  <a:srgbClr val="CC0000"/>
                </a:solidFill>
                <a:latin typeface="Arial"/>
                <a:ea typeface="Arial"/>
                <a:cs typeface="Arial"/>
                <a:sym typeface="Arial"/>
              </a:rPr>
              <a:t>Individual Compensation of $249.00</a:t>
            </a:r>
            <a:endParaRPr b="0" sz="4400" strike="noStrike">
              <a:solidFill>
                <a:srgbClr val="000000"/>
              </a:solidFill>
              <a:latin typeface="Arial"/>
              <a:ea typeface="Arial"/>
              <a:cs typeface="Arial"/>
              <a:sym typeface="Arial"/>
            </a:endParaRPr>
          </a:p>
        </p:txBody>
      </p:sp>
      <p:sp>
        <p:nvSpPr>
          <p:cNvPr id="274" name="Google Shape;274;g37623712833_0_4"/>
          <p:cNvSpPr txBox="1"/>
          <p:nvPr/>
        </p:nvSpPr>
        <p:spPr>
          <a:xfrm>
            <a:off x="1998000" y="1361520"/>
            <a:ext cx="11169300" cy="4756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en" sz="2800" strike="noStrike">
                <a:latin typeface="Arial"/>
                <a:ea typeface="Arial"/>
                <a:cs typeface="Arial"/>
                <a:sym typeface="Arial"/>
              </a:rPr>
              <a:t>1) Attend 8</a:t>
            </a:r>
            <a:r>
              <a:rPr lang="en" sz="2800"/>
              <a:t>0</a:t>
            </a:r>
            <a:r>
              <a:rPr b="0" lang="en" sz="2800" strike="noStrike">
                <a:latin typeface="Arial"/>
                <a:ea typeface="Arial"/>
                <a:cs typeface="Arial"/>
                <a:sym typeface="Arial"/>
              </a:rPr>
              <a:t>% or better to BNISCI Roundtable                                     </a:t>
            </a:r>
            <a:endParaRPr b="0" sz="2800" strike="noStrike">
              <a:latin typeface="Arial"/>
              <a:ea typeface="Arial"/>
              <a:cs typeface="Arial"/>
              <a:sym typeface="Arial"/>
            </a:endParaRPr>
          </a:p>
          <a:p>
            <a:pPr indent="0" lvl="0" marL="0" marR="0" rtl="0" algn="l">
              <a:spcBef>
                <a:spcPts val="0"/>
              </a:spcBef>
              <a:spcAft>
                <a:spcPts val="0"/>
              </a:spcAft>
              <a:buNone/>
            </a:pPr>
            <a:r>
              <a:rPr b="0" i="1" lang="en" sz="2800" strike="noStrike">
                <a:solidFill>
                  <a:srgbClr val="CC0000"/>
                </a:solidFill>
                <a:latin typeface="Arial"/>
                <a:ea typeface="Arial"/>
                <a:cs typeface="Arial"/>
                <a:sym typeface="Arial"/>
              </a:rPr>
              <a:t>               (sub count as attendance)</a:t>
            </a:r>
            <a:endParaRPr b="0" sz="2800" strike="noStrike">
              <a:latin typeface="Arial"/>
              <a:ea typeface="Arial"/>
              <a:cs typeface="Arial"/>
              <a:sym typeface="Arial"/>
            </a:endParaRPr>
          </a:p>
          <a:p>
            <a:pPr indent="0" lvl="0" marL="0" marR="0" rtl="0" algn="l">
              <a:spcBef>
                <a:spcPts val="0"/>
              </a:spcBef>
              <a:spcAft>
                <a:spcPts val="0"/>
              </a:spcAft>
              <a:buNone/>
            </a:pPr>
            <a:r>
              <a:t/>
            </a:r>
            <a:endParaRPr b="0" sz="2800" strike="noStrike">
              <a:latin typeface="Arial"/>
              <a:ea typeface="Arial"/>
              <a:cs typeface="Arial"/>
              <a:sym typeface="Arial"/>
            </a:endParaRPr>
          </a:p>
          <a:p>
            <a:pPr indent="0" lvl="0" marL="0" marR="0" rtl="0" algn="l">
              <a:spcBef>
                <a:spcPts val="0"/>
              </a:spcBef>
              <a:spcAft>
                <a:spcPts val="0"/>
              </a:spcAft>
              <a:buNone/>
            </a:pPr>
            <a:r>
              <a:rPr b="0" lang="en" sz="2800" strike="noStrike">
                <a:latin typeface="Arial"/>
                <a:ea typeface="Arial"/>
                <a:cs typeface="Arial"/>
                <a:sym typeface="Arial"/>
              </a:rPr>
              <a:t>2) 8</a:t>
            </a:r>
            <a:r>
              <a:rPr lang="en" sz="2800"/>
              <a:t>0</a:t>
            </a:r>
            <a:r>
              <a:rPr b="0" lang="en" sz="2800" strike="noStrike">
                <a:latin typeface="Arial"/>
                <a:ea typeface="Arial"/>
                <a:cs typeface="Arial"/>
                <a:sym typeface="Arial"/>
              </a:rPr>
              <a:t>% or better Chapter Success Meeting report </a:t>
            </a:r>
            <a:endParaRPr b="0" sz="2800" strike="noStrike">
              <a:latin typeface="Arial"/>
              <a:ea typeface="Arial"/>
              <a:cs typeface="Arial"/>
              <a:sym typeface="Arial"/>
            </a:endParaRPr>
          </a:p>
          <a:p>
            <a:pPr indent="0" lvl="0" marL="0" marR="0" rtl="0" algn="l">
              <a:spcBef>
                <a:spcPts val="0"/>
              </a:spcBef>
              <a:spcAft>
                <a:spcPts val="0"/>
              </a:spcAft>
              <a:buNone/>
            </a:pPr>
            <a:r>
              <a:rPr b="0" lang="en" sz="2800" strike="noStrike">
                <a:latin typeface="Arial"/>
                <a:ea typeface="Arial"/>
                <a:cs typeface="Arial"/>
                <a:sym typeface="Arial"/>
              </a:rPr>
              <a:t>    turned in over the term year. To ED and chapter AD/DC</a:t>
            </a:r>
            <a:endParaRPr b="0" sz="2800" strike="noStrike">
              <a:latin typeface="Arial"/>
              <a:ea typeface="Arial"/>
              <a:cs typeface="Arial"/>
              <a:sym typeface="Arial"/>
            </a:endParaRPr>
          </a:p>
          <a:p>
            <a:pPr indent="0" lvl="0" marL="0" marR="0" rtl="0" algn="l">
              <a:spcBef>
                <a:spcPts val="0"/>
              </a:spcBef>
              <a:spcAft>
                <a:spcPts val="0"/>
              </a:spcAft>
              <a:buNone/>
            </a:pPr>
            <a:r>
              <a:t/>
            </a:r>
            <a:endParaRPr b="0" sz="2800" strike="noStrike">
              <a:latin typeface="Arial"/>
              <a:ea typeface="Arial"/>
              <a:cs typeface="Arial"/>
              <a:sym typeface="Arial"/>
            </a:endParaRPr>
          </a:p>
          <a:p>
            <a:pPr indent="0" lvl="0" marL="0" marR="0" rtl="0" algn="l">
              <a:spcBef>
                <a:spcPts val="0"/>
              </a:spcBef>
              <a:spcAft>
                <a:spcPts val="0"/>
              </a:spcAft>
              <a:buNone/>
            </a:pPr>
            <a:r>
              <a:rPr b="0" lang="en" sz="2800" strike="noStrike">
                <a:latin typeface="Arial"/>
                <a:ea typeface="Arial"/>
                <a:cs typeface="Arial"/>
                <a:sym typeface="Arial"/>
              </a:rPr>
              <a:t>3) Chapter Grows by 25% from October 1, 202</a:t>
            </a:r>
            <a:r>
              <a:rPr lang="en" sz="2800"/>
              <a:t>5</a:t>
            </a:r>
            <a:r>
              <a:rPr b="0" lang="en" sz="2800" strike="noStrike">
                <a:latin typeface="Arial"/>
                <a:ea typeface="Arial"/>
                <a:cs typeface="Arial"/>
                <a:sym typeface="Arial"/>
              </a:rPr>
              <a:t> to </a:t>
            </a:r>
            <a:endParaRPr b="0" sz="2800" strike="noStrike">
              <a:latin typeface="Arial"/>
              <a:ea typeface="Arial"/>
              <a:cs typeface="Arial"/>
              <a:sym typeface="Arial"/>
            </a:endParaRPr>
          </a:p>
          <a:p>
            <a:pPr indent="0" lvl="0" marL="0" marR="0" rtl="0" algn="l">
              <a:spcBef>
                <a:spcPts val="0"/>
              </a:spcBef>
              <a:spcAft>
                <a:spcPts val="0"/>
              </a:spcAft>
              <a:buNone/>
            </a:pPr>
            <a:r>
              <a:rPr b="0" lang="en" sz="2800" strike="noStrike">
                <a:latin typeface="Arial"/>
                <a:ea typeface="Arial"/>
                <a:cs typeface="Arial"/>
                <a:sym typeface="Arial"/>
              </a:rPr>
              <a:t>     September 30, 202</a:t>
            </a:r>
            <a:r>
              <a:rPr lang="en" sz="2800"/>
              <a:t>6</a:t>
            </a:r>
            <a:r>
              <a:rPr b="0" lang="en" sz="2800" strike="noStrike">
                <a:latin typeface="Arial"/>
                <a:ea typeface="Arial"/>
                <a:cs typeface="Arial"/>
                <a:sym typeface="Arial"/>
              </a:rPr>
              <a:t>. </a:t>
            </a:r>
            <a:endParaRPr b="0" sz="2000" strike="noStrike">
              <a:latin typeface="Arial"/>
              <a:ea typeface="Arial"/>
              <a:cs typeface="Arial"/>
              <a:sym typeface="Arial"/>
            </a:endParaRPr>
          </a:p>
          <a:p>
            <a:pPr indent="0" lvl="0" marL="0" marR="0" rtl="0" algn="l">
              <a:spcBef>
                <a:spcPts val="0"/>
              </a:spcBef>
              <a:spcAft>
                <a:spcPts val="0"/>
              </a:spcAft>
              <a:buNone/>
            </a:pPr>
            <a:r>
              <a:t/>
            </a:r>
            <a:endParaRPr b="0" sz="2000" strike="noStrike">
              <a:latin typeface="Arial"/>
              <a:ea typeface="Arial"/>
              <a:cs typeface="Arial"/>
              <a:sym typeface="Arial"/>
            </a:endParaRPr>
          </a:p>
          <a:p>
            <a:pPr indent="0" lvl="0" marL="0" marR="0" rtl="0" algn="l">
              <a:spcBef>
                <a:spcPts val="0"/>
              </a:spcBef>
              <a:spcAft>
                <a:spcPts val="0"/>
              </a:spcAft>
              <a:buNone/>
            </a:pPr>
            <a:r>
              <a:t/>
            </a:r>
            <a:endParaRPr b="0" sz="2000" strike="noStrike">
              <a:latin typeface="Arial"/>
              <a:ea typeface="Arial"/>
              <a:cs typeface="Arial"/>
              <a:sym typeface="Arial"/>
            </a:endParaRPr>
          </a:p>
          <a:p>
            <a:pPr indent="0" lvl="0" marL="0" marR="0" rtl="0" algn="l">
              <a:spcBef>
                <a:spcPts val="0"/>
              </a:spcBef>
              <a:spcAft>
                <a:spcPts val="0"/>
              </a:spcAft>
              <a:buNone/>
            </a:pPr>
            <a:r>
              <a:rPr b="0" lang="en" sz="2800" strike="noStrike">
                <a:solidFill>
                  <a:srgbClr val="CC0000"/>
                </a:solidFill>
                <a:latin typeface="Arial"/>
                <a:ea typeface="Arial"/>
                <a:cs typeface="Arial"/>
                <a:sym typeface="Arial"/>
              </a:rPr>
              <a:t>            If approved for compensation you will be </a:t>
            </a:r>
            <a:endParaRPr b="0" sz="2800" strike="noStrike">
              <a:latin typeface="Arial"/>
              <a:ea typeface="Arial"/>
              <a:cs typeface="Arial"/>
              <a:sym typeface="Arial"/>
            </a:endParaRPr>
          </a:p>
          <a:p>
            <a:pPr indent="0" lvl="0" marL="0" marR="0" rtl="0" algn="l">
              <a:spcBef>
                <a:spcPts val="0"/>
              </a:spcBef>
              <a:spcAft>
                <a:spcPts val="0"/>
              </a:spcAft>
              <a:buNone/>
            </a:pPr>
            <a:r>
              <a:rPr b="0" lang="en" sz="2800" strike="noStrike">
                <a:solidFill>
                  <a:srgbClr val="CC0000"/>
                </a:solidFill>
                <a:latin typeface="Arial"/>
                <a:ea typeface="Arial"/>
                <a:cs typeface="Arial"/>
                <a:sym typeface="Arial"/>
              </a:rPr>
              <a:t>                            notified of next steps.  </a:t>
            </a:r>
            <a:r>
              <a:rPr b="0" lang="en" sz="2000" strike="noStrike">
                <a:latin typeface="Arial"/>
                <a:ea typeface="Arial"/>
                <a:cs typeface="Arial"/>
                <a:sym typeface="Arial"/>
              </a:rPr>
              <a:t> </a:t>
            </a:r>
            <a:endParaRPr b="0" sz="2000" strike="noStrike">
              <a:latin typeface="Arial"/>
              <a:ea typeface="Arial"/>
              <a:cs typeface="Arial"/>
              <a:sym typeface="Arial"/>
            </a:endParaRPr>
          </a:p>
        </p:txBody>
      </p:sp>
      <p:pic>
        <p:nvPicPr>
          <p:cNvPr id="275" name="Google Shape;275;g37623712833_0_4"/>
          <p:cNvPicPr preferRelativeResize="0"/>
          <p:nvPr/>
        </p:nvPicPr>
        <p:blipFill rotWithShape="1">
          <a:blip r:embed="rId3">
            <a:alphaModFix/>
          </a:blip>
          <a:srcRect b="0" l="0" r="0" t="0"/>
          <a:stretch/>
        </p:blipFill>
        <p:spPr>
          <a:xfrm>
            <a:off x="68400" y="6035400"/>
            <a:ext cx="1120320" cy="772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30b2ee2d397_0_1478"/>
          <p:cNvSpPr/>
          <p:nvPr/>
        </p:nvSpPr>
        <p:spPr>
          <a:xfrm>
            <a:off x="125" y="562775"/>
            <a:ext cx="12191700" cy="1649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500"/>
              <a:buFont typeface="Arial"/>
              <a:buNone/>
            </a:pPr>
            <a:r>
              <a:rPr b="1" i="0" lang="en" sz="6500" u="none" cap="none" strike="noStrike">
                <a:solidFill>
                  <a:srgbClr val="CF2030"/>
                </a:solidFill>
                <a:latin typeface="Arial"/>
                <a:ea typeface="Arial"/>
                <a:cs typeface="Arial"/>
                <a:sym typeface="Arial"/>
              </a:rPr>
              <a:t>Presentation Slides</a:t>
            </a:r>
            <a:endParaRPr b="1" i="0" sz="6500" u="none" cap="none" strike="noStrike">
              <a:solidFill>
                <a:srgbClr val="CF203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100"/>
              <a:buFont typeface="Arial"/>
              <a:buNone/>
            </a:pPr>
            <a:r>
              <a:rPr b="1" i="0" lang="en" sz="3100" u="none" cap="none" strike="noStrike">
                <a:solidFill>
                  <a:srgbClr val="1A1918"/>
                </a:solidFill>
                <a:latin typeface="Arial"/>
                <a:ea typeface="Arial"/>
                <a:cs typeface="Arial"/>
                <a:sym typeface="Arial"/>
              </a:rPr>
              <a:t>Needing updates Weekly and Monthly </a:t>
            </a:r>
            <a:r>
              <a:rPr b="0" i="1" lang="en" sz="3100" u="none" cap="none" strike="noStrike">
                <a:solidFill>
                  <a:srgbClr val="1A1918"/>
                </a:solidFill>
                <a:latin typeface="Arial"/>
                <a:ea typeface="Arial"/>
                <a:cs typeface="Arial"/>
                <a:sym typeface="Arial"/>
              </a:rPr>
              <a:t>(in order on presentation)</a:t>
            </a:r>
            <a:endParaRPr b="0" i="1" sz="3100" u="none" cap="none" strike="noStrike">
              <a:solidFill>
                <a:srgbClr val="1A1918"/>
              </a:solidFill>
              <a:latin typeface="Arial"/>
              <a:ea typeface="Arial"/>
              <a:cs typeface="Arial"/>
              <a:sym typeface="Arial"/>
            </a:endParaRPr>
          </a:p>
        </p:txBody>
      </p:sp>
      <p:sp>
        <p:nvSpPr>
          <p:cNvPr id="444" name="Google Shape;444;g30b2ee2d397_0_1478"/>
          <p:cNvSpPr/>
          <p:nvPr/>
        </p:nvSpPr>
        <p:spPr>
          <a:xfrm>
            <a:off x="2068165" y="4716915"/>
            <a:ext cx="9314100" cy="8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445" name="Google Shape;445;g30b2ee2d397_0_1478"/>
          <p:cNvSpPr txBox="1"/>
          <p:nvPr/>
        </p:nvSpPr>
        <p:spPr>
          <a:xfrm>
            <a:off x="887100" y="2774600"/>
            <a:ext cx="10418100" cy="30015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Clr>
                <a:srgbClr val="7F7F7F"/>
              </a:buClr>
              <a:buSzPts val="2400"/>
              <a:buFont typeface="Arial"/>
              <a:buAutoNum type="arabicPeriod"/>
            </a:pPr>
            <a:r>
              <a:rPr b="1" i="0" lang="en" sz="2400" u="none" cap="none" strike="noStrike">
                <a:solidFill>
                  <a:srgbClr val="64666A"/>
                </a:solidFill>
                <a:latin typeface="Arial"/>
                <a:ea typeface="Arial"/>
                <a:cs typeface="Arial"/>
                <a:sym typeface="Arial"/>
              </a:rPr>
              <a:t>(Monthly) Notable Networker Awards.</a:t>
            </a:r>
            <a:endParaRPr b="1" i="0" sz="2400" u="none" cap="none" strike="noStrike">
              <a:solidFill>
                <a:srgbClr val="64666A"/>
              </a:solidFill>
              <a:latin typeface="Arial"/>
              <a:ea typeface="Arial"/>
              <a:cs typeface="Arial"/>
              <a:sym typeface="Arial"/>
            </a:endParaRPr>
          </a:p>
          <a:p>
            <a:pPr indent="0" lvl="0" marL="457200" marR="0" rtl="0" algn="l">
              <a:lnSpc>
                <a:spcPct val="100000"/>
              </a:lnSpc>
              <a:spcBef>
                <a:spcPts val="0"/>
              </a:spcBef>
              <a:spcAft>
                <a:spcPts val="0"/>
              </a:spcAft>
              <a:buNone/>
            </a:pPr>
            <a:r>
              <a:t/>
            </a:r>
            <a:endParaRPr b="1" sz="2400">
              <a:solidFill>
                <a:srgbClr val="64666A"/>
              </a:solidFill>
            </a:endParaRPr>
          </a:p>
          <a:p>
            <a:pPr indent="-368300" lvl="0" marL="457200" marR="0" rtl="0" algn="l">
              <a:lnSpc>
                <a:spcPct val="100000"/>
              </a:lnSpc>
              <a:spcBef>
                <a:spcPts val="0"/>
              </a:spcBef>
              <a:spcAft>
                <a:spcPts val="0"/>
              </a:spcAft>
              <a:buClr>
                <a:srgbClr val="7F7F7F"/>
              </a:buClr>
              <a:buSzPts val="2400"/>
              <a:buFont typeface="Arial"/>
              <a:buAutoNum type="arabicPeriod"/>
            </a:pPr>
            <a:r>
              <a:rPr b="1" i="0" lang="en" sz="2400" u="none" cap="none" strike="noStrike">
                <a:solidFill>
                  <a:srgbClr val="64666A"/>
                </a:solidFill>
                <a:latin typeface="Arial"/>
                <a:ea typeface="Arial"/>
                <a:cs typeface="Arial"/>
                <a:sym typeface="Arial"/>
              </a:rPr>
              <a:t>(Weekly) PALMS report / GOAL Boards.</a:t>
            </a:r>
            <a:endParaRPr b="1" i="0" sz="2400" u="none" cap="none" strike="noStrike">
              <a:solidFill>
                <a:srgbClr val="64666A"/>
              </a:solidFill>
              <a:latin typeface="Arial"/>
              <a:ea typeface="Arial"/>
              <a:cs typeface="Arial"/>
              <a:sym typeface="Arial"/>
            </a:endParaRPr>
          </a:p>
          <a:p>
            <a:pPr indent="0" lvl="0" marL="457200" marR="0" rtl="0" algn="l">
              <a:lnSpc>
                <a:spcPct val="100000"/>
              </a:lnSpc>
              <a:spcBef>
                <a:spcPts val="0"/>
              </a:spcBef>
              <a:spcAft>
                <a:spcPts val="0"/>
              </a:spcAft>
              <a:buNone/>
            </a:pPr>
            <a:r>
              <a:t/>
            </a:r>
            <a:endParaRPr b="1" sz="2400">
              <a:solidFill>
                <a:srgbClr val="64666A"/>
              </a:solidFill>
            </a:endParaRPr>
          </a:p>
          <a:p>
            <a:pPr indent="-368300" lvl="0" marL="457200" marR="0" rtl="0" algn="l">
              <a:lnSpc>
                <a:spcPct val="100000"/>
              </a:lnSpc>
              <a:spcBef>
                <a:spcPts val="0"/>
              </a:spcBef>
              <a:spcAft>
                <a:spcPts val="0"/>
              </a:spcAft>
              <a:buClr>
                <a:srgbClr val="7F7F7F"/>
              </a:buClr>
              <a:buSzPts val="2400"/>
              <a:buFont typeface="Arial"/>
              <a:buAutoNum type="arabicPeriod"/>
            </a:pPr>
            <a:r>
              <a:rPr b="1" i="0" lang="en" sz="2400" u="none" cap="none" strike="noStrike">
                <a:solidFill>
                  <a:srgbClr val="64666A"/>
                </a:solidFill>
                <a:latin typeface="Arial"/>
                <a:ea typeface="Arial"/>
                <a:cs typeface="Arial"/>
                <a:sym typeface="Arial"/>
              </a:rPr>
              <a:t>(As Needed) Membership Committee report - Target professions and applications in progress.</a:t>
            </a:r>
            <a:endParaRPr b="1" i="0" sz="2400" u="none" cap="none" strike="noStrike">
              <a:solidFill>
                <a:srgbClr val="64666A"/>
              </a:solidFill>
              <a:latin typeface="Arial"/>
              <a:ea typeface="Arial"/>
              <a:cs typeface="Arial"/>
              <a:sym typeface="Arial"/>
            </a:endParaRPr>
          </a:p>
          <a:p>
            <a:pPr indent="0" lvl="0" marL="457200" marR="0" rtl="0" algn="l">
              <a:lnSpc>
                <a:spcPct val="100000"/>
              </a:lnSpc>
              <a:spcBef>
                <a:spcPts val="0"/>
              </a:spcBef>
              <a:spcAft>
                <a:spcPts val="0"/>
              </a:spcAft>
              <a:buNone/>
            </a:pPr>
            <a:r>
              <a:t/>
            </a:r>
            <a:endParaRPr b="1" i="0" sz="2400" u="none" cap="none" strike="noStrike">
              <a:solidFill>
                <a:srgbClr val="64666A"/>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446" name="Google Shape;446;g30b2ee2d397_0_1478"/>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0" st="0"/>
                                            </p:txEl>
                                          </p:spTgt>
                                        </p:tgtEl>
                                        <p:attrNameLst>
                                          <p:attrName>style.visibility</p:attrName>
                                        </p:attrNameLst>
                                      </p:cBhvr>
                                      <p:to>
                                        <p:strVal val="visible"/>
                                      </p:to>
                                    </p:set>
                                    <p:animEffect filter="fade" transition="in">
                                      <p:cBhvr>
                                        <p:cTn dur="1000"/>
                                        <p:tgtEl>
                                          <p:spTgt spid="4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1" st="1"/>
                                            </p:txEl>
                                          </p:spTgt>
                                        </p:tgtEl>
                                        <p:attrNameLst>
                                          <p:attrName>style.visibility</p:attrName>
                                        </p:attrNameLst>
                                      </p:cBhvr>
                                      <p:to>
                                        <p:strVal val="visible"/>
                                      </p:to>
                                    </p:set>
                                    <p:animEffect filter="fade" transition="in">
                                      <p:cBhvr>
                                        <p:cTn dur="1000"/>
                                        <p:tgtEl>
                                          <p:spTgt spid="44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2" st="2"/>
                                            </p:txEl>
                                          </p:spTgt>
                                        </p:tgtEl>
                                        <p:attrNameLst>
                                          <p:attrName>style.visibility</p:attrName>
                                        </p:attrNameLst>
                                      </p:cBhvr>
                                      <p:to>
                                        <p:strVal val="visible"/>
                                      </p:to>
                                    </p:set>
                                    <p:animEffect filter="fade" transition="in">
                                      <p:cBhvr>
                                        <p:cTn dur="1000"/>
                                        <p:tgtEl>
                                          <p:spTgt spid="44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3" st="3"/>
                                            </p:txEl>
                                          </p:spTgt>
                                        </p:tgtEl>
                                        <p:attrNameLst>
                                          <p:attrName>style.visibility</p:attrName>
                                        </p:attrNameLst>
                                      </p:cBhvr>
                                      <p:to>
                                        <p:strVal val="visible"/>
                                      </p:to>
                                    </p:set>
                                    <p:animEffect filter="fade" transition="in">
                                      <p:cBhvr>
                                        <p:cTn dur="1000"/>
                                        <p:tgtEl>
                                          <p:spTgt spid="44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4" st="4"/>
                                            </p:txEl>
                                          </p:spTgt>
                                        </p:tgtEl>
                                        <p:attrNameLst>
                                          <p:attrName>style.visibility</p:attrName>
                                        </p:attrNameLst>
                                      </p:cBhvr>
                                      <p:to>
                                        <p:strVal val="visible"/>
                                      </p:to>
                                    </p:set>
                                    <p:animEffect filter="fade" transition="in">
                                      <p:cBhvr>
                                        <p:cTn dur="1000"/>
                                        <p:tgtEl>
                                          <p:spTgt spid="44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5" st="5"/>
                                            </p:txEl>
                                          </p:spTgt>
                                        </p:tgtEl>
                                        <p:attrNameLst>
                                          <p:attrName>style.visibility</p:attrName>
                                        </p:attrNameLst>
                                      </p:cBhvr>
                                      <p:to>
                                        <p:strVal val="visible"/>
                                      </p:to>
                                    </p:set>
                                    <p:animEffect filter="fade" transition="in">
                                      <p:cBhvr>
                                        <p:cTn dur="1000"/>
                                        <p:tgtEl>
                                          <p:spTgt spid="44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6" st="6"/>
                                            </p:txEl>
                                          </p:spTgt>
                                        </p:tgtEl>
                                        <p:attrNameLst>
                                          <p:attrName>style.visibility</p:attrName>
                                        </p:attrNameLst>
                                      </p:cBhvr>
                                      <p:to>
                                        <p:strVal val="visible"/>
                                      </p:to>
                                    </p:set>
                                    <p:animEffect filter="fade" transition="in">
                                      <p:cBhvr>
                                        <p:cTn dur="1000"/>
                                        <p:tgtEl>
                                          <p:spTgt spid="445">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g30b2ee2d397_0_1588"/>
          <p:cNvSpPr/>
          <p:nvPr/>
        </p:nvSpPr>
        <p:spPr>
          <a:xfrm>
            <a:off x="125" y="472973"/>
            <a:ext cx="12191700" cy="1185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500"/>
              <a:buFont typeface="Arial"/>
              <a:buNone/>
            </a:pPr>
            <a:r>
              <a:rPr b="1" i="0" lang="en" sz="6500" u="none" cap="none" strike="noStrike">
                <a:solidFill>
                  <a:srgbClr val="CF2030"/>
                </a:solidFill>
                <a:latin typeface="Arial"/>
                <a:ea typeface="Arial"/>
                <a:cs typeface="Arial"/>
                <a:sym typeface="Arial"/>
              </a:rPr>
              <a:t> BNI Connect - Operations</a:t>
            </a:r>
            <a:endParaRPr b="0" i="0" sz="6500" u="none" cap="none" strike="noStrike">
              <a:solidFill>
                <a:srgbClr val="000000"/>
              </a:solidFill>
              <a:latin typeface="Arial"/>
              <a:ea typeface="Arial"/>
              <a:cs typeface="Arial"/>
              <a:sym typeface="Arial"/>
            </a:endParaRPr>
          </a:p>
        </p:txBody>
      </p:sp>
      <p:sp>
        <p:nvSpPr>
          <p:cNvPr id="452" name="Google Shape;452;g30b2ee2d397_0_1588"/>
          <p:cNvSpPr/>
          <p:nvPr/>
        </p:nvSpPr>
        <p:spPr>
          <a:xfrm>
            <a:off x="2068165" y="4716915"/>
            <a:ext cx="9314100" cy="8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453" name="Google Shape;453;g30b2ee2d397_0_1588"/>
          <p:cNvSpPr txBox="1"/>
          <p:nvPr/>
        </p:nvSpPr>
        <p:spPr>
          <a:xfrm>
            <a:off x="887100" y="2012600"/>
            <a:ext cx="10418100" cy="44793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Clr>
                <a:srgbClr val="64666A"/>
              </a:buClr>
              <a:buSzPts val="2400"/>
              <a:buFont typeface="Arial"/>
              <a:buAutoNum type="arabicPeriod"/>
            </a:pPr>
            <a:r>
              <a:rPr b="1" i="0" lang="en" sz="2400" u="none" cap="none" strike="noStrike">
                <a:solidFill>
                  <a:srgbClr val="C00000"/>
                </a:solidFill>
                <a:latin typeface="Arial"/>
                <a:ea typeface="Arial"/>
                <a:cs typeface="Arial"/>
                <a:sym typeface="Arial"/>
              </a:rPr>
              <a:t>Manage Visitors</a:t>
            </a:r>
            <a:r>
              <a:rPr b="1" i="0" lang="en" sz="2400" u="none" cap="none" strike="noStrike">
                <a:solidFill>
                  <a:srgbClr val="64666A"/>
                </a:solidFill>
                <a:latin typeface="Arial"/>
                <a:ea typeface="Arial"/>
                <a:cs typeface="Arial"/>
                <a:sym typeface="Arial"/>
              </a:rPr>
              <a:t> (marking visitor attendance): </a:t>
            </a:r>
            <a:br>
              <a:rPr b="1" i="0" lang="en" sz="2400" u="none" cap="none" strike="noStrike">
                <a:solidFill>
                  <a:srgbClr val="64666A"/>
                </a:solidFill>
                <a:latin typeface="Arial"/>
                <a:ea typeface="Arial"/>
                <a:cs typeface="Arial"/>
                <a:sym typeface="Arial"/>
              </a:rPr>
            </a:br>
            <a:r>
              <a:rPr b="0" i="1" lang="en" sz="2400" u="none" cap="none" strike="noStrike">
                <a:solidFill>
                  <a:srgbClr val="64666A"/>
                </a:solidFill>
                <a:latin typeface="Arial"/>
                <a:ea typeface="Arial"/>
                <a:cs typeface="Arial"/>
                <a:sym typeface="Arial"/>
              </a:rPr>
              <a:t>Operations &gt; Manage Visitors &gt; Visitor Registration &amp; Attendance Portal</a:t>
            </a:r>
            <a:endParaRPr b="0" i="1" sz="2400" u="none" cap="none" strike="noStrike">
              <a:solidFill>
                <a:srgbClr val="64666A"/>
              </a:solidFill>
              <a:latin typeface="Arial"/>
              <a:ea typeface="Arial"/>
              <a:cs typeface="Arial"/>
              <a:sym typeface="Arial"/>
            </a:endParaRPr>
          </a:p>
          <a:p>
            <a:pPr indent="-368300" lvl="0" marL="457200" marR="0" rtl="0" algn="l">
              <a:lnSpc>
                <a:spcPct val="100000"/>
              </a:lnSpc>
              <a:spcBef>
                <a:spcPts val="0"/>
              </a:spcBef>
              <a:spcAft>
                <a:spcPts val="0"/>
              </a:spcAft>
              <a:buClr>
                <a:srgbClr val="64666A"/>
              </a:buClr>
              <a:buSzPts val="2400"/>
              <a:buFont typeface="Arial"/>
              <a:buAutoNum type="arabicPeriod"/>
            </a:pPr>
            <a:r>
              <a:rPr b="1" i="0" lang="en" sz="2400" u="none" cap="none" strike="noStrike">
                <a:solidFill>
                  <a:srgbClr val="C00000"/>
                </a:solidFill>
                <a:latin typeface="Arial"/>
                <a:ea typeface="Arial"/>
                <a:cs typeface="Arial"/>
                <a:sym typeface="Arial"/>
              </a:rPr>
              <a:t>Meeting Management</a:t>
            </a:r>
            <a:r>
              <a:rPr b="1" i="0" lang="en" sz="2400" u="none" cap="none" strike="noStrike">
                <a:solidFill>
                  <a:srgbClr val="64666A"/>
                </a:solidFill>
                <a:latin typeface="Arial"/>
                <a:ea typeface="Arial"/>
                <a:cs typeface="Arial"/>
                <a:sym typeface="Arial"/>
              </a:rPr>
              <a:t> (PALMS Report): </a:t>
            </a:r>
            <a:br>
              <a:rPr b="1" i="0" lang="en" sz="2400" u="none" cap="none" strike="noStrike">
                <a:solidFill>
                  <a:srgbClr val="64666A"/>
                </a:solidFill>
                <a:latin typeface="Arial"/>
                <a:ea typeface="Arial"/>
                <a:cs typeface="Arial"/>
                <a:sym typeface="Arial"/>
              </a:rPr>
            </a:br>
            <a:r>
              <a:rPr b="0" i="1" lang="en" sz="2400" u="none" cap="none" strike="noStrike">
                <a:solidFill>
                  <a:srgbClr val="64666A"/>
                </a:solidFill>
                <a:latin typeface="Arial"/>
                <a:ea typeface="Arial"/>
                <a:cs typeface="Arial"/>
                <a:sym typeface="Arial"/>
              </a:rPr>
              <a:t>Operations &gt; Meeting Management &gt; View or Enter PALMS</a:t>
            </a:r>
            <a:endParaRPr b="0" i="1" sz="2400" u="none" cap="none" strike="noStrike">
              <a:solidFill>
                <a:srgbClr val="64666A"/>
              </a:solidFill>
              <a:latin typeface="Arial"/>
              <a:ea typeface="Arial"/>
              <a:cs typeface="Arial"/>
              <a:sym typeface="Arial"/>
            </a:endParaRPr>
          </a:p>
          <a:p>
            <a:pPr indent="-368300" lvl="1" marL="914400" marR="0" rtl="0" algn="l">
              <a:lnSpc>
                <a:spcPct val="100000"/>
              </a:lnSpc>
              <a:spcBef>
                <a:spcPts val="0"/>
              </a:spcBef>
              <a:spcAft>
                <a:spcPts val="0"/>
              </a:spcAft>
              <a:buClr>
                <a:srgbClr val="64666A"/>
              </a:buClr>
              <a:buSzPts val="2400"/>
              <a:buFont typeface="Arial"/>
              <a:buAutoNum type="alphaLcPeriod"/>
            </a:pPr>
            <a:r>
              <a:rPr b="1" i="0" lang="en" sz="2400" u="none" cap="none" strike="noStrike">
                <a:solidFill>
                  <a:srgbClr val="64666A"/>
                </a:solidFill>
                <a:latin typeface="Arial"/>
                <a:ea typeface="Arial"/>
                <a:cs typeface="Arial"/>
                <a:sym typeface="Arial"/>
              </a:rPr>
              <a:t>View PALMS</a:t>
            </a:r>
            <a:endParaRPr b="1" i="0" sz="2400" u="none" cap="none" strike="noStrike">
              <a:solidFill>
                <a:srgbClr val="64666A"/>
              </a:solidFill>
              <a:latin typeface="Arial"/>
              <a:ea typeface="Arial"/>
              <a:cs typeface="Arial"/>
              <a:sym typeface="Arial"/>
            </a:endParaRPr>
          </a:p>
          <a:p>
            <a:pPr indent="-368300" lvl="1" marL="914400" marR="0" rtl="0" algn="l">
              <a:lnSpc>
                <a:spcPct val="100000"/>
              </a:lnSpc>
              <a:spcBef>
                <a:spcPts val="0"/>
              </a:spcBef>
              <a:spcAft>
                <a:spcPts val="0"/>
              </a:spcAft>
              <a:buClr>
                <a:srgbClr val="64666A"/>
              </a:buClr>
              <a:buSzPts val="2400"/>
              <a:buFont typeface="Arial"/>
              <a:buAutoNum type="alphaLcPeriod"/>
            </a:pPr>
            <a:r>
              <a:rPr b="1" i="0" lang="en" sz="2400" u="none" cap="none" strike="noStrike">
                <a:solidFill>
                  <a:srgbClr val="64666A"/>
                </a:solidFill>
                <a:latin typeface="Arial"/>
                <a:ea typeface="Arial"/>
                <a:cs typeface="Arial"/>
                <a:sym typeface="Arial"/>
              </a:rPr>
              <a:t>Enter PALMS</a:t>
            </a:r>
            <a:endParaRPr b="1" i="0" sz="2400" u="none" cap="none" strike="noStrike">
              <a:solidFill>
                <a:srgbClr val="64666A"/>
              </a:solidFill>
              <a:latin typeface="Arial"/>
              <a:ea typeface="Arial"/>
              <a:cs typeface="Arial"/>
              <a:sym typeface="Arial"/>
            </a:endParaRPr>
          </a:p>
          <a:p>
            <a:pPr indent="-368300" lvl="0" marL="457200" marR="0" rtl="0" algn="l">
              <a:lnSpc>
                <a:spcPct val="100000"/>
              </a:lnSpc>
              <a:spcBef>
                <a:spcPts val="0"/>
              </a:spcBef>
              <a:spcAft>
                <a:spcPts val="0"/>
              </a:spcAft>
              <a:buClr>
                <a:srgbClr val="64666A"/>
              </a:buClr>
              <a:buSzPts val="2400"/>
              <a:buFont typeface="Arial"/>
              <a:buAutoNum type="arabicPeriod"/>
            </a:pPr>
            <a:r>
              <a:rPr b="1" i="0" lang="en" sz="2400" u="none" cap="none" strike="noStrike">
                <a:solidFill>
                  <a:srgbClr val="C00000"/>
                </a:solidFill>
                <a:latin typeface="Arial"/>
                <a:ea typeface="Arial"/>
                <a:cs typeface="Arial"/>
                <a:sym typeface="Arial"/>
              </a:rPr>
              <a:t>Manage Memberships</a:t>
            </a:r>
            <a:r>
              <a:rPr b="1" i="0" lang="en" sz="2400" u="none" cap="none" strike="noStrike">
                <a:solidFill>
                  <a:srgbClr val="64666A"/>
                </a:solidFill>
                <a:latin typeface="Arial"/>
                <a:ea typeface="Arial"/>
                <a:cs typeface="Arial"/>
                <a:sym typeface="Arial"/>
              </a:rPr>
              <a:t> (New &amp; Renewing Members):</a:t>
            </a:r>
            <a:br>
              <a:rPr b="1" i="0" lang="en" sz="2400" u="none" cap="none" strike="noStrike">
                <a:solidFill>
                  <a:srgbClr val="64666A"/>
                </a:solidFill>
                <a:latin typeface="Arial"/>
                <a:ea typeface="Arial"/>
                <a:cs typeface="Arial"/>
                <a:sym typeface="Arial"/>
              </a:rPr>
            </a:br>
            <a:r>
              <a:rPr b="0" i="1" lang="en" sz="2400" u="none" cap="none" strike="noStrike">
                <a:solidFill>
                  <a:srgbClr val="64666A"/>
                </a:solidFill>
                <a:latin typeface="Arial"/>
                <a:ea typeface="Arial"/>
                <a:cs typeface="Arial"/>
                <a:sym typeface="Arial"/>
              </a:rPr>
              <a:t>Operations &gt; Manage Memberships &gt; View Pending Applications</a:t>
            </a:r>
            <a:endParaRPr b="1" i="0" sz="2400" u="none" cap="none" strike="noStrike">
              <a:solidFill>
                <a:srgbClr val="C00000"/>
              </a:solidFill>
              <a:latin typeface="Arial"/>
              <a:ea typeface="Arial"/>
              <a:cs typeface="Arial"/>
              <a:sym typeface="Arial"/>
            </a:endParaRPr>
          </a:p>
          <a:p>
            <a:pPr indent="-368300" lvl="0" marL="457200" marR="0" rtl="0" algn="l">
              <a:lnSpc>
                <a:spcPct val="100000"/>
              </a:lnSpc>
              <a:spcBef>
                <a:spcPts val="0"/>
              </a:spcBef>
              <a:spcAft>
                <a:spcPts val="0"/>
              </a:spcAft>
              <a:buClr>
                <a:srgbClr val="64666A"/>
              </a:buClr>
              <a:buSzPts val="2400"/>
              <a:buFont typeface="Arial"/>
              <a:buAutoNum type="arabicPeriod"/>
            </a:pPr>
            <a:r>
              <a:rPr b="1" i="0" lang="en" sz="2400" u="none" cap="none" strike="noStrike">
                <a:solidFill>
                  <a:srgbClr val="C00000"/>
                </a:solidFill>
                <a:latin typeface="Arial"/>
                <a:ea typeface="Arial"/>
                <a:cs typeface="Arial"/>
                <a:sym typeface="Arial"/>
              </a:rPr>
              <a:t>Manage Goals</a:t>
            </a:r>
            <a:r>
              <a:rPr b="1" i="0" lang="en" sz="2400" u="none" cap="none" strike="noStrike">
                <a:solidFill>
                  <a:srgbClr val="64666A"/>
                </a:solidFill>
                <a:latin typeface="Arial"/>
                <a:ea typeface="Arial"/>
                <a:cs typeface="Arial"/>
                <a:sym typeface="Arial"/>
              </a:rPr>
              <a:t> (Editing &amp; Viewing Chapter Goals):</a:t>
            </a:r>
            <a:br>
              <a:rPr b="1" i="0" lang="en" sz="2400" u="none" cap="none" strike="noStrike">
                <a:solidFill>
                  <a:srgbClr val="64666A"/>
                </a:solidFill>
                <a:latin typeface="Arial"/>
                <a:ea typeface="Arial"/>
                <a:cs typeface="Arial"/>
                <a:sym typeface="Arial"/>
              </a:rPr>
            </a:br>
            <a:r>
              <a:rPr b="1" i="0" lang="en" sz="2400" u="none" cap="none" strike="noStrike">
                <a:solidFill>
                  <a:srgbClr val="64666A"/>
                </a:solidFill>
                <a:latin typeface="Arial"/>
                <a:ea typeface="Arial"/>
                <a:cs typeface="Arial"/>
                <a:sym typeface="Arial"/>
              </a:rPr>
              <a:t>Editing: </a:t>
            </a:r>
            <a:r>
              <a:rPr b="0" i="1" lang="en" sz="2400" u="none" cap="none" strike="noStrike">
                <a:solidFill>
                  <a:srgbClr val="64666A"/>
                </a:solidFill>
                <a:latin typeface="Arial"/>
                <a:ea typeface="Arial"/>
                <a:cs typeface="Arial"/>
                <a:sym typeface="Arial"/>
              </a:rPr>
              <a:t>Operations &gt; Manage Goals &gt; Enter Chapter Goals</a:t>
            </a:r>
            <a:br>
              <a:rPr b="0" i="1" lang="en" sz="2400" u="none" cap="none" strike="noStrike">
                <a:solidFill>
                  <a:srgbClr val="64666A"/>
                </a:solidFill>
                <a:latin typeface="Arial"/>
                <a:ea typeface="Arial"/>
                <a:cs typeface="Arial"/>
                <a:sym typeface="Arial"/>
              </a:rPr>
            </a:br>
            <a:r>
              <a:rPr b="1" i="0" lang="en" sz="2400" u="none" cap="none" strike="noStrike">
                <a:solidFill>
                  <a:srgbClr val="64666A"/>
                </a:solidFill>
                <a:latin typeface="Arial"/>
                <a:ea typeface="Arial"/>
                <a:cs typeface="Arial"/>
                <a:sym typeface="Arial"/>
              </a:rPr>
              <a:t>Viewing: </a:t>
            </a:r>
            <a:r>
              <a:rPr b="0" i="1" lang="en" sz="2400" u="none" cap="none" strike="noStrike">
                <a:solidFill>
                  <a:srgbClr val="64666A"/>
                </a:solidFill>
                <a:latin typeface="Arial"/>
                <a:ea typeface="Arial"/>
                <a:cs typeface="Arial"/>
                <a:sym typeface="Arial"/>
              </a:rPr>
              <a:t>Operations &gt; Manage Goals &gt; Enter Chapter Goals</a:t>
            </a:r>
            <a:endParaRPr b="1" i="0" sz="2400" u="none" cap="none" strike="noStrike">
              <a:solidFill>
                <a:srgbClr val="64666A"/>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454" name="Google Shape;454;g30b2ee2d397_0_1588"/>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xEl>
                                              <p:pRg end="0" st="0"/>
                                            </p:txEl>
                                          </p:spTgt>
                                        </p:tgtEl>
                                        <p:attrNameLst>
                                          <p:attrName>style.visibility</p:attrName>
                                        </p:attrNameLst>
                                      </p:cBhvr>
                                      <p:to>
                                        <p:strVal val="visible"/>
                                      </p:to>
                                    </p:set>
                                    <p:animEffect filter="fade" transition="in">
                                      <p:cBhvr>
                                        <p:cTn dur="1000"/>
                                        <p:tgtEl>
                                          <p:spTgt spid="4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xEl>
                                              <p:pRg end="1" st="1"/>
                                            </p:txEl>
                                          </p:spTgt>
                                        </p:tgtEl>
                                        <p:attrNameLst>
                                          <p:attrName>style.visibility</p:attrName>
                                        </p:attrNameLst>
                                      </p:cBhvr>
                                      <p:to>
                                        <p:strVal val="visible"/>
                                      </p:to>
                                    </p:set>
                                    <p:animEffect filter="fade" transition="in">
                                      <p:cBhvr>
                                        <p:cTn dur="1000"/>
                                        <p:tgtEl>
                                          <p:spTgt spid="45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xEl>
                                              <p:pRg end="2" st="2"/>
                                            </p:txEl>
                                          </p:spTgt>
                                        </p:tgtEl>
                                        <p:attrNameLst>
                                          <p:attrName>style.visibility</p:attrName>
                                        </p:attrNameLst>
                                      </p:cBhvr>
                                      <p:to>
                                        <p:strVal val="visible"/>
                                      </p:to>
                                    </p:set>
                                    <p:animEffect filter="fade" transition="in">
                                      <p:cBhvr>
                                        <p:cTn dur="1000"/>
                                        <p:tgtEl>
                                          <p:spTgt spid="45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xEl>
                                              <p:pRg end="3" st="3"/>
                                            </p:txEl>
                                          </p:spTgt>
                                        </p:tgtEl>
                                        <p:attrNameLst>
                                          <p:attrName>style.visibility</p:attrName>
                                        </p:attrNameLst>
                                      </p:cBhvr>
                                      <p:to>
                                        <p:strVal val="visible"/>
                                      </p:to>
                                    </p:set>
                                    <p:animEffect filter="fade" transition="in">
                                      <p:cBhvr>
                                        <p:cTn dur="1000"/>
                                        <p:tgtEl>
                                          <p:spTgt spid="45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xEl>
                                              <p:pRg end="4" st="4"/>
                                            </p:txEl>
                                          </p:spTgt>
                                        </p:tgtEl>
                                        <p:attrNameLst>
                                          <p:attrName>style.visibility</p:attrName>
                                        </p:attrNameLst>
                                      </p:cBhvr>
                                      <p:to>
                                        <p:strVal val="visible"/>
                                      </p:to>
                                    </p:set>
                                    <p:animEffect filter="fade" transition="in">
                                      <p:cBhvr>
                                        <p:cTn dur="1000"/>
                                        <p:tgtEl>
                                          <p:spTgt spid="45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xEl>
                                              <p:pRg end="5" st="5"/>
                                            </p:txEl>
                                          </p:spTgt>
                                        </p:tgtEl>
                                        <p:attrNameLst>
                                          <p:attrName>style.visibility</p:attrName>
                                        </p:attrNameLst>
                                      </p:cBhvr>
                                      <p:to>
                                        <p:strVal val="visible"/>
                                      </p:to>
                                    </p:set>
                                    <p:animEffect filter="fade" transition="in">
                                      <p:cBhvr>
                                        <p:cTn dur="1000"/>
                                        <p:tgtEl>
                                          <p:spTgt spid="45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xEl>
                                              <p:pRg end="6" st="6"/>
                                            </p:txEl>
                                          </p:spTgt>
                                        </p:tgtEl>
                                        <p:attrNameLst>
                                          <p:attrName>style.visibility</p:attrName>
                                        </p:attrNameLst>
                                      </p:cBhvr>
                                      <p:to>
                                        <p:strVal val="visible"/>
                                      </p:to>
                                    </p:set>
                                    <p:animEffect filter="fade" transition="in">
                                      <p:cBhvr>
                                        <p:cTn dur="1000"/>
                                        <p:tgtEl>
                                          <p:spTgt spid="453">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g30b2ee2d397_0_1698"/>
          <p:cNvSpPr/>
          <p:nvPr/>
        </p:nvSpPr>
        <p:spPr>
          <a:xfrm>
            <a:off x="125" y="562823"/>
            <a:ext cx="12191700" cy="1185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500"/>
              <a:buFont typeface="Arial"/>
              <a:buNone/>
            </a:pPr>
            <a:r>
              <a:rPr b="1" i="0" lang="en" sz="6500" u="none" cap="none" strike="noStrike">
                <a:solidFill>
                  <a:srgbClr val="CF2030"/>
                </a:solidFill>
                <a:latin typeface="Arial"/>
                <a:ea typeface="Arial"/>
                <a:cs typeface="Arial"/>
                <a:sym typeface="Arial"/>
              </a:rPr>
              <a:t>BNI Connect - Reports</a:t>
            </a:r>
            <a:endParaRPr b="0" i="0" sz="6500" u="none" cap="none" strike="noStrike">
              <a:solidFill>
                <a:srgbClr val="000000"/>
              </a:solidFill>
              <a:latin typeface="Arial"/>
              <a:ea typeface="Arial"/>
              <a:cs typeface="Arial"/>
              <a:sym typeface="Arial"/>
            </a:endParaRPr>
          </a:p>
        </p:txBody>
      </p:sp>
      <p:sp>
        <p:nvSpPr>
          <p:cNvPr id="460" name="Google Shape;460;g30b2ee2d397_0_1698"/>
          <p:cNvSpPr/>
          <p:nvPr/>
        </p:nvSpPr>
        <p:spPr>
          <a:xfrm>
            <a:off x="2068165" y="4716915"/>
            <a:ext cx="9314100" cy="8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461" name="Google Shape;461;g30b2ee2d397_0_1698"/>
          <p:cNvSpPr txBox="1"/>
          <p:nvPr/>
        </p:nvSpPr>
        <p:spPr>
          <a:xfrm>
            <a:off x="887100" y="2317400"/>
            <a:ext cx="10418100" cy="36018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Clr>
                <a:srgbClr val="64666A"/>
              </a:buClr>
              <a:buSzPts val="2400"/>
              <a:buFont typeface="Arial"/>
              <a:buAutoNum type="arabicPeriod"/>
            </a:pPr>
            <a:r>
              <a:rPr b="1" i="0" lang="en" sz="2400" u="none" cap="none" strike="noStrike">
                <a:solidFill>
                  <a:srgbClr val="C00000"/>
                </a:solidFill>
                <a:latin typeface="Arial"/>
                <a:ea typeface="Arial"/>
                <a:cs typeface="Arial"/>
                <a:sym typeface="Arial"/>
              </a:rPr>
              <a:t>Chapter Roster Report</a:t>
            </a:r>
            <a:r>
              <a:rPr b="1" i="0" lang="en" sz="2400" u="none" cap="none" strike="noStrike">
                <a:solidFill>
                  <a:srgbClr val="64666A"/>
                </a:solidFill>
                <a:latin typeface="Arial"/>
                <a:ea typeface="Arial"/>
                <a:cs typeface="Arial"/>
                <a:sym typeface="Arial"/>
              </a:rPr>
              <a:t> (List of Members): </a:t>
            </a:r>
            <a:br>
              <a:rPr b="1" i="0" lang="en" sz="2400" u="none" cap="none" strike="noStrike">
                <a:solidFill>
                  <a:srgbClr val="64666A"/>
                </a:solidFill>
                <a:latin typeface="Arial"/>
                <a:ea typeface="Arial"/>
                <a:cs typeface="Arial"/>
                <a:sym typeface="Arial"/>
              </a:rPr>
            </a:br>
            <a:r>
              <a:rPr b="0" i="1" lang="en" sz="2400" u="none" cap="none" strike="noStrike">
                <a:solidFill>
                  <a:srgbClr val="64666A"/>
                </a:solidFill>
                <a:latin typeface="Arial"/>
                <a:ea typeface="Arial"/>
                <a:cs typeface="Arial"/>
                <a:sym typeface="Arial"/>
              </a:rPr>
              <a:t>Reports &gt; Chapter Roster Report</a:t>
            </a:r>
            <a:endParaRPr b="0" i="1" sz="2400" u="none" cap="none" strike="noStrike">
              <a:solidFill>
                <a:srgbClr val="64666A"/>
              </a:solidFill>
              <a:latin typeface="Arial"/>
              <a:ea typeface="Arial"/>
              <a:cs typeface="Arial"/>
              <a:sym typeface="Arial"/>
            </a:endParaRPr>
          </a:p>
          <a:p>
            <a:pPr indent="-368300" lvl="0" marL="457200" marR="0" rtl="0" algn="l">
              <a:lnSpc>
                <a:spcPct val="100000"/>
              </a:lnSpc>
              <a:spcBef>
                <a:spcPts val="0"/>
              </a:spcBef>
              <a:spcAft>
                <a:spcPts val="0"/>
              </a:spcAft>
              <a:buClr>
                <a:srgbClr val="64666A"/>
              </a:buClr>
              <a:buSzPts val="2400"/>
              <a:buFont typeface="Arial"/>
              <a:buAutoNum type="arabicPeriod"/>
            </a:pPr>
            <a:r>
              <a:rPr b="1" i="0" lang="en" sz="2400" u="none" cap="none" strike="noStrike">
                <a:solidFill>
                  <a:srgbClr val="C00000"/>
                </a:solidFill>
                <a:latin typeface="Arial"/>
                <a:ea typeface="Arial"/>
                <a:cs typeface="Arial"/>
                <a:sym typeface="Arial"/>
              </a:rPr>
              <a:t>Membership Dues Report</a:t>
            </a:r>
            <a:r>
              <a:rPr b="1" i="0" lang="en" sz="2400" u="none" cap="none" strike="noStrike">
                <a:solidFill>
                  <a:srgbClr val="64666A"/>
                </a:solidFill>
                <a:latin typeface="Arial"/>
                <a:ea typeface="Arial"/>
                <a:cs typeface="Arial"/>
                <a:sym typeface="Arial"/>
              </a:rPr>
              <a:t> (Renewals): </a:t>
            </a:r>
            <a:br>
              <a:rPr b="1" i="0" lang="en" sz="2400" u="none" cap="none" strike="noStrike">
                <a:solidFill>
                  <a:srgbClr val="64666A"/>
                </a:solidFill>
                <a:latin typeface="Arial"/>
                <a:ea typeface="Arial"/>
                <a:cs typeface="Arial"/>
                <a:sym typeface="Arial"/>
              </a:rPr>
            </a:br>
            <a:r>
              <a:rPr b="0" i="1" lang="en" sz="2400" u="none" cap="none" strike="noStrike">
                <a:solidFill>
                  <a:srgbClr val="64666A"/>
                </a:solidFill>
                <a:latin typeface="Arial"/>
                <a:ea typeface="Arial"/>
                <a:cs typeface="Arial"/>
                <a:sym typeface="Arial"/>
              </a:rPr>
              <a:t>Reports &gt; Membership Dues Report</a:t>
            </a:r>
            <a:endParaRPr b="1" i="0" sz="2400" u="none" cap="none" strike="noStrike">
              <a:solidFill>
                <a:srgbClr val="64666A"/>
              </a:solidFill>
              <a:latin typeface="Arial"/>
              <a:ea typeface="Arial"/>
              <a:cs typeface="Arial"/>
              <a:sym typeface="Arial"/>
            </a:endParaRPr>
          </a:p>
          <a:p>
            <a:pPr indent="-368300" lvl="0" marL="457200" marR="0" rtl="0" algn="l">
              <a:lnSpc>
                <a:spcPct val="100000"/>
              </a:lnSpc>
              <a:spcBef>
                <a:spcPts val="0"/>
              </a:spcBef>
              <a:spcAft>
                <a:spcPts val="0"/>
              </a:spcAft>
              <a:buClr>
                <a:srgbClr val="64666A"/>
              </a:buClr>
              <a:buSzPts val="2400"/>
              <a:buFont typeface="Arial"/>
              <a:buAutoNum type="arabicPeriod"/>
            </a:pPr>
            <a:r>
              <a:rPr b="1" i="0" lang="en" sz="2400" u="none" cap="none" strike="noStrike">
                <a:solidFill>
                  <a:srgbClr val="C00000"/>
                </a:solidFill>
                <a:latin typeface="Arial"/>
                <a:ea typeface="Arial"/>
                <a:cs typeface="Arial"/>
                <a:sym typeface="Arial"/>
              </a:rPr>
              <a:t>Summary PALMS Report</a:t>
            </a:r>
            <a:r>
              <a:rPr b="1" i="0" lang="en" sz="2400" u="none" cap="none" strike="noStrike">
                <a:solidFill>
                  <a:srgbClr val="64666A"/>
                </a:solidFill>
                <a:latin typeface="Arial"/>
                <a:ea typeface="Arial"/>
                <a:cs typeface="Arial"/>
                <a:sym typeface="Arial"/>
              </a:rPr>
              <a:t> (PALMS Full Chapter Info):</a:t>
            </a:r>
            <a:br>
              <a:rPr b="1" i="0" lang="en" sz="2400" u="none" cap="none" strike="noStrike">
                <a:solidFill>
                  <a:srgbClr val="64666A"/>
                </a:solidFill>
                <a:latin typeface="Arial"/>
                <a:ea typeface="Arial"/>
                <a:cs typeface="Arial"/>
                <a:sym typeface="Arial"/>
              </a:rPr>
            </a:br>
            <a:r>
              <a:rPr b="0" i="1" lang="en" sz="2400" u="none" cap="none" strike="noStrike">
                <a:solidFill>
                  <a:srgbClr val="64666A"/>
                </a:solidFill>
                <a:latin typeface="Arial"/>
                <a:ea typeface="Arial"/>
                <a:cs typeface="Arial"/>
                <a:sym typeface="Arial"/>
              </a:rPr>
              <a:t>Reports &gt; Summary PALMS Report</a:t>
            </a:r>
            <a:endParaRPr b="1" i="0" sz="2400" u="none" cap="none" strike="noStrike">
              <a:solidFill>
                <a:srgbClr val="64666A"/>
              </a:solidFill>
              <a:latin typeface="Arial"/>
              <a:ea typeface="Arial"/>
              <a:cs typeface="Arial"/>
              <a:sym typeface="Arial"/>
            </a:endParaRPr>
          </a:p>
          <a:p>
            <a:pPr indent="-368300" lvl="0" marL="457200" marR="0" rtl="0" algn="l">
              <a:lnSpc>
                <a:spcPct val="100000"/>
              </a:lnSpc>
              <a:spcBef>
                <a:spcPts val="0"/>
              </a:spcBef>
              <a:spcAft>
                <a:spcPts val="0"/>
              </a:spcAft>
              <a:buClr>
                <a:srgbClr val="64666A"/>
              </a:buClr>
              <a:buSzPts val="2400"/>
              <a:buFont typeface="Arial"/>
              <a:buAutoNum type="arabicPeriod"/>
            </a:pPr>
            <a:r>
              <a:rPr b="1" i="0" lang="en" sz="2400" u="none" cap="none" strike="noStrike">
                <a:solidFill>
                  <a:srgbClr val="C00000"/>
                </a:solidFill>
                <a:latin typeface="Arial"/>
                <a:ea typeface="Arial"/>
                <a:cs typeface="Arial"/>
                <a:sym typeface="Arial"/>
              </a:rPr>
              <a:t>Personal PALMS Report</a:t>
            </a:r>
            <a:r>
              <a:rPr b="1" i="0" lang="en" sz="2400" u="none" cap="none" strike="noStrike">
                <a:solidFill>
                  <a:srgbClr val="64666A"/>
                </a:solidFill>
                <a:latin typeface="Arial"/>
                <a:ea typeface="Arial"/>
                <a:cs typeface="Arial"/>
                <a:sym typeface="Arial"/>
              </a:rPr>
              <a:t> (PALMS Individual Member Info):</a:t>
            </a:r>
            <a:br>
              <a:rPr b="1" i="0" lang="en" sz="2400" u="none" cap="none" strike="noStrike">
                <a:solidFill>
                  <a:srgbClr val="64666A"/>
                </a:solidFill>
                <a:latin typeface="Arial"/>
                <a:ea typeface="Arial"/>
                <a:cs typeface="Arial"/>
                <a:sym typeface="Arial"/>
              </a:rPr>
            </a:br>
            <a:r>
              <a:rPr b="0" i="1" lang="en" sz="2400" u="none" cap="none" strike="noStrike">
                <a:solidFill>
                  <a:srgbClr val="64666A"/>
                </a:solidFill>
                <a:latin typeface="Arial"/>
                <a:ea typeface="Arial"/>
                <a:cs typeface="Arial"/>
                <a:sym typeface="Arial"/>
              </a:rPr>
              <a:t>Reports &gt; Personal PALMS Report</a:t>
            </a:r>
            <a:endParaRPr b="1" i="0" sz="2400" u="none" cap="none" strike="noStrike">
              <a:solidFill>
                <a:srgbClr val="64666A"/>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462" name="Google Shape;462;g30b2ee2d397_0_1698"/>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xEl>
                                              <p:pRg end="0" st="0"/>
                                            </p:txEl>
                                          </p:spTgt>
                                        </p:tgtEl>
                                        <p:attrNameLst>
                                          <p:attrName>style.visibility</p:attrName>
                                        </p:attrNameLst>
                                      </p:cBhvr>
                                      <p:to>
                                        <p:strVal val="visible"/>
                                      </p:to>
                                    </p:set>
                                    <p:animEffect filter="fade" transition="in">
                                      <p:cBhvr>
                                        <p:cTn dur="1000"/>
                                        <p:tgtEl>
                                          <p:spTgt spid="4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xEl>
                                              <p:pRg end="1" st="1"/>
                                            </p:txEl>
                                          </p:spTgt>
                                        </p:tgtEl>
                                        <p:attrNameLst>
                                          <p:attrName>style.visibility</p:attrName>
                                        </p:attrNameLst>
                                      </p:cBhvr>
                                      <p:to>
                                        <p:strVal val="visible"/>
                                      </p:to>
                                    </p:set>
                                    <p:animEffect filter="fade" transition="in">
                                      <p:cBhvr>
                                        <p:cTn dur="1000"/>
                                        <p:tgtEl>
                                          <p:spTgt spid="4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xEl>
                                              <p:pRg end="2" st="2"/>
                                            </p:txEl>
                                          </p:spTgt>
                                        </p:tgtEl>
                                        <p:attrNameLst>
                                          <p:attrName>style.visibility</p:attrName>
                                        </p:attrNameLst>
                                      </p:cBhvr>
                                      <p:to>
                                        <p:strVal val="visible"/>
                                      </p:to>
                                    </p:set>
                                    <p:animEffect filter="fade" transition="in">
                                      <p:cBhvr>
                                        <p:cTn dur="1000"/>
                                        <p:tgtEl>
                                          <p:spTgt spid="46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xEl>
                                              <p:pRg end="3" st="3"/>
                                            </p:txEl>
                                          </p:spTgt>
                                        </p:tgtEl>
                                        <p:attrNameLst>
                                          <p:attrName>style.visibility</p:attrName>
                                        </p:attrNameLst>
                                      </p:cBhvr>
                                      <p:to>
                                        <p:strVal val="visible"/>
                                      </p:to>
                                    </p:set>
                                    <p:animEffect filter="fade" transition="in">
                                      <p:cBhvr>
                                        <p:cTn dur="1000"/>
                                        <p:tgtEl>
                                          <p:spTgt spid="46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xEl>
                                              <p:pRg end="4" st="4"/>
                                            </p:txEl>
                                          </p:spTgt>
                                        </p:tgtEl>
                                        <p:attrNameLst>
                                          <p:attrName>style.visibility</p:attrName>
                                        </p:attrNameLst>
                                      </p:cBhvr>
                                      <p:to>
                                        <p:strVal val="visible"/>
                                      </p:to>
                                    </p:set>
                                    <p:animEffect filter="fade" transition="in">
                                      <p:cBhvr>
                                        <p:cTn dur="1000"/>
                                        <p:tgtEl>
                                          <p:spTgt spid="46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xEl>
                                              <p:pRg end="5" st="5"/>
                                            </p:txEl>
                                          </p:spTgt>
                                        </p:tgtEl>
                                        <p:attrNameLst>
                                          <p:attrName>style.visibility</p:attrName>
                                        </p:attrNameLst>
                                      </p:cBhvr>
                                      <p:to>
                                        <p:strVal val="visible"/>
                                      </p:to>
                                    </p:set>
                                    <p:animEffect filter="fade" transition="in">
                                      <p:cBhvr>
                                        <p:cTn dur="1000"/>
                                        <p:tgtEl>
                                          <p:spTgt spid="461">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g30b2ee2d397_0_1808"/>
          <p:cNvSpPr/>
          <p:nvPr/>
        </p:nvSpPr>
        <p:spPr>
          <a:xfrm>
            <a:off x="125" y="2140048"/>
            <a:ext cx="12191700" cy="1185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500"/>
              <a:buFont typeface="Arial"/>
              <a:buNone/>
            </a:pPr>
            <a:r>
              <a:rPr b="1" i="0" lang="en" sz="6500" u="none" cap="none" strike="noStrike">
                <a:solidFill>
                  <a:srgbClr val="CF2030"/>
                </a:solidFill>
                <a:latin typeface="Arial"/>
                <a:ea typeface="Arial"/>
                <a:cs typeface="Arial"/>
                <a:sym typeface="Arial"/>
              </a:rPr>
              <a:t>Reporting2You Reports</a:t>
            </a:r>
            <a:endParaRPr b="0" i="0" sz="6500" u="none" cap="none" strike="noStrike">
              <a:solidFill>
                <a:srgbClr val="000000"/>
              </a:solidFill>
              <a:latin typeface="Arial"/>
              <a:ea typeface="Arial"/>
              <a:cs typeface="Arial"/>
              <a:sym typeface="Arial"/>
            </a:endParaRPr>
          </a:p>
        </p:txBody>
      </p:sp>
      <p:sp>
        <p:nvSpPr>
          <p:cNvPr id="468" name="Google Shape;468;g30b2ee2d397_0_1808"/>
          <p:cNvSpPr txBox="1"/>
          <p:nvPr/>
        </p:nvSpPr>
        <p:spPr>
          <a:xfrm>
            <a:off x="0" y="3958650"/>
            <a:ext cx="12192000" cy="785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2400"/>
              <a:buFont typeface="Arial"/>
              <a:buNone/>
            </a:pPr>
            <a:r>
              <a:rPr b="1" i="0" lang="en" sz="2400" u="none" cap="none" strike="noStrike">
                <a:solidFill>
                  <a:srgbClr val="64666A"/>
                </a:solidFill>
                <a:latin typeface="Arial"/>
                <a:ea typeface="Arial"/>
                <a:cs typeface="Arial"/>
                <a:sym typeface="Arial"/>
              </a:rPr>
              <a:t>Received by the 5th Day of the month</a:t>
            </a:r>
            <a:endParaRPr b="1" i="0" sz="2400" u="none" cap="none" strike="noStrike">
              <a:solidFill>
                <a:srgbClr val="64666A"/>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469" name="Google Shape;469;g30b2ee2d397_0_1808"/>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id="474" name="Google Shape;474;g30b2ee2d397_0_1917"/>
          <p:cNvPicPr preferRelativeResize="0"/>
          <p:nvPr/>
        </p:nvPicPr>
        <p:blipFill rotWithShape="1">
          <a:blip r:embed="rId3">
            <a:alphaModFix/>
          </a:blip>
          <a:srcRect b="0" l="0" r="0" t="0"/>
          <a:stretch/>
        </p:blipFill>
        <p:spPr>
          <a:xfrm>
            <a:off x="1855987" y="628126"/>
            <a:ext cx="8480023" cy="5246548"/>
          </a:xfrm>
          <a:prstGeom prst="rect">
            <a:avLst/>
          </a:prstGeom>
          <a:noFill/>
          <a:ln>
            <a:noFill/>
          </a:ln>
        </p:spPr>
      </p:pic>
      <p:pic>
        <p:nvPicPr>
          <p:cNvPr id="475" name="Google Shape;475;g30b2ee2d397_0_1917"/>
          <p:cNvPicPr preferRelativeResize="0"/>
          <p:nvPr/>
        </p:nvPicPr>
        <p:blipFill>
          <a:blip r:embed="rId4">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g30b2ee2d397_0_0"/>
          <p:cNvPicPr preferRelativeResize="0"/>
          <p:nvPr/>
        </p:nvPicPr>
        <p:blipFill rotWithShape="1">
          <a:blip r:embed="rId3">
            <a:alphaModFix/>
          </a:blip>
          <a:srcRect b="0" l="0" r="0" t="0"/>
          <a:stretch/>
        </p:blipFill>
        <p:spPr>
          <a:xfrm>
            <a:off x="2641400" y="636125"/>
            <a:ext cx="8012224" cy="4866225"/>
          </a:xfrm>
          <a:prstGeom prst="rect">
            <a:avLst/>
          </a:prstGeom>
          <a:noFill/>
          <a:ln>
            <a:noFill/>
          </a:ln>
        </p:spPr>
      </p:pic>
      <p:pic>
        <p:nvPicPr>
          <p:cNvPr id="482" name="Google Shape;482;g30b2ee2d397_0_0"/>
          <p:cNvPicPr preferRelativeResize="0"/>
          <p:nvPr/>
        </p:nvPicPr>
        <p:blipFill>
          <a:blip r:embed="rId4">
            <a:alphaModFix/>
          </a:blip>
          <a:stretch>
            <a:fillRect/>
          </a:stretch>
        </p:blipFill>
        <p:spPr>
          <a:xfrm>
            <a:off x="10653623" y="5958875"/>
            <a:ext cx="1385026" cy="779074"/>
          </a:xfrm>
          <a:prstGeom prst="rect">
            <a:avLst/>
          </a:prstGeom>
          <a:noFill/>
          <a:ln>
            <a:noFill/>
          </a:ln>
        </p:spPr>
      </p:pic>
      <p:pic>
        <p:nvPicPr>
          <p:cNvPr id="483" name="Google Shape;483;g30b2ee2d397_0_0"/>
          <p:cNvPicPr preferRelativeResize="0"/>
          <p:nvPr/>
        </p:nvPicPr>
        <p:blipFill rotWithShape="1">
          <a:blip r:embed="rId5">
            <a:alphaModFix/>
          </a:blip>
          <a:srcRect b="0" l="0" r="0" t="0"/>
          <a:stretch/>
        </p:blipFill>
        <p:spPr>
          <a:xfrm>
            <a:off x="362226" y="332189"/>
            <a:ext cx="2182190" cy="8417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30b2ee2d397_0_2026"/>
          <p:cNvSpPr/>
          <p:nvPr/>
        </p:nvSpPr>
        <p:spPr>
          <a:xfrm>
            <a:off x="0" y="376560"/>
            <a:ext cx="12191700" cy="626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rgbClr val="CF2030"/>
                </a:solidFill>
                <a:latin typeface="Arial"/>
                <a:ea typeface="Arial"/>
                <a:cs typeface="Arial"/>
                <a:sym typeface="Arial"/>
              </a:rPr>
              <a:t>Notable Networker Award</a:t>
            </a:r>
            <a:endParaRPr b="0" i="0" sz="3600" u="none" cap="none" strike="noStrike">
              <a:solidFill>
                <a:srgbClr val="000000"/>
              </a:solidFill>
              <a:latin typeface="Arial"/>
              <a:ea typeface="Arial"/>
              <a:cs typeface="Arial"/>
              <a:sym typeface="Arial"/>
            </a:endParaRPr>
          </a:p>
        </p:txBody>
      </p:sp>
      <p:grpSp>
        <p:nvGrpSpPr>
          <p:cNvPr id="489" name="Google Shape;489;g30b2ee2d397_0_2026"/>
          <p:cNvGrpSpPr/>
          <p:nvPr/>
        </p:nvGrpSpPr>
        <p:grpSpPr>
          <a:xfrm>
            <a:off x="833760" y="1388160"/>
            <a:ext cx="10380480" cy="1094280"/>
            <a:chOff x="833760" y="1388160"/>
            <a:chExt cx="10380480" cy="1094280"/>
          </a:xfrm>
        </p:grpSpPr>
        <p:sp>
          <p:nvSpPr>
            <p:cNvPr id="490" name="Google Shape;490;g30b2ee2d397_0_2026"/>
            <p:cNvSpPr/>
            <p:nvPr/>
          </p:nvSpPr>
          <p:spPr>
            <a:xfrm>
              <a:off x="833760" y="1388160"/>
              <a:ext cx="914100" cy="100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6000"/>
                <a:buFont typeface="Arial"/>
                <a:buNone/>
              </a:pPr>
              <a:r>
                <a:rPr b="1" i="0" lang="en" sz="6000" u="none" cap="none" strike="noStrike">
                  <a:solidFill>
                    <a:srgbClr val="CF2030"/>
                  </a:solidFill>
                  <a:latin typeface="Arial"/>
                  <a:ea typeface="Arial"/>
                  <a:cs typeface="Arial"/>
                  <a:sym typeface="Arial"/>
                </a:rPr>
                <a:t>1</a:t>
              </a:r>
              <a:endParaRPr b="0" i="0" sz="6000" u="none" cap="none" strike="noStrike">
                <a:solidFill>
                  <a:srgbClr val="000000"/>
                </a:solidFill>
                <a:latin typeface="Arial"/>
                <a:ea typeface="Arial"/>
                <a:cs typeface="Arial"/>
                <a:sym typeface="Arial"/>
              </a:endParaRPr>
            </a:p>
          </p:txBody>
        </p:sp>
        <p:sp>
          <p:nvSpPr>
            <p:cNvPr id="491" name="Google Shape;491;g30b2ee2d397_0_2026"/>
            <p:cNvSpPr/>
            <p:nvPr/>
          </p:nvSpPr>
          <p:spPr>
            <a:xfrm>
              <a:off x="1900440" y="1659240"/>
              <a:ext cx="9313800" cy="8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64666A"/>
                  </a:solidFill>
                  <a:latin typeface="Arial"/>
                  <a:ea typeface="Arial"/>
                  <a:cs typeface="Arial"/>
                  <a:sym typeface="Arial"/>
                </a:rPr>
                <a:t>The networking is what we are rewarding, not the award itself.</a:t>
              </a:r>
              <a:endParaRPr b="0" i="0" sz="2400" u="none" cap="none" strike="noStrike">
                <a:solidFill>
                  <a:srgbClr val="000000"/>
                </a:solidFill>
                <a:latin typeface="Arial"/>
                <a:ea typeface="Arial"/>
                <a:cs typeface="Arial"/>
                <a:sym typeface="Arial"/>
              </a:endParaRPr>
            </a:p>
          </p:txBody>
        </p:sp>
      </p:grpSp>
      <p:grpSp>
        <p:nvGrpSpPr>
          <p:cNvPr id="492" name="Google Shape;492;g30b2ee2d397_0_2026"/>
          <p:cNvGrpSpPr/>
          <p:nvPr/>
        </p:nvGrpSpPr>
        <p:grpSpPr>
          <a:xfrm>
            <a:off x="833760" y="2708280"/>
            <a:ext cx="10380480" cy="1095720"/>
            <a:chOff x="833760" y="2708280"/>
            <a:chExt cx="10380480" cy="1095720"/>
          </a:xfrm>
        </p:grpSpPr>
        <p:sp>
          <p:nvSpPr>
            <p:cNvPr id="493" name="Google Shape;493;g30b2ee2d397_0_2026"/>
            <p:cNvSpPr/>
            <p:nvPr/>
          </p:nvSpPr>
          <p:spPr>
            <a:xfrm>
              <a:off x="833760" y="2708280"/>
              <a:ext cx="914100" cy="100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6000"/>
                <a:buFont typeface="Arial"/>
                <a:buNone/>
              </a:pPr>
              <a:r>
                <a:rPr b="1" i="0" lang="en" sz="6000" u="none" cap="none" strike="noStrike">
                  <a:solidFill>
                    <a:srgbClr val="CF2030"/>
                  </a:solidFill>
                  <a:latin typeface="Arial"/>
                  <a:ea typeface="Arial"/>
                  <a:cs typeface="Arial"/>
                  <a:sym typeface="Arial"/>
                </a:rPr>
                <a:t>2</a:t>
              </a:r>
              <a:endParaRPr b="0" i="0" sz="6000" u="none" cap="none" strike="noStrike">
                <a:solidFill>
                  <a:srgbClr val="000000"/>
                </a:solidFill>
                <a:latin typeface="Arial"/>
                <a:ea typeface="Arial"/>
                <a:cs typeface="Arial"/>
                <a:sym typeface="Arial"/>
              </a:endParaRPr>
            </a:p>
          </p:txBody>
        </p:sp>
        <p:sp>
          <p:nvSpPr>
            <p:cNvPr id="494" name="Google Shape;494;g30b2ee2d397_0_2026"/>
            <p:cNvSpPr/>
            <p:nvPr/>
          </p:nvSpPr>
          <p:spPr>
            <a:xfrm>
              <a:off x="1900440" y="2980800"/>
              <a:ext cx="9313800" cy="8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64666A"/>
                  </a:solidFill>
                  <a:latin typeface="Arial"/>
                  <a:ea typeface="Arial"/>
                  <a:cs typeface="Arial"/>
                  <a:sym typeface="Arial"/>
                </a:rPr>
                <a:t>Make the presentation one that encourages more of the same behavior.</a:t>
              </a:r>
              <a:endParaRPr b="0" i="0" sz="2400" u="none" cap="none" strike="noStrike">
                <a:solidFill>
                  <a:srgbClr val="000000"/>
                </a:solidFill>
                <a:latin typeface="Arial"/>
                <a:ea typeface="Arial"/>
                <a:cs typeface="Arial"/>
                <a:sym typeface="Arial"/>
              </a:endParaRPr>
            </a:p>
          </p:txBody>
        </p:sp>
      </p:grpSp>
      <p:grpSp>
        <p:nvGrpSpPr>
          <p:cNvPr id="495" name="Google Shape;495;g30b2ee2d397_0_2026"/>
          <p:cNvGrpSpPr/>
          <p:nvPr/>
        </p:nvGrpSpPr>
        <p:grpSpPr>
          <a:xfrm>
            <a:off x="833760" y="4148640"/>
            <a:ext cx="10380480" cy="1112280"/>
            <a:chOff x="833760" y="4148640"/>
            <a:chExt cx="10380480" cy="1112280"/>
          </a:xfrm>
        </p:grpSpPr>
        <p:sp>
          <p:nvSpPr>
            <p:cNvPr id="496" name="Google Shape;496;g30b2ee2d397_0_2026"/>
            <p:cNvSpPr/>
            <p:nvPr/>
          </p:nvSpPr>
          <p:spPr>
            <a:xfrm>
              <a:off x="833760" y="4148640"/>
              <a:ext cx="914100" cy="100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6000"/>
                <a:buFont typeface="Arial"/>
                <a:buNone/>
              </a:pPr>
              <a:r>
                <a:rPr b="1" i="0" lang="en" sz="6000" u="none" cap="none" strike="noStrike">
                  <a:solidFill>
                    <a:srgbClr val="CF2030"/>
                  </a:solidFill>
                  <a:latin typeface="Arial"/>
                  <a:ea typeface="Arial"/>
                  <a:cs typeface="Arial"/>
                  <a:sym typeface="Arial"/>
                </a:rPr>
                <a:t>3</a:t>
              </a:r>
              <a:endParaRPr b="0" i="0" sz="6000" u="none" cap="none" strike="noStrike">
                <a:solidFill>
                  <a:srgbClr val="000000"/>
                </a:solidFill>
                <a:latin typeface="Arial"/>
                <a:ea typeface="Arial"/>
                <a:cs typeface="Arial"/>
                <a:sym typeface="Arial"/>
              </a:endParaRPr>
            </a:p>
          </p:txBody>
        </p:sp>
        <p:sp>
          <p:nvSpPr>
            <p:cNvPr id="497" name="Google Shape;497;g30b2ee2d397_0_2026"/>
            <p:cNvSpPr/>
            <p:nvPr/>
          </p:nvSpPr>
          <p:spPr>
            <a:xfrm>
              <a:off x="1900440" y="4437720"/>
              <a:ext cx="9313800" cy="8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64666A"/>
                  </a:solidFill>
                  <a:latin typeface="Arial"/>
                  <a:ea typeface="Arial"/>
                  <a:cs typeface="Arial"/>
                  <a:sym typeface="Arial"/>
                </a:rPr>
                <a:t>One suggestion - review top three for each category.</a:t>
              </a:r>
              <a:endParaRPr b="0" i="0" sz="2400" u="none" cap="none" strike="noStrike">
                <a:solidFill>
                  <a:srgbClr val="000000"/>
                </a:solidFill>
                <a:latin typeface="Arial"/>
                <a:ea typeface="Arial"/>
                <a:cs typeface="Arial"/>
                <a:sym typeface="Arial"/>
              </a:endParaRPr>
            </a:p>
          </p:txBody>
        </p:sp>
      </p:grpSp>
      <p:pic>
        <p:nvPicPr>
          <p:cNvPr id="498" name="Google Shape;498;g30b2ee2d397_0_2026"/>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g30b2ee2d397_0_6"/>
          <p:cNvSpPr txBox="1"/>
          <p:nvPr/>
        </p:nvSpPr>
        <p:spPr>
          <a:xfrm>
            <a:off x="0" y="2436950"/>
            <a:ext cx="121920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CF2030"/>
                </a:solidFill>
              </a:rPr>
              <a:t>Membership Committee Meeting</a:t>
            </a:r>
            <a:endParaRPr b="1" sz="4000">
              <a:solidFill>
                <a:srgbClr val="CF2030"/>
              </a:solidFill>
            </a:endParaRPr>
          </a:p>
          <a:p>
            <a:pPr indent="0" lvl="0" marL="0" rtl="0" algn="ctr">
              <a:spcBef>
                <a:spcPts val="0"/>
              </a:spcBef>
              <a:spcAft>
                <a:spcPts val="0"/>
              </a:spcAft>
              <a:buNone/>
            </a:pPr>
            <a:r>
              <a:rPr b="1" lang="en" sz="4000">
                <a:solidFill>
                  <a:srgbClr val="CF2030"/>
                </a:solidFill>
              </a:rPr>
              <a:t>Running the Meeting</a:t>
            </a:r>
            <a:endParaRPr sz="2700"/>
          </a:p>
        </p:txBody>
      </p:sp>
      <p:pic>
        <p:nvPicPr>
          <p:cNvPr id="505" name="Google Shape;505;g30b2ee2d397_0_6"/>
          <p:cNvPicPr preferRelativeResize="0"/>
          <p:nvPr/>
        </p:nvPicPr>
        <p:blipFill>
          <a:blip r:embed="rId3">
            <a:alphaModFix/>
          </a:blip>
          <a:stretch>
            <a:fillRect/>
          </a:stretch>
        </p:blipFill>
        <p:spPr>
          <a:xfrm>
            <a:off x="10653623" y="5958875"/>
            <a:ext cx="1385026" cy="779074"/>
          </a:xfrm>
          <a:prstGeom prst="rect">
            <a:avLst/>
          </a:prstGeom>
          <a:noFill/>
          <a:ln>
            <a:noFill/>
          </a:ln>
        </p:spPr>
      </p:pic>
      <p:pic>
        <p:nvPicPr>
          <p:cNvPr id="506" name="Google Shape;506;g30b2ee2d397_0_6"/>
          <p:cNvPicPr preferRelativeResize="0"/>
          <p:nvPr/>
        </p:nvPicPr>
        <p:blipFill rotWithShape="1">
          <a:blip r:embed="rId4">
            <a:alphaModFix/>
          </a:blip>
          <a:srcRect b="0" l="0" r="0" t="0"/>
          <a:stretch/>
        </p:blipFill>
        <p:spPr>
          <a:xfrm>
            <a:off x="362226" y="332189"/>
            <a:ext cx="2182190" cy="84170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g30c5792a3ab_0_1"/>
          <p:cNvPicPr preferRelativeResize="0"/>
          <p:nvPr/>
        </p:nvPicPr>
        <p:blipFill>
          <a:blip r:embed="rId3">
            <a:alphaModFix/>
          </a:blip>
          <a:stretch>
            <a:fillRect/>
          </a:stretch>
        </p:blipFill>
        <p:spPr>
          <a:xfrm>
            <a:off x="10653623" y="5958875"/>
            <a:ext cx="1385026" cy="779074"/>
          </a:xfrm>
          <a:prstGeom prst="rect">
            <a:avLst/>
          </a:prstGeom>
          <a:noFill/>
          <a:ln>
            <a:noFill/>
          </a:ln>
        </p:spPr>
      </p:pic>
      <p:sp>
        <p:nvSpPr>
          <p:cNvPr id="513" name="Google Shape;513;g30c5792a3ab_0_1"/>
          <p:cNvSpPr txBox="1"/>
          <p:nvPr/>
        </p:nvSpPr>
        <p:spPr>
          <a:xfrm>
            <a:off x="0" y="0"/>
            <a:ext cx="12192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CF2030"/>
                </a:solidFill>
              </a:rPr>
              <a:t>Weekly </a:t>
            </a:r>
            <a:r>
              <a:rPr b="1" lang="en" sz="4000">
                <a:solidFill>
                  <a:srgbClr val="CF2030"/>
                </a:solidFill>
              </a:rPr>
              <a:t>Membership Committee </a:t>
            </a:r>
            <a:endParaRPr/>
          </a:p>
        </p:txBody>
      </p:sp>
      <p:pic>
        <p:nvPicPr>
          <p:cNvPr id="514" name="Google Shape;514;g30c5792a3ab_0_1"/>
          <p:cNvPicPr preferRelativeResize="0"/>
          <p:nvPr/>
        </p:nvPicPr>
        <p:blipFill>
          <a:blip r:embed="rId4">
            <a:alphaModFix/>
          </a:blip>
          <a:stretch>
            <a:fillRect/>
          </a:stretch>
        </p:blipFill>
        <p:spPr>
          <a:xfrm>
            <a:off x="3349275" y="800400"/>
            <a:ext cx="4293426" cy="5752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id="519" name="Google Shape;519;p8"/>
          <p:cNvPicPr preferRelativeResize="0"/>
          <p:nvPr/>
        </p:nvPicPr>
        <p:blipFill rotWithShape="1">
          <a:blip r:embed="rId3">
            <a:alphaModFix/>
          </a:blip>
          <a:srcRect b="0" l="0" r="0" t="0"/>
          <a:stretch/>
        </p:blipFill>
        <p:spPr>
          <a:xfrm>
            <a:off x="417367" y="5493327"/>
            <a:ext cx="1771650" cy="679450"/>
          </a:xfrm>
          <a:prstGeom prst="rect">
            <a:avLst/>
          </a:prstGeom>
          <a:noFill/>
          <a:ln>
            <a:noFill/>
          </a:ln>
        </p:spPr>
      </p:pic>
      <p:sp>
        <p:nvSpPr>
          <p:cNvPr id="520" name="Google Shape;520;p8"/>
          <p:cNvSpPr txBox="1"/>
          <p:nvPr>
            <p:ph type="title"/>
          </p:nvPr>
        </p:nvSpPr>
        <p:spPr>
          <a:xfrm>
            <a:off x="0" y="1865950"/>
            <a:ext cx="12192000" cy="10596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SzPts val="1400"/>
              <a:buNone/>
            </a:pPr>
            <a:r>
              <a:rPr b="1" lang="en" sz="6800"/>
              <a:t>New	 Member Applications</a:t>
            </a:r>
            <a:endParaRPr b="1" sz="6800"/>
          </a:p>
        </p:txBody>
      </p:sp>
      <p:sp>
        <p:nvSpPr>
          <p:cNvPr id="521" name="Google Shape;521;p8"/>
          <p:cNvSpPr txBox="1"/>
          <p:nvPr/>
        </p:nvSpPr>
        <p:spPr>
          <a:xfrm>
            <a:off x="3235604" y="4572000"/>
            <a:ext cx="5230500" cy="382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pic>
        <p:nvPicPr>
          <p:cNvPr id="522" name="Google Shape;522;p8"/>
          <p:cNvPicPr preferRelativeResize="0"/>
          <p:nvPr/>
        </p:nvPicPr>
        <p:blipFill>
          <a:blip r:embed="rId4">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376602bec35_0_66"/>
          <p:cNvSpPr txBox="1"/>
          <p:nvPr/>
        </p:nvSpPr>
        <p:spPr>
          <a:xfrm>
            <a:off x="565560" y="6480"/>
            <a:ext cx="11168700" cy="1056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4400">
                <a:solidFill>
                  <a:srgbClr val="CC0000"/>
                </a:solidFill>
              </a:rPr>
              <a:t>Leadership WhatsApp Page</a:t>
            </a:r>
            <a:r>
              <a:rPr b="0" lang="en" sz="1800" strike="noStrike">
                <a:solidFill>
                  <a:srgbClr val="000000"/>
                </a:solidFill>
                <a:latin typeface="Arial"/>
                <a:ea typeface="Arial"/>
                <a:cs typeface="Arial"/>
                <a:sym typeface="Arial"/>
              </a:rPr>
              <a:t> </a:t>
            </a:r>
            <a:endParaRPr b="0" sz="1800" strike="noStrike">
              <a:solidFill>
                <a:srgbClr val="000000"/>
              </a:solidFill>
              <a:latin typeface="Arial"/>
              <a:ea typeface="Arial"/>
              <a:cs typeface="Arial"/>
              <a:sym typeface="Arial"/>
            </a:endParaRPr>
          </a:p>
        </p:txBody>
      </p:sp>
      <p:sp>
        <p:nvSpPr>
          <p:cNvPr id="281" name="Google Shape;281;g376602bec35_0_66"/>
          <p:cNvSpPr txBox="1"/>
          <p:nvPr/>
        </p:nvSpPr>
        <p:spPr>
          <a:xfrm>
            <a:off x="548640" y="1333080"/>
            <a:ext cx="11169300" cy="4519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b="1" sz="4400">
              <a:solidFill>
                <a:srgbClr val="CC0000"/>
              </a:solidFill>
            </a:endParaRPr>
          </a:p>
        </p:txBody>
      </p:sp>
      <p:pic>
        <p:nvPicPr>
          <p:cNvPr id="282" name="Google Shape;282;g376602bec35_0_66"/>
          <p:cNvPicPr preferRelativeResize="0"/>
          <p:nvPr/>
        </p:nvPicPr>
        <p:blipFill rotWithShape="1">
          <a:blip r:embed="rId3">
            <a:alphaModFix/>
          </a:blip>
          <a:srcRect b="0" l="0" r="0" t="0"/>
          <a:stretch/>
        </p:blipFill>
        <p:spPr>
          <a:xfrm>
            <a:off x="68040" y="6035040"/>
            <a:ext cx="1120320" cy="772200"/>
          </a:xfrm>
          <a:prstGeom prst="rect">
            <a:avLst/>
          </a:prstGeom>
          <a:noFill/>
          <a:ln>
            <a:noFill/>
          </a:ln>
        </p:spPr>
      </p:pic>
      <p:pic>
        <p:nvPicPr>
          <p:cNvPr id="283" name="Google Shape;283;g376602bec35_0_66"/>
          <p:cNvPicPr preferRelativeResize="0"/>
          <p:nvPr/>
        </p:nvPicPr>
        <p:blipFill>
          <a:blip r:embed="rId4">
            <a:alphaModFix/>
          </a:blip>
          <a:stretch>
            <a:fillRect/>
          </a:stretch>
        </p:blipFill>
        <p:spPr>
          <a:xfrm>
            <a:off x="3999386" y="1062348"/>
            <a:ext cx="4193225" cy="3963450"/>
          </a:xfrm>
          <a:prstGeom prst="rect">
            <a:avLst/>
          </a:prstGeom>
          <a:noFill/>
          <a:ln>
            <a:noFill/>
          </a:ln>
        </p:spPr>
      </p:pic>
      <p:sp>
        <p:nvSpPr>
          <p:cNvPr id="284" name="Google Shape;284;g376602bec35_0_66"/>
          <p:cNvSpPr txBox="1"/>
          <p:nvPr/>
        </p:nvSpPr>
        <p:spPr>
          <a:xfrm>
            <a:off x="0" y="5285750"/>
            <a:ext cx="12192000" cy="8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100">
                <a:solidFill>
                  <a:schemeClr val="dk1"/>
                </a:solidFill>
              </a:rPr>
              <a:t>President, Vice President, Secretary Treasurer</a:t>
            </a:r>
            <a:endParaRPr sz="110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g37187198996_0_41"/>
          <p:cNvPicPr preferRelativeResize="0"/>
          <p:nvPr/>
        </p:nvPicPr>
        <p:blipFill>
          <a:blip r:embed="rId3">
            <a:alphaModFix/>
          </a:blip>
          <a:stretch>
            <a:fillRect/>
          </a:stretch>
        </p:blipFill>
        <p:spPr>
          <a:xfrm>
            <a:off x="-149525" y="581025"/>
            <a:ext cx="12139273" cy="3671900"/>
          </a:xfrm>
          <a:prstGeom prst="rect">
            <a:avLst/>
          </a:prstGeom>
          <a:noFill/>
          <a:ln>
            <a:noFill/>
          </a:ln>
        </p:spPr>
      </p:pic>
      <p:sp>
        <p:nvSpPr>
          <p:cNvPr id="529" name="Google Shape;529;g37187198996_0_41"/>
          <p:cNvSpPr txBox="1"/>
          <p:nvPr/>
        </p:nvSpPr>
        <p:spPr>
          <a:xfrm>
            <a:off x="0" y="5285525"/>
            <a:ext cx="12192000" cy="723300"/>
          </a:xfrm>
          <a:prstGeom prst="rect">
            <a:avLst/>
          </a:prstGeom>
          <a:noFill/>
          <a:ln>
            <a:noFill/>
          </a:ln>
        </p:spPr>
        <p:txBody>
          <a:bodyPr anchorCtr="0" anchor="t" bIns="91425" lIns="91425" spcFirstLastPara="1" rIns="91425" wrap="square" tIns="91425">
            <a:spAutoFit/>
          </a:bodyPr>
          <a:lstStyle/>
          <a:p>
            <a:pPr indent="0" lvl="0" marL="0" rtl="0" algn="ctr">
              <a:lnSpc>
                <a:spcPct val="125454"/>
              </a:lnSpc>
              <a:spcBef>
                <a:spcPts val="0"/>
              </a:spcBef>
              <a:spcAft>
                <a:spcPts val="800"/>
              </a:spcAft>
              <a:buNone/>
            </a:pPr>
            <a:r>
              <a:rPr b="1" lang="en" sz="3500">
                <a:solidFill>
                  <a:srgbClr val="CC0000"/>
                </a:solidFill>
                <a:highlight>
                  <a:schemeClr val="lt1"/>
                </a:highlight>
              </a:rPr>
              <a:t>Starting October 1, 2025</a:t>
            </a:r>
            <a:endParaRPr sz="3000">
              <a:solidFill>
                <a:srgbClr val="CC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g37187198996_0_0"/>
          <p:cNvSpPr txBox="1"/>
          <p:nvPr>
            <p:ph type="title"/>
          </p:nvPr>
        </p:nvSpPr>
        <p:spPr>
          <a:xfrm>
            <a:off x="794803" y="-18195"/>
            <a:ext cx="10602300" cy="6774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b="1" lang="en"/>
              <a:t>1</a:t>
            </a:r>
            <a:r>
              <a:rPr b="1" lang="en"/>
              <a:t>0 Day Application</a:t>
            </a:r>
            <a:r>
              <a:rPr b="1" lang="en"/>
              <a:t> </a:t>
            </a:r>
            <a:endParaRPr b="1"/>
          </a:p>
        </p:txBody>
      </p:sp>
      <p:sp>
        <p:nvSpPr>
          <p:cNvPr id="536" name="Google Shape;536;g37187198996_0_0"/>
          <p:cNvSpPr txBox="1"/>
          <p:nvPr>
            <p:ph idx="1" type="body"/>
          </p:nvPr>
        </p:nvSpPr>
        <p:spPr>
          <a:xfrm>
            <a:off x="1704603" y="2644607"/>
            <a:ext cx="8782800" cy="11082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b="1" lang="en" sz="7200"/>
              <a:t>Pat DeVliegher</a:t>
            </a:r>
            <a:endParaRPr b="1" sz="7200"/>
          </a:p>
        </p:txBody>
      </p:sp>
      <p:pic>
        <p:nvPicPr>
          <p:cNvPr id="537" name="Google Shape;537;g37187198996_0_0"/>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g37345d028d9_0_0"/>
          <p:cNvSpPr txBox="1"/>
          <p:nvPr>
            <p:ph type="title"/>
          </p:nvPr>
        </p:nvSpPr>
        <p:spPr>
          <a:xfrm>
            <a:off x="794803" y="-18195"/>
            <a:ext cx="10602300" cy="6774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b="1" lang="en"/>
              <a:t>10 Day Application </a:t>
            </a:r>
            <a:endParaRPr b="1"/>
          </a:p>
        </p:txBody>
      </p:sp>
      <p:sp>
        <p:nvSpPr>
          <p:cNvPr id="544" name="Google Shape;544;g37345d028d9_0_0"/>
          <p:cNvSpPr txBox="1"/>
          <p:nvPr>
            <p:ph idx="1" type="body"/>
          </p:nvPr>
        </p:nvSpPr>
        <p:spPr>
          <a:xfrm>
            <a:off x="0" y="1525100"/>
            <a:ext cx="12192000" cy="3720000"/>
          </a:xfrm>
          <a:prstGeom prst="rect">
            <a:avLst/>
          </a:prstGeom>
        </p:spPr>
        <p:txBody>
          <a:bodyPr anchorCtr="0" anchor="t" bIns="0" lIns="0" spcFirstLastPara="1" rIns="0" wrap="square" tIns="0">
            <a:spAutoFit/>
          </a:bodyPr>
          <a:lstStyle/>
          <a:p>
            <a:pPr indent="0" lvl="0" marL="0" rtl="0" algn="ctr">
              <a:lnSpc>
                <a:spcPct val="125454"/>
              </a:lnSpc>
              <a:spcBef>
                <a:spcPts val="0"/>
              </a:spcBef>
              <a:spcAft>
                <a:spcPts val="0"/>
              </a:spcAft>
              <a:buClr>
                <a:schemeClr val="dk1"/>
              </a:buClr>
              <a:buSzPts val="1100"/>
              <a:buFont typeface="Arial"/>
              <a:buNone/>
            </a:pPr>
            <a:r>
              <a:rPr b="1" lang="en" sz="1900">
                <a:solidFill>
                  <a:srgbClr val="222222"/>
                </a:solidFill>
                <a:highlight>
                  <a:srgbClr val="FFFFFF"/>
                </a:highlight>
              </a:rPr>
              <a:t>What’s New?</a:t>
            </a:r>
            <a:endParaRPr b="1" sz="1900">
              <a:solidFill>
                <a:srgbClr val="222222"/>
              </a:solidFill>
              <a:highlight>
                <a:srgbClr val="FFFFFF"/>
              </a:highlight>
            </a:endParaRPr>
          </a:p>
          <a:p>
            <a:pPr indent="0" lvl="0" marL="0" rtl="0" algn="ctr">
              <a:lnSpc>
                <a:spcPct val="125454"/>
              </a:lnSpc>
              <a:spcBef>
                <a:spcPts val="800"/>
              </a:spcBef>
              <a:spcAft>
                <a:spcPts val="0"/>
              </a:spcAft>
              <a:buClr>
                <a:schemeClr val="dk1"/>
              </a:buClr>
              <a:buSzPts val="1100"/>
              <a:buFont typeface="Arial"/>
              <a:buNone/>
            </a:pPr>
            <a:r>
              <a:rPr b="1" lang="en" sz="1900">
                <a:solidFill>
                  <a:srgbClr val="222222"/>
                </a:solidFill>
                <a:highlight>
                  <a:srgbClr val="FFFFFF"/>
                </a:highlight>
              </a:rPr>
              <a:t>“Apply and Pay” for New Members</a:t>
            </a:r>
            <a:endParaRPr b="1" sz="1900">
              <a:solidFill>
                <a:srgbClr val="222222"/>
              </a:solidFill>
              <a:highlight>
                <a:srgbClr val="FFFFFF"/>
              </a:highlight>
            </a:endParaRPr>
          </a:p>
          <a:p>
            <a:pPr indent="0" lvl="0" marL="0" rtl="0" algn="ctr">
              <a:lnSpc>
                <a:spcPct val="125454"/>
              </a:lnSpc>
              <a:spcBef>
                <a:spcPts val="800"/>
              </a:spcBef>
              <a:spcAft>
                <a:spcPts val="0"/>
              </a:spcAft>
              <a:buClr>
                <a:schemeClr val="dk1"/>
              </a:buClr>
              <a:buSzPts val="1100"/>
              <a:buFont typeface="Arial"/>
              <a:buNone/>
            </a:pPr>
            <a:r>
              <a:rPr b="1" lang="en" sz="1900">
                <a:solidFill>
                  <a:srgbClr val="222222"/>
                </a:solidFill>
                <a:highlight>
                  <a:srgbClr val="FFFFFF"/>
                </a:highlight>
              </a:rPr>
              <a:t>In addition to being able to enter a new application online, the chapter will have a unique QR code to access BNI Connect or the mobile app. Applicants will be directed to make their payment immediately.</a:t>
            </a:r>
            <a:endParaRPr b="1" sz="1900">
              <a:solidFill>
                <a:srgbClr val="222222"/>
              </a:solidFill>
              <a:highlight>
                <a:srgbClr val="FFFFFF"/>
              </a:highlight>
            </a:endParaRPr>
          </a:p>
          <a:p>
            <a:pPr indent="0" lvl="0" marL="0" rtl="0" algn="ctr">
              <a:lnSpc>
                <a:spcPct val="125454"/>
              </a:lnSpc>
              <a:spcBef>
                <a:spcPts val="800"/>
              </a:spcBef>
              <a:spcAft>
                <a:spcPts val="0"/>
              </a:spcAft>
              <a:buClr>
                <a:schemeClr val="dk1"/>
              </a:buClr>
              <a:buSzPts val="1100"/>
              <a:buFont typeface="Arial"/>
              <a:buNone/>
            </a:pPr>
            <a:r>
              <a:rPr b="1" lang="en" sz="1900">
                <a:solidFill>
                  <a:srgbClr val="222222"/>
                </a:solidFill>
                <a:highlight>
                  <a:srgbClr val="FFFFFF"/>
                </a:highlight>
              </a:rPr>
              <a:t>To ensure the application is processed by the VP and Membership Committee in a timely manner, the applications with payment will be “auto-approved” in 10 days.</a:t>
            </a:r>
            <a:endParaRPr b="1" sz="1900">
              <a:solidFill>
                <a:srgbClr val="222222"/>
              </a:solidFill>
              <a:highlight>
                <a:srgbClr val="FFFFFF"/>
              </a:highlight>
            </a:endParaRPr>
          </a:p>
          <a:p>
            <a:pPr indent="0" lvl="0" marL="0" rtl="0" algn="ctr">
              <a:spcBef>
                <a:spcPts val="800"/>
              </a:spcBef>
              <a:spcAft>
                <a:spcPts val="0"/>
              </a:spcAft>
              <a:buNone/>
            </a:pPr>
            <a:r>
              <a:t/>
            </a:r>
            <a:endParaRPr b="1" sz="7200"/>
          </a:p>
        </p:txBody>
      </p:sp>
      <p:pic>
        <p:nvPicPr>
          <p:cNvPr id="545" name="Google Shape;545;g37345d028d9_0_0"/>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g3723cab7343_0_0"/>
          <p:cNvSpPr txBox="1"/>
          <p:nvPr>
            <p:ph type="title"/>
          </p:nvPr>
        </p:nvSpPr>
        <p:spPr>
          <a:xfrm>
            <a:off x="794803" y="-18195"/>
            <a:ext cx="10602300" cy="6774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b="1" lang="en"/>
              <a:t>Multiple </a:t>
            </a:r>
            <a:r>
              <a:rPr b="1" lang="en"/>
              <a:t>Application/Hot Seats</a:t>
            </a:r>
            <a:r>
              <a:rPr lang="en"/>
              <a:t>  </a:t>
            </a:r>
            <a:endParaRPr/>
          </a:p>
        </p:txBody>
      </p:sp>
      <p:sp>
        <p:nvSpPr>
          <p:cNvPr id="552" name="Google Shape;552;g3723cab7343_0_0"/>
          <p:cNvSpPr txBox="1"/>
          <p:nvPr>
            <p:ph idx="1" type="body"/>
          </p:nvPr>
        </p:nvSpPr>
        <p:spPr>
          <a:xfrm>
            <a:off x="1704600" y="1176225"/>
            <a:ext cx="8782800" cy="47871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5600"/>
              <a:t>Mortgage</a:t>
            </a:r>
            <a:r>
              <a:rPr lang="en" sz="5600"/>
              <a:t> Lender</a:t>
            </a:r>
            <a:endParaRPr sz="5600"/>
          </a:p>
          <a:p>
            <a:pPr indent="0" lvl="0" marL="0" rtl="0" algn="ctr">
              <a:spcBef>
                <a:spcPts val="0"/>
              </a:spcBef>
              <a:spcAft>
                <a:spcPts val="0"/>
              </a:spcAft>
              <a:buNone/>
            </a:pPr>
            <a:r>
              <a:rPr lang="en" sz="5600"/>
              <a:t>P&amp;C Insurance</a:t>
            </a:r>
            <a:endParaRPr sz="5600"/>
          </a:p>
          <a:p>
            <a:pPr indent="0" lvl="0" marL="0" rtl="0" algn="ctr">
              <a:spcBef>
                <a:spcPts val="0"/>
              </a:spcBef>
              <a:spcAft>
                <a:spcPts val="0"/>
              </a:spcAft>
              <a:buNone/>
            </a:pPr>
            <a:r>
              <a:rPr lang="en" sz="5600"/>
              <a:t>Residential Realtor</a:t>
            </a:r>
            <a:endParaRPr sz="5600"/>
          </a:p>
          <a:p>
            <a:pPr indent="0" lvl="0" marL="0" rtl="0" algn="ctr">
              <a:spcBef>
                <a:spcPts val="0"/>
              </a:spcBef>
              <a:spcAft>
                <a:spcPts val="0"/>
              </a:spcAft>
              <a:buNone/>
            </a:pPr>
            <a:r>
              <a:rPr lang="en" sz="5600"/>
              <a:t>Financial</a:t>
            </a:r>
            <a:r>
              <a:rPr lang="en" sz="5600"/>
              <a:t> Advisor</a:t>
            </a:r>
            <a:endParaRPr sz="5600"/>
          </a:p>
          <a:p>
            <a:pPr indent="0" lvl="0" marL="0" rtl="0" algn="ctr">
              <a:spcBef>
                <a:spcPts val="0"/>
              </a:spcBef>
              <a:spcAft>
                <a:spcPts val="0"/>
              </a:spcAft>
              <a:buNone/>
            </a:pPr>
            <a:r>
              <a:t/>
            </a:r>
            <a:endParaRPr sz="5600">
              <a:solidFill>
                <a:srgbClr val="CC0000"/>
              </a:solidFill>
            </a:endParaRPr>
          </a:p>
          <a:p>
            <a:pPr indent="0" lvl="0" marL="0" rtl="0" algn="ctr">
              <a:spcBef>
                <a:spcPts val="0"/>
              </a:spcBef>
              <a:spcAft>
                <a:spcPts val="0"/>
              </a:spcAft>
              <a:buNone/>
            </a:pPr>
            <a:r>
              <a:rPr lang="en" sz="3100">
                <a:solidFill>
                  <a:srgbClr val="CC0000"/>
                </a:solidFill>
              </a:rPr>
              <a:t>All other seat must a </a:t>
            </a:r>
            <a:r>
              <a:rPr lang="en" sz="3100">
                <a:solidFill>
                  <a:srgbClr val="CC0000"/>
                </a:solidFill>
              </a:rPr>
              <a:t>approved</a:t>
            </a:r>
            <a:r>
              <a:rPr lang="en" sz="3100">
                <a:solidFill>
                  <a:srgbClr val="CC0000"/>
                </a:solidFill>
              </a:rPr>
              <a:t> by Lannie Pullon</a:t>
            </a:r>
            <a:endParaRPr sz="3100">
              <a:solidFill>
                <a:srgbClr val="CC0000"/>
              </a:solidFill>
            </a:endParaRPr>
          </a:p>
        </p:txBody>
      </p:sp>
      <p:pic>
        <p:nvPicPr>
          <p:cNvPr id="553" name="Google Shape;553;g3723cab7343_0_0"/>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id="559" name="Google Shape;559;g37187198996_0_19"/>
          <p:cNvPicPr preferRelativeResize="0"/>
          <p:nvPr/>
        </p:nvPicPr>
        <p:blipFill>
          <a:blip r:embed="rId3">
            <a:alphaModFix/>
          </a:blip>
          <a:stretch>
            <a:fillRect/>
          </a:stretch>
        </p:blipFill>
        <p:spPr>
          <a:xfrm>
            <a:off x="1408375" y="152400"/>
            <a:ext cx="9472121" cy="65532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g37187198996_0_25"/>
          <p:cNvPicPr preferRelativeResize="0"/>
          <p:nvPr/>
        </p:nvPicPr>
        <p:blipFill>
          <a:blip r:embed="rId3">
            <a:alphaModFix/>
          </a:blip>
          <a:stretch>
            <a:fillRect/>
          </a:stretch>
        </p:blipFill>
        <p:spPr>
          <a:xfrm>
            <a:off x="152400" y="600950"/>
            <a:ext cx="11887200" cy="536162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g37187198996_0_55"/>
          <p:cNvPicPr preferRelativeResize="0"/>
          <p:nvPr/>
        </p:nvPicPr>
        <p:blipFill>
          <a:blip r:embed="rId3">
            <a:alphaModFix/>
          </a:blip>
          <a:stretch>
            <a:fillRect/>
          </a:stretch>
        </p:blipFill>
        <p:spPr>
          <a:xfrm>
            <a:off x="192275" y="581025"/>
            <a:ext cx="11887199" cy="551571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id="577" name="Google Shape;577;g37187198996_0_51"/>
          <p:cNvPicPr preferRelativeResize="0"/>
          <p:nvPr/>
        </p:nvPicPr>
        <p:blipFill>
          <a:blip r:embed="rId3">
            <a:alphaModFix/>
          </a:blip>
          <a:stretch>
            <a:fillRect/>
          </a:stretch>
        </p:blipFill>
        <p:spPr>
          <a:xfrm>
            <a:off x="152400" y="152400"/>
            <a:ext cx="11887203" cy="557759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g37187198996_0_65"/>
          <p:cNvPicPr preferRelativeResize="0"/>
          <p:nvPr/>
        </p:nvPicPr>
        <p:blipFill>
          <a:blip r:embed="rId3">
            <a:alphaModFix/>
          </a:blip>
          <a:stretch>
            <a:fillRect/>
          </a:stretch>
        </p:blipFill>
        <p:spPr>
          <a:xfrm>
            <a:off x="152400" y="152400"/>
            <a:ext cx="11887202" cy="514761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id="589" name="Google Shape;589;g37187198996_0_61"/>
          <p:cNvPicPr preferRelativeResize="0"/>
          <p:nvPr/>
        </p:nvPicPr>
        <p:blipFill>
          <a:blip r:embed="rId3">
            <a:alphaModFix/>
          </a:blip>
          <a:stretch>
            <a:fillRect/>
          </a:stretch>
        </p:blipFill>
        <p:spPr>
          <a:xfrm>
            <a:off x="152400" y="152400"/>
            <a:ext cx="11887200" cy="54959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
          <p:cNvSpPr txBox="1"/>
          <p:nvPr>
            <p:ph type="title"/>
          </p:nvPr>
        </p:nvSpPr>
        <p:spPr>
          <a:xfrm>
            <a:off x="0" y="-152400"/>
            <a:ext cx="12192000" cy="987300"/>
          </a:xfrm>
          <a:prstGeom prst="rect">
            <a:avLst/>
          </a:prstGeom>
          <a:noFill/>
          <a:ln>
            <a:noFill/>
          </a:ln>
        </p:spPr>
        <p:txBody>
          <a:bodyPr anchorCtr="0" anchor="t" bIns="0" lIns="0" spcFirstLastPara="1" rIns="0" wrap="square" tIns="367900">
            <a:spAutoFit/>
          </a:bodyPr>
          <a:lstStyle/>
          <a:p>
            <a:pPr indent="0" lvl="0" marL="1624965" rtl="0" algn="ctr">
              <a:lnSpc>
                <a:spcPct val="100000"/>
              </a:lnSpc>
              <a:spcBef>
                <a:spcPts val="0"/>
              </a:spcBef>
              <a:spcAft>
                <a:spcPts val="0"/>
              </a:spcAft>
              <a:buSzPts val="1400"/>
              <a:buNone/>
            </a:pPr>
            <a:r>
              <a:rPr b="1" lang="en" sz="4000"/>
              <a:t>SPECIAL REQUEST!</a:t>
            </a:r>
            <a:endParaRPr b="1" sz="4000"/>
          </a:p>
        </p:txBody>
      </p:sp>
      <p:sp>
        <p:nvSpPr>
          <p:cNvPr id="290" name="Google Shape;290;p3"/>
          <p:cNvSpPr txBox="1"/>
          <p:nvPr/>
        </p:nvSpPr>
        <p:spPr>
          <a:xfrm>
            <a:off x="-75" y="1143000"/>
            <a:ext cx="11944200" cy="5406600"/>
          </a:xfrm>
          <a:prstGeom prst="rect">
            <a:avLst/>
          </a:prstGeom>
          <a:noFill/>
          <a:ln>
            <a:noFill/>
          </a:ln>
        </p:spPr>
        <p:txBody>
          <a:bodyPr anchorCtr="0" anchor="t" bIns="0" lIns="0" spcFirstLastPara="1" rIns="0" wrap="square" tIns="12700">
            <a:spAutoFit/>
          </a:bodyPr>
          <a:lstStyle/>
          <a:p>
            <a:pPr indent="-456565" lvl="0" marL="469265" marR="0" rtl="0" algn="ctr">
              <a:lnSpc>
                <a:spcPct val="117107"/>
              </a:lnSpc>
              <a:spcBef>
                <a:spcPts val="0"/>
              </a:spcBef>
              <a:spcAft>
                <a:spcPts val="0"/>
              </a:spcAft>
              <a:buClr>
                <a:srgbClr val="C00000"/>
              </a:buClr>
              <a:buSzPts val="2800"/>
              <a:buFont typeface="Quattrocento Sans"/>
              <a:buChar char="➢"/>
            </a:pPr>
            <a:r>
              <a:rPr b="0" i="0" lang="en" sz="2800" u="none" cap="none" strike="noStrike">
                <a:solidFill>
                  <a:srgbClr val="C00000"/>
                </a:solidFill>
                <a:latin typeface="Arial"/>
                <a:ea typeface="Arial"/>
                <a:cs typeface="Arial"/>
                <a:sym typeface="Arial"/>
              </a:rPr>
              <a:t>When sending emails to the admin team please:</a:t>
            </a:r>
            <a:endParaRPr b="0" i="0" sz="2800" u="none" cap="none" strike="noStrike">
              <a:solidFill>
                <a:srgbClr val="000000"/>
              </a:solidFill>
              <a:latin typeface="Arial"/>
              <a:ea typeface="Arial"/>
              <a:cs typeface="Arial"/>
              <a:sym typeface="Arial"/>
            </a:endParaRPr>
          </a:p>
          <a:p>
            <a:pPr indent="-285115" lvl="1" marL="755015" marR="0" rtl="0" algn="ctr">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In the subject line, please include your chapter name and member name (if needed).</a:t>
            </a:r>
            <a:endParaRPr b="0" i="0" sz="1400" u="none" cap="none" strike="noStrike">
              <a:solidFill>
                <a:srgbClr val="000000"/>
              </a:solidFill>
              <a:latin typeface="Arial"/>
              <a:ea typeface="Arial"/>
              <a:cs typeface="Arial"/>
              <a:sym typeface="Arial"/>
            </a:endParaRPr>
          </a:p>
          <a:p>
            <a:pPr indent="-285115" lvl="1" marL="755015" marR="0" rtl="0" algn="ctr">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This will help us locate your chapter/member information faster and reply as quickly as possible.  Also helps us when looking for an email.</a:t>
            </a:r>
            <a:endParaRPr b="0" i="0" sz="1400" u="none" cap="none" strike="noStrike">
              <a:solidFill>
                <a:srgbClr val="000000"/>
              </a:solidFill>
              <a:latin typeface="Arial"/>
              <a:ea typeface="Arial"/>
              <a:cs typeface="Arial"/>
              <a:sym typeface="Arial"/>
            </a:endParaRPr>
          </a:p>
          <a:p>
            <a:pPr indent="-107315" lvl="1" marL="755015" marR="0" rtl="0" algn="ctr">
              <a:lnSpc>
                <a:spcPct val="114285"/>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456565" lvl="0" marL="469265" marR="0" rtl="0" algn="ctr">
              <a:lnSpc>
                <a:spcPct val="117107"/>
              </a:lnSpc>
              <a:spcBef>
                <a:spcPts val="100"/>
              </a:spcBef>
              <a:spcAft>
                <a:spcPts val="0"/>
              </a:spcAft>
              <a:buClr>
                <a:srgbClr val="C00000"/>
              </a:buClr>
              <a:buSzPts val="2800"/>
              <a:buFont typeface="Quattrocento Sans"/>
              <a:buChar char="➢"/>
            </a:pPr>
            <a:r>
              <a:rPr b="0" i="0" lang="en" sz="2800" u="none" cap="none" strike="noStrike">
                <a:solidFill>
                  <a:srgbClr val="C00000"/>
                </a:solidFill>
                <a:latin typeface="Arial"/>
                <a:ea typeface="Arial"/>
                <a:cs typeface="Arial"/>
                <a:sym typeface="Arial"/>
              </a:rPr>
              <a:t>When assisting new members with applications:</a:t>
            </a:r>
            <a:endParaRPr b="0" i="0" sz="2800" u="none" cap="none" strike="noStrike">
              <a:solidFill>
                <a:srgbClr val="000000"/>
              </a:solidFill>
              <a:latin typeface="Arial"/>
              <a:ea typeface="Arial"/>
              <a:cs typeface="Arial"/>
              <a:sym typeface="Arial"/>
            </a:endParaRPr>
          </a:p>
          <a:p>
            <a:pPr indent="-285115" lvl="1" marL="755015" marR="0" rtl="0" algn="ctr">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Please review the category/classification list and help them choose the CORRECT seat!</a:t>
            </a:r>
            <a:endParaRPr b="0" i="0" sz="1400" u="none" cap="none" strike="noStrike">
              <a:solidFill>
                <a:srgbClr val="000000"/>
              </a:solidFill>
              <a:latin typeface="Arial"/>
              <a:ea typeface="Arial"/>
              <a:cs typeface="Arial"/>
              <a:sym typeface="Arial"/>
            </a:endParaRPr>
          </a:p>
          <a:p>
            <a:pPr indent="0" lvl="1" marL="469900" marR="0" rtl="0" algn="ctr">
              <a:lnSpc>
                <a:spcPct val="114285"/>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107315" lvl="1" marL="755015" marR="0" rtl="0" algn="ctr">
              <a:lnSpc>
                <a:spcPct val="114285"/>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291" name="Google Shape;291;p3"/>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0" st="0"/>
                                            </p:txEl>
                                          </p:spTgt>
                                        </p:tgtEl>
                                        <p:attrNameLst>
                                          <p:attrName>style.visibility</p:attrName>
                                        </p:attrNameLst>
                                      </p:cBhvr>
                                      <p:to>
                                        <p:strVal val="visible"/>
                                      </p:to>
                                    </p:set>
                                    <p:animEffect filter="fade" transition="in">
                                      <p:cBhvr>
                                        <p:cTn dur="1000"/>
                                        <p:tgtEl>
                                          <p:spTgt spid="2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1" st="1"/>
                                            </p:txEl>
                                          </p:spTgt>
                                        </p:tgtEl>
                                        <p:attrNameLst>
                                          <p:attrName>style.visibility</p:attrName>
                                        </p:attrNameLst>
                                      </p:cBhvr>
                                      <p:to>
                                        <p:strVal val="visible"/>
                                      </p:to>
                                    </p:set>
                                    <p:animEffect filter="fade" transition="in">
                                      <p:cBhvr>
                                        <p:cTn dur="1000"/>
                                        <p:tgtEl>
                                          <p:spTgt spid="2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2" st="2"/>
                                            </p:txEl>
                                          </p:spTgt>
                                        </p:tgtEl>
                                        <p:attrNameLst>
                                          <p:attrName>style.visibility</p:attrName>
                                        </p:attrNameLst>
                                      </p:cBhvr>
                                      <p:to>
                                        <p:strVal val="visible"/>
                                      </p:to>
                                    </p:set>
                                    <p:animEffect filter="fade" transition="in">
                                      <p:cBhvr>
                                        <p:cTn dur="1000"/>
                                        <p:tgtEl>
                                          <p:spTgt spid="29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3" st="3"/>
                                            </p:txEl>
                                          </p:spTgt>
                                        </p:tgtEl>
                                        <p:attrNameLst>
                                          <p:attrName>style.visibility</p:attrName>
                                        </p:attrNameLst>
                                      </p:cBhvr>
                                      <p:to>
                                        <p:strVal val="visible"/>
                                      </p:to>
                                    </p:set>
                                    <p:animEffect filter="fade" transition="in">
                                      <p:cBhvr>
                                        <p:cTn dur="1000"/>
                                        <p:tgtEl>
                                          <p:spTgt spid="29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4" st="4"/>
                                            </p:txEl>
                                          </p:spTgt>
                                        </p:tgtEl>
                                        <p:attrNameLst>
                                          <p:attrName>style.visibility</p:attrName>
                                        </p:attrNameLst>
                                      </p:cBhvr>
                                      <p:to>
                                        <p:strVal val="visible"/>
                                      </p:to>
                                    </p:set>
                                    <p:animEffect filter="fade" transition="in">
                                      <p:cBhvr>
                                        <p:cTn dur="1000"/>
                                        <p:tgtEl>
                                          <p:spTgt spid="29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5" st="5"/>
                                            </p:txEl>
                                          </p:spTgt>
                                        </p:tgtEl>
                                        <p:attrNameLst>
                                          <p:attrName>style.visibility</p:attrName>
                                        </p:attrNameLst>
                                      </p:cBhvr>
                                      <p:to>
                                        <p:strVal val="visible"/>
                                      </p:to>
                                    </p:set>
                                    <p:animEffect filter="fade" transition="in">
                                      <p:cBhvr>
                                        <p:cTn dur="1000"/>
                                        <p:tgtEl>
                                          <p:spTgt spid="29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6" st="6"/>
                                            </p:txEl>
                                          </p:spTgt>
                                        </p:tgtEl>
                                        <p:attrNameLst>
                                          <p:attrName>style.visibility</p:attrName>
                                        </p:attrNameLst>
                                      </p:cBhvr>
                                      <p:to>
                                        <p:strVal val="visible"/>
                                      </p:to>
                                    </p:set>
                                    <p:animEffect filter="fade" transition="in">
                                      <p:cBhvr>
                                        <p:cTn dur="1000"/>
                                        <p:tgtEl>
                                          <p:spTgt spid="29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7" st="7"/>
                                            </p:txEl>
                                          </p:spTgt>
                                        </p:tgtEl>
                                        <p:attrNameLst>
                                          <p:attrName>style.visibility</p:attrName>
                                        </p:attrNameLst>
                                      </p:cBhvr>
                                      <p:to>
                                        <p:strVal val="visible"/>
                                      </p:to>
                                    </p:set>
                                    <p:animEffect filter="fade" transition="in">
                                      <p:cBhvr>
                                        <p:cTn dur="1000"/>
                                        <p:tgtEl>
                                          <p:spTgt spid="290">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id="595" name="Google Shape;595;g37187198996_0_47"/>
          <p:cNvPicPr preferRelativeResize="0"/>
          <p:nvPr/>
        </p:nvPicPr>
        <p:blipFill>
          <a:blip r:embed="rId3">
            <a:alphaModFix/>
          </a:blip>
          <a:stretch>
            <a:fillRect/>
          </a:stretch>
        </p:blipFill>
        <p:spPr>
          <a:xfrm>
            <a:off x="152400" y="152400"/>
            <a:ext cx="11887200" cy="552878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pic>
        <p:nvPicPr>
          <p:cNvPr id="601" name="Google Shape;601;g37187198996_0_76"/>
          <p:cNvPicPr preferRelativeResize="0"/>
          <p:nvPr/>
        </p:nvPicPr>
        <p:blipFill>
          <a:blip r:embed="rId3">
            <a:alphaModFix/>
          </a:blip>
          <a:stretch>
            <a:fillRect/>
          </a:stretch>
        </p:blipFill>
        <p:spPr>
          <a:xfrm>
            <a:off x="152400" y="152400"/>
            <a:ext cx="11887202" cy="581028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pic>
        <p:nvPicPr>
          <p:cNvPr id="607" name="Google Shape;607;g37187198996_0_72"/>
          <p:cNvPicPr preferRelativeResize="0"/>
          <p:nvPr/>
        </p:nvPicPr>
        <p:blipFill>
          <a:blip r:embed="rId3">
            <a:alphaModFix/>
          </a:blip>
          <a:stretch>
            <a:fillRect/>
          </a:stretch>
        </p:blipFill>
        <p:spPr>
          <a:xfrm>
            <a:off x="152400" y="152400"/>
            <a:ext cx="11887203" cy="553863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g37187198996_0_82"/>
          <p:cNvPicPr preferRelativeResize="0"/>
          <p:nvPr/>
        </p:nvPicPr>
        <p:blipFill>
          <a:blip r:embed="rId3">
            <a:alphaModFix/>
          </a:blip>
          <a:stretch>
            <a:fillRect/>
          </a:stretch>
        </p:blipFill>
        <p:spPr>
          <a:xfrm>
            <a:off x="152400" y="152400"/>
            <a:ext cx="11887200" cy="600846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pic>
        <p:nvPicPr>
          <p:cNvPr id="619" name="Google Shape;619;g37187198996_0_96"/>
          <p:cNvPicPr preferRelativeResize="0"/>
          <p:nvPr/>
        </p:nvPicPr>
        <p:blipFill>
          <a:blip r:embed="rId3">
            <a:alphaModFix/>
          </a:blip>
          <a:stretch>
            <a:fillRect/>
          </a:stretch>
        </p:blipFill>
        <p:spPr>
          <a:xfrm>
            <a:off x="152400" y="152400"/>
            <a:ext cx="11887199" cy="596443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id="625" name="Google Shape;625;g37187198996_0_92"/>
          <p:cNvPicPr preferRelativeResize="0"/>
          <p:nvPr/>
        </p:nvPicPr>
        <p:blipFill>
          <a:blip r:embed="rId3">
            <a:alphaModFix/>
          </a:blip>
          <a:stretch>
            <a:fillRect/>
          </a:stretch>
        </p:blipFill>
        <p:spPr>
          <a:xfrm>
            <a:off x="152400" y="152400"/>
            <a:ext cx="11887201" cy="600363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id="631" name="Google Shape;631;g37187198996_0_110"/>
          <p:cNvPicPr preferRelativeResize="0"/>
          <p:nvPr/>
        </p:nvPicPr>
        <p:blipFill>
          <a:blip r:embed="rId3">
            <a:alphaModFix/>
          </a:blip>
          <a:stretch>
            <a:fillRect/>
          </a:stretch>
        </p:blipFill>
        <p:spPr>
          <a:xfrm>
            <a:off x="152400" y="152400"/>
            <a:ext cx="11887202" cy="563454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35" name="Shape 635"/>
        <p:cNvGrpSpPr/>
        <p:nvPr/>
      </p:nvGrpSpPr>
      <p:grpSpPr>
        <a:xfrm>
          <a:off x="0" y="0"/>
          <a:ext cx="0" cy="0"/>
          <a:chOff x="0" y="0"/>
          <a:chExt cx="0" cy="0"/>
        </a:xfrm>
      </p:grpSpPr>
      <p:sp>
        <p:nvSpPr>
          <p:cNvPr id="636" name="Google Shape;636;p9"/>
          <p:cNvSpPr txBox="1"/>
          <p:nvPr>
            <p:ph type="title"/>
          </p:nvPr>
        </p:nvSpPr>
        <p:spPr>
          <a:xfrm>
            <a:off x="100" y="197700"/>
            <a:ext cx="12192000" cy="6132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SzPts val="1400"/>
              <a:buNone/>
            </a:pPr>
            <a:r>
              <a:rPr lang="en" sz="3900"/>
              <a:t>The	Perfect Online	New Member Application</a:t>
            </a:r>
            <a:endParaRPr sz="3900"/>
          </a:p>
        </p:txBody>
      </p:sp>
      <p:sp>
        <p:nvSpPr>
          <p:cNvPr id="637" name="Google Shape;637;p9"/>
          <p:cNvSpPr/>
          <p:nvPr/>
        </p:nvSpPr>
        <p:spPr>
          <a:xfrm>
            <a:off x="283317" y="1168383"/>
            <a:ext cx="3044825" cy="1826895"/>
          </a:xfrm>
          <a:custGeom>
            <a:rect b="b" l="l" r="r" t="t"/>
            <a:pathLst>
              <a:path extrusionOk="0" h="1826895" w="3044825">
                <a:moveTo>
                  <a:pt x="2862037" y="0"/>
                </a:moveTo>
                <a:lnTo>
                  <a:pt x="182683" y="0"/>
                </a:lnTo>
                <a:lnTo>
                  <a:pt x="134118" y="6525"/>
                </a:lnTo>
                <a:lnTo>
                  <a:pt x="90479" y="24941"/>
                </a:lnTo>
                <a:lnTo>
                  <a:pt x="53506" y="53506"/>
                </a:lnTo>
                <a:lnTo>
                  <a:pt x="24941" y="90479"/>
                </a:lnTo>
                <a:lnTo>
                  <a:pt x="6525" y="134118"/>
                </a:lnTo>
                <a:lnTo>
                  <a:pt x="0" y="182683"/>
                </a:lnTo>
                <a:lnTo>
                  <a:pt x="0" y="1644149"/>
                </a:lnTo>
                <a:lnTo>
                  <a:pt x="6525" y="1692713"/>
                </a:lnTo>
                <a:lnTo>
                  <a:pt x="24941" y="1736353"/>
                </a:lnTo>
                <a:lnTo>
                  <a:pt x="53506" y="1773325"/>
                </a:lnTo>
                <a:lnTo>
                  <a:pt x="90479" y="1801891"/>
                </a:lnTo>
                <a:lnTo>
                  <a:pt x="134118" y="1820307"/>
                </a:lnTo>
                <a:lnTo>
                  <a:pt x="182683" y="1826832"/>
                </a:lnTo>
                <a:lnTo>
                  <a:pt x="2862037" y="1826832"/>
                </a:lnTo>
                <a:lnTo>
                  <a:pt x="2910602" y="1820307"/>
                </a:lnTo>
                <a:lnTo>
                  <a:pt x="2954241" y="1801891"/>
                </a:lnTo>
                <a:lnTo>
                  <a:pt x="2991214" y="1773325"/>
                </a:lnTo>
                <a:lnTo>
                  <a:pt x="3019779" y="1736353"/>
                </a:lnTo>
                <a:lnTo>
                  <a:pt x="3038194" y="1692713"/>
                </a:lnTo>
                <a:lnTo>
                  <a:pt x="3044720" y="1644149"/>
                </a:lnTo>
                <a:lnTo>
                  <a:pt x="3044720" y="182683"/>
                </a:lnTo>
                <a:lnTo>
                  <a:pt x="3038194" y="134118"/>
                </a:lnTo>
                <a:lnTo>
                  <a:pt x="3019779" y="90479"/>
                </a:lnTo>
                <a:lnTo>
                  <a:pt x="2991214" y="53506"/>
                </a:lnTo>
                <a:lnTo>
                  <a:pt x="2954241" y="24941"/>
                </a:lnTo>
                <a:lnTo>
                  <a:pt x="2910602" y="6525"/>
                </a:lnTo>
                <a:lnTo>
                  <a:pt x="2862037" y="0"/>
                </a:lnTo>
                <a:close/>
              </a:path>
            </a:pathLst>
          </a:custGeom>
          <a:solidFill>
            <a:srgbClr val="C8C8C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38" name="Google Shape;638;p9"/>
          <p:cNvSpPr txBox="1"/>
          <p:nvPr/>
        </p:nvSpPr>
        <p:spPr>
          <a:xfrm>
            <a:off x="597639" y="1430327"/>
            <a:ext cx="2416175"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Visitor Submits Application</a:t>
            </a:r>
            <a:endParaRPr b="0" i="0" sz="1600" u="none" cap="none" strike="noStrike">
              <a:solidFill>
                <a:srgbClr val="000000"/>
              </a:solidFill>
              <a:latin typeface="Arial"/>
              <a:ea typeface="Arial"/>
              <a:cs typeface="Arial"/>
              <a:sym typeface="Arial"/>
            </a:endParaRPr>
          </a:p>
        </p:txBody>
      </p:sp>
      <p:sp>
        <p:nvSpPr>
          <p:cNvPr id="639" name="Google Shape;639;p9"/>
          <p:cNvSpPr txBox="1"/>
          <p:nvPr/>
        </p:nvSpPr>
        <p:spPr>
          <a:xfrm>
            <a:off x="398209" y="2024493"/>
            <a:ext cx="2814955" cy="682625"/>
          </a:xfrm>
          <a:prstGeom prst="rect">
            <a:avLst/>
          </a:prstGeom>
          <a:noFill/>
          <a:ln>
            <a:noFill/>
          </a:ln>
        </p:spPr>
        <p:txBody>
          <a:bodyPr anchorCtr="0" anchor="t" bIns="0" lIns="0" spcFirstLastPara="1" rIns="0" wrap="square" tIns="50150">
            <a:spAutoFit/>
          </a:bodyPr>
          <a:lstStyle/>
          <a:p>
            <a:pPr indent="0" lvl="0" marL="12700" marR="5080" rtl="0" algn="ctr">
              <a:lnSpc>
                <a:spcPct val="101874"/>
              </a:lnSpc>
              <a:spcBef>
                <a:spcPts val="0"/>
              </a:spcBef>
              <a:spcAft>
                <a:spcPts val="0"/>
              </a:spcAft>
              <a:buClr>
                <a:srgbClr val="000000"/>
              </a:buClr>
              <a:buSzPts val="1600"/>
              <a:buFont typeface="Arial"/>
              <a:buNone/>
            </a:pPr>
            <a:r>
              <a:rPr b="0" i="0" lang="en" sz="1600" u="none" cap="none" strike="noStrike">
                <a:solidFill>
                  <a:srgbClr val="0070C0"/>
                </a:solidFill>
                <a:latin typeface="Arial"/>
                <a:ea typeface="Arial"/>
                <a:cs typeface="Arial"/>
                <a:sym typeface="Arial"/>
              </a:rPr>
              <a:t>Applicant </a:t>
            </a:r>
            <a:r>
              <a:rPr b="0" i="0" lang="en" sz="1600" u="none" cap="none" strike="noStrike">
                <a:solidFill>
                  <a:srgbClr val="FF0000"/>
                </a:solidFill>
                <a:latin typeface="Arial"/>
                <a:ea typeface="Arial"/>
                <a:cs typeface="Arial"/>
                <a:sym typeface="Arial"/>
              </a:rPr>
              <a:t>immediately receives an email with a copy of the application</a:t>
            </a:r>
            <a:endParaRPr b="0" i="0" sz="1600" u="none" cap="none" strike="noStrike">
              <a:solidFill>
                <a:srgbClr val="000000"/>
              </a:solidFill>
              <a:latin typeface="Arial"/>
              <a:ea typeface="Arial"/>
              <a:cs typeface="Arial"/>
              <a:sym typeface="Arial"/>
            </a:endParaRPr>
          </a:p>
        </p:txBody>
      </p:sp>
      <p:sp>
        <p:nvSpPr>
          <p:cNvPr id="640" name="Google Shape;640;p9"/>
          <p:cNvSpPr/>
          <p:nvPr/>
        </p:nvSpPr>
        <p:spPr>
          <a:xfrm>
            <a:off x="3595974" y="1704253"/>
            <a:ext cx="645795" cy="755650"/>
          </a:xfrm>
          <a:custGeom>
            <a:rect b="b" l="l" r="r" t="t"/>
            <a:pathLst>
              <a:path extrusionOk="0" h="755650" w="645795">
                <a:moveTo>
                  <a:pt x="322741" y="0"/>
                </a:moveTo>
                <a:lnTo>
                  <a:pt x="322741" y="151018"/>
                </a:lnTo>
                <a:lnTo>
                  <a:pt x="0" y="151018"/>
                </a:lnTo>
                <a:lnTo>
                  <a:pt x="0" y="604072"/>
                </a:lnTo>
                <a:lnTo>
                  <a:pt x="322741" y="604072"/>
                </a:lnTo>
                <a:lnTo>
                  <a:pt x="322741" y="755091"/>
                </a:lnTo>
                <a:lnTo>
                  <a:pt x="645481" y="377545"/>
                </a:lnTo>
                <a:lnTo>
                  <a:pt x="322741"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1" name="Google Shape;641;p9"/>
          <p:cNvSpPr/>
          <p:nvPr/>
        </p:nvSpPr>
        <p:spPr>
          <a:xfrm>
            <a:off x="4545928" y="1168383"/>
            <a:ext cx="3044825" cy="1826895"/>
          </a:xfrm>
          <a:custGeom>
            <a:rect b="b" l="l" r="r" t="t"/>
            <a:pathLst>
              <a:path extrusionOk="0" h="1826895" w="3044825">
                <a:moveTo>
                  <a:pt x="2862037" y="0"/>
                </a:moveTo>
                <a:lnTo>
                  <a:pt x="182683" y="0"/>
                </a:lnTo>
                <a:lnTo>
                  <a:pt x="134118" y="6525"/>
                </a:lnTo>
                <a:lnTo>
                  <a:pt x="90479" y="24941"/>
                </a:lnTo>
                <a:lnTo>
                  <a:pt x="53506" y="53506"/>
                </a:lnTo>
                <a:lnTo>
                  <a:pt x="24941" y="90479"/>
                </a:lnTo>
                <a:lnTo>
                  <a:pt x="6525" y="134118"/>
                </a:lnTo>
                <a:lnTo>
                  <a:pt x="0" y="182683"/>
                </a:lnTo>
                <a:lnTo>
                  <a:pt x="0" y="1644149"/>
                </a:lnTo>
                <a:lnTo>
                  <a:pt x="6525" y="1692713"/>
                </a:lnTo>
                <a:lnTo>
                  <a:pt x="24941" y="1736353"/>
                </a:lnTo>
                <a:lnTo>
                  <a:pt x="53506" y="1773325"/>
                </a:lnTo>
                <a:lnTo>
                  <a:pt x="90479" y="1801891"/>
                </a:lnTo>
                <a:lnTo>
                  <a:pt x="134118" y="1820307"/>
                </a:lnTo>
                <a:lnTo>
                  <a:pt x="182683" y="1826832"/>
                </a:lnTo>
                <a:lnTo>
                  <a:pt x="2862037" y="1826832"/>
                </a:lnTo>
                <a:lnTo>
                  <a:pt x="2910601" y="1820307"/>
                </a:lnTo>
                <a:lnTo>
                  <a:pt x="2954241" y="1801891"/>
                </a:lnTo>
                <a:lnTo>
                  <a:pt x="2991214" y="1773325"/>
                </a:lnTo>
                <a:lnTo>
                  <a:pt x="3019779" y="1736353"/>
                </a:lnTo>
                <a:lnTo>
                  <a:pt x="3038195" y="1692713"/>
                </a:lnTo>
                <a:lnTo>
                  <a:pt x="3044720" y="1644149"/>
                </a:lnTo>
                <a:lnTo>
                  <a:pt x="3044720" y="182683"/>
                </a:lnTo>
                <a:lnTo>
                  <a:pt x="3038195" y="134118"/>
                </a:lnTo>
                <a:lnTo>
                  <a:pt x="3019779" y="90479"/>
                </a:lnTo>
                <a:lnTo>
                  <a:pt x="2991214" y="53506"/>
                </a:lnTo>
                <a:lnTo>
                  <a:pt x="2954241" y="24941"/>
                </a:lnTo>
                <a:lnTo>
                  <a:pt x="2910601" y="6525"/>
                </a:lnTo>
                <a:lnTo>
                  <a:pt x="2862037" y="0"/>
                </a:lnTo>
                <a:close/>
              </a:path>
            </a:pathLst>
          </a:custGeom>
          <a:solidFill>
            <a:srgbClr val="C8C8C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2" name="Google Shape;642;p9"/>
          <p:cNvSpPr txBox="1"/>
          <p:nvPr/>
        </p:nvSpPr>
        <p:spPr>
          <a:xfrm>
            <a:off x="5005259" y="1430327"/>
            <a:ext cx="2125980"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1 Day Post Submission</a:t>
            </a:r>
            <a:endParaRPr b="0" i="0" sz="1600" u="none" cap="none" strike="noStrike">
              <a:solidFill>
                <a:srgbClr val="000000"/>
              </a:solidFill>
              <a:latin typeface="Arial"/>
              <a:ea typeface="Arial"/>
              <a:cs typeface="Arial"/>
              <a:sym typeface="Arial"/>
            </a:endParaRPr>
          </a:p>
        </p:txBody>
      </p:sp>
      <p:sp>
        <p:nvSpPr>
          <p:cNvPr id="643" name="Google Shape;643;p9"/>
          <p:cNvSpPr txBox="1"/>
          <p:nvPr/>
        </p:nvSpPr>
        <p:spPr>
          <a:xfrm>
            <a:off x="4745107" y="2024493"/>
            <a:ext cx="2646680" cy="682625"/>
          </a:xfrm>
          <a:prstGeom prst="rect">
            <a:avLst/>
          </a:prstGeom>
          <a:noFill/>
          <a:ln>
            <a:noFill/>
          </a:ln>
        </p:spPr>
        <p:txBody>
          <a:bodyPr anchorCtr="0" anchor="t" bIns="0" lIns="0" spcFirstLastPara="1" rIns="0" wrap="square" tIns="50150">
            <a:spAutoFit/>
          </a:bodyPr>
          <a:lstStyle/>
          <a:p>
            <a:pPr indent="-635" lvl="0" marL="12700" marR="5080" rtl="0" algn="ctr">
              <a:lnSpc>
                <a:spcPct val="101874"/>
              </a:lnSpc>
              <a:spcBef>
                <a:spcPts val="0"/>
              </a:spcBef>
              <a:spcAft>
                <a:spcPts val="0"/>
              </a:spcAft>
              <a:buClr>
                <a:srgbClr val="000000"/>
              </a:buClr>
              <a:buSzPts val="1600"/>
              <a:buFont typeface="Arial"/>
              <a:buNone/>
            </a:pPr>
            <a:r>
              <a:rPr b="0" i="0" lang="en" sz="1600" u="none" cap="none" strike="noStrike">
                <a:solidFill>
                  <a:srgbClr val="FFFF00"/>
                </a:solidFill>
                <a:latin typeface="Arial"/>
                <a:ea typeface="Arial"/>
                <a:cs typeface="Arial"/>
                <a:sym typeface="Arial"/>
              </a:rPr>
              <a:t>VP </a:t>
            </a:r>
            <a:r>
              <a:rPr b="0" i="0" lang="en" sz="1600" u="none" cap="none" strike="noStrike">
                <a:solidFill>
                  <a:srgbClr val="FF0000"/>
                </a:solidFill>
                <a:latin typeface="Arial"/>
                <a:ea typeface="Arial"/>
                <a:cs typeface="Arial"/>
                <a:sym typeface="Arial"/>
              </a:rPr>
              <a:t>and </a:t>
            </a:r>
            <a:r>
              <a:rPr b="0" i="0" lang="en" sz="1600" u="none" cap="none" strike="noStrike">
                <a:solidFill>
                  <a:srgbClr val="00B050"/>
                </a:solidFill>
                <a:latin typeface="Arial"/>
                <a:ea typeface="Arial"/>
                <a:cs typeface="Arial"/>
                <a:sym typeface="Arial"/>
              </a:rPr>
              <a:t>DC </a:t>
            </a:r>
            <a:r>
              <a:rPr b="0" i="0" lang="en" sz="1600" u="none" cap="none" strike="noStrike">
                <a:solidFill>
                  <a:srgbClr val="FF0000"/>
                </a:solidFill>
                <a:latin typeface="Arial"/>
                <a:ea typeface="Arial"/>
                <a:cs typeface="Arial"/>
                <a:sym typeface="Arial"/>
              </a:rPr>
              <a:t>receive an announcement that an app is pending and needs approval</a:t>
            </a:r>
            <a:endParaRPr b="0" i="0" sz="1600" u="none" cap="none" strike="noStrike">
              <a:solidFill>
                <a:srgbClr val="000000"/>
              </a:solidFill>
              <a:latin typeface="Arial"/>
              <a:ea typeface="Arial"/>
              <a:cs typeface="Arial"/>
              <a:sym typeface="Arial"/>
            </a:endParaRPr>
          </a:p>
        </p:txBody>
      </p:sp>
      <p:sp>
        <p:nvSpPr>
          <p:cNvPr id="644" name="Google Shape;644;p9"/>
          <p:cNvSpPr/>
          <p:nvPr/>
        </p:nvSpPr>
        <p:spPr>
          <a:xfrm>
            <a:off x="7858586" y="1704253"/>
            <a:ext cx="645795" cy="755650"/>
          </a:xfrm>
          <a:custGeom>
            <a:rect b="b" l="l" r="r" t="t"/>
            <a:pathLst>
              <a:path extrusionOk="0" h="755650" w="645795">
                <a:moveTo>
                  <a:pt x="322740" y="0"/>
                </a:moveTo>
                <a:lnTo>
                  <a:pt x="322740" y="151018"/>
                </a:lnTo>
                <a:lnTo>
                  <a:pt x="0" y="151018"/>
                </a:lnTo>
                <a:lnTo>
                  <a:pt x="0" y="604072"/>
                </a:lnTo>
                <a:lnTo>
                  <a:pt x="322740" y="604072"/>
                </a:lnTo>
                <a:lnTo>
                  <a:pt x="322740" y="755091"/>
                </a:lnTo>
                <a:lnTo>
                  <a:pt x="645481" y="377545"/>
                </a:lnTo>
                <a:lnTo>
                  <a:pt x="322740"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5" name="Google Shape;645;p9"/>
          <p:cNvSpPr/>
          <p:nvPr/>
        </p:nvSpPr>
        <p:spPr>
          <a:xfrm>
            <a:off x="8808538" y="1168383"/>
            <a:ext cx="3044825" cy="1826895"/>
          </a:xfrm>
          <a:custGeom>
            <a:rect b="b" l="l" r="r" t="t"/>
            <a:pathLst>
              <a:path extrusionOk="0" h="1826895" w="3044825">
                <a:moveTo>
                  <a:pt x="2862037" y="0"/>
                </a:moveTo>
                <a:lnTo>
                  <a:pt x="182683" y="0"/>
                </a:lnTo>
                <a:lnTo>
                  <a:pt x="134118" y="6525"/>
                </a:lnTo>
                <a:lnTo>
                  <a:pt x="90479" y="24941"/>
                </a:lnTo>
                <a:lnTo>
                  <a:pt x="53506" y="53506"/>
                </a:lnTo>
                <a:lnTo>
                  <a:pt x="24941" y="90479"/>
                </a:lnTo>
                <a:lnTo>
                  <a:pt x="6525" y="134118"/>
                </a:lnTo>
                <a:lnTo>
                  <a:pt x="0" y="182683"/>
                </a:lnTo>
                <a:lnTo>
                  <a:pt x="0" y="1644149"/>
                </a:lnTo>
                <a:lnTo>
                  <a:pt x="6525" y="1692713"/>
                </a:lnTo>
                <a:lnTo>
                  <a:pt x="24941" y="1736353"/>
                </a:lnTo>
                <a:lnTo>
                  <a:pt x="53506" y="1773325"/>
                </a:lnTo>
                <a:lnTo>
                  <a:pt x="90479" y="1801891"/>
                </a:lnTo>
                <a:lnTo>
                  <a:pt x="134118" y="1820307"/>
                </a:lnTo>
                <a:lnTo>
                  <a:pt x="182683" y="1826832"/>
                </a:lnTo>
                <a:lnTo>
                  <a:pt x="2862037" y="1826832"/>
                </a:lnTo>
                <a:lnTo>
                  <a:pt x="2910602" y="1820307"/>
                </a:lnTo>
                <a:lnTo>
                  <a:pt x="2954241" y="1801891"/>
                </a:lnTo>
                <a:lnTo>
                  <a:pt x="2991214" y="1773325"/>
                </a:lnTo>
                <a:lnTo>
                  <a:pt x="3019779" y="1736353"/>
                </a:lnTo>
                <a:lnTo>
                  <a:pt x="3038195" y="1692713"/>
                </a:lnTo>
                <a:lnTo>
                  <a:pt x="3044720" y="1644149"/>
                </a:lnTo>
                <a:lnTo>
                  <a:pt x="3044720" y="182683"/>
                </a:lnTo>
                <a:lnTo>
                  <a:pt x="3038195" y="134118"/>
                </a:lnTo>
                <a:lnTo>
                  <a:pt x="3019779" y="90479"/>
                </a:lnTo>
                <a:lnTo>
                  <a:pt x="2991214" y="53506"/>
                </a:lnTo>
                <a:lnTo>
                  <a:pt x="2954241" y="24941"/>
                </a:lnTo>
                <a:lnTo>
                  <a:pt x="2910602" y="6525"/>
                </a:lnTo>
                <a:lnTo>
                  <a:pt x="2862037" y="0"/>
                </a:lnTo>
                <a:close/>
              </a:path>
            </a:pathLst>
          </a:custGeom>
          <a:solidFill>
            <a:srgbClr val="C8C8C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6" name="Google Shape;646;p9"/>
          <p:cNvSpPr txBox="1"/>
          <p:nvPr/>
        </p:nvSpPr>
        <p:spPr>
          <a:xfrm>
            <a:off x="9094584" y="1327124"/>
            <a:ext cx="2472690" cy="476250"/>
          </a:xfrm>
          <a:prstGeom prst="rect">
            <a:avLst/>
          </a:prstGeom>
          <a:noFill/>
          <a:ln>
            <a:noFill/>
          </a:ln>
        </p:spPr>
        <p:txBody>
          <a:bodyPr anchorCtr="0" anchor="t" bIns="0" lIns="0" spcFirstLastPara="1" rIns="0" wrap="square" tIns="50150">
            <a:spAutoFit/>
          </a:bodyPr>
          <a:lstStyle/>
          <a:p>
            <a:pPr indent="-727075" lvl="0" marL="739140" marR="5080" rtl="0" algn="l">
              <a:lnSpc>
                <a:spcPct val="101874"/>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Within 7 days VP Approves Application</a:t>
            </a:r>
            <a:endParaRPr b="0" i="0" sz="1600" u="none" cap="none" strike="noStrike">
              <a:solidFill>
                <a:srgbClr val="000000"/>
              </a:solidFill>
              <a:latin typeface="Arial"/>
              <a:ea typeface="Arial"/>
              <a:cs typeface="Arial"/>
              <a:sym typeface="Arial"/>
            </a:endParaRPr>
          </a:p>
        </p:txBody>
      </p:sp>
      <p:sp>
        <p:nvSpPr>
          <p:cNvPr id="647" name="Google Shape;647;p9"/>
          <p:cNvSpPr txBox="1"/>
          <p:nvPr/>
        </p:nvSpPr>
        <p:spPr>
          <a:xfrm>
            <a:off x="9025130" y="2127694"/>
            <a:ext cx="2611755" cy="682625"/>
          </a:xfrm>
          <a:prstGeom prst="rect">
            <a:avLst/>
          </a:prstGeom>
          <a:noFill/>
          <a:ln>
            <a:noFill/>
          </a:ln>
        </p:spPr>
        <p:txBody>
          <a:bodyPr anchorCtr="0" anchor="t" bIns="0" lIns="0" spcFirstLastPara="1" rIns="0" wrap="square" tIns="50150">
            <a:spAutoFit/>
          </a:bodyPr>
          <a:lstStyle/>
          <a:p>
            <a:pPr indent="0" lvl="0" marL="12700" marR="5080" rtl="0" algn="ctr">
              <a:lnSpc>
                <a:spcPct val="101874"/>
              </a:lnSpc>
              <a:spcBef>
                <a:spcPts val="0"/>
              </a:spcBef>
              <a:spcAft>
                <a:spcPts val="0"/>
              </a:spcAft>
              <a:buClr>
                <a:srgbClr val="000000"/>
              </a:buClr>
              <a:buSzPts val="1600"/>
              <a:buFont typeface="Arial"/>
              <a:buNone/>
            </a:pPr>
            <a:r>
              <a:rPr b="0" i="0" lang="en" sz="1600" u="none" cap="none" strike="noStrike">
                <a:solidFill>
                  <a:srgbClr val="FF0000"/>
                </a:solidFill>
                <a:latin typeface="Arial"/>
                <a:ea typeface="Arial"/>
                <a:cs typeface="Arial"/>
                <a:sym typeface="Arial"/>
              </a:rPr>
              <a:t>Notice is immediately sent to </a:t>
            </a:r>
            <a:r>
              <a:rPr b="0" i="0" lang="en" sz="1600" u="none" cap="none" strike="noStrike">
                <a:solidFill>
                  <a:srgbClr val="0070C0"/>
                </a:solidFill>
                <a:latin typeface="Arial"/>
                <a:ea typeface="Arial"/>
                <a:cs typeface="Arial"/>
                <a:sym typeface="Arial"/>
              </a:rPr>
              <a:t>applicant </a:t>
            </a:r>
            <a:r>
              <a:rPr b="0" i="0" lang="en" sz="1600" u="none" cap="none" strike="noStrike">
                <a:solidFill>
                  <a:srgbClr val="FF0000"/>
                </a:solidFill>
                <a:latin typeface="Arial"/>
                <a:ea typeface="Arial"/>
                <a:cs typeface="Arial"/>
                <a:sym typeface="Arial"/>
              </a:rPr>
              <a:t>to proceed to payment</a:t>
            </a:r>
            <a:endParaRPr b="0" i="0" sz="1600" u="none" cap="none" strike="noStrike">
              <a:solidFill>
                <a:srgbClr val="000000"/>
              </a:solidFill>
              <a:latin typeface="Arial"/>
              <a:ea typeface="Arial"/>
              <a:cs typeface="Arial"/>
              <a:sym typeface="Arial"/>
            </a:endParaRPr>
          </a:p>
        </p:txBody>
      </p:sp>
      <p:sp>
        <p:nvSpPr>
          <p:cNvPr id="648" name="Google Shape;648;p9"/>
          <p:cNvSpPr/>
          <p:nvPr/>
        </p:nvSpPr>
        <p:spPr>
          <a:xfrm>
            <a:off x="9953354" y="3263151"/>
            <a:ext cx="755650" cy="645795"/>
          </a:xfrm>
          <a:custGeom>
            <a:rect b="b" l="l" r="r" t="t"/>
            <a:pathLst>
              <a:path extrusionOk="0" h="645795" w="755650">
                <a:moveTo>
                  <a:pt x="604072" y="0"/>
                </a:moveTo>
                <a:lnTo>
                  <a:pt x="151018" y="0"/>
                </a:lnTo>
                <a:lnTo>
                  <a:pt x="151018" y="322740"/>
                </a:lnTo>
                <a:lnTo>
                  <a:pt x="0" y="322740"/>
                </a:lnTo>
                <a:lnTo>
                  <a:pt x="377545" y="645481"/>
                </a:lnTo>
                <a:lnTo>
                  <a:pt x="755091" y="322740"/>
                </a:lnTo>
                <a:lnTo>
                  <a:pt x="604072" y="322740"/>
                </a:lnTo>
                <a:lnTo>
                  <a:pt x="604072"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649" name="Google Shape;649;p9"/>
          <p:cNvGrpSpPr/>
          <p:nvPr/>
        </p:nvGrpSpPr>
        <p:grpSpPr>
          <a:xfrm>
            <a:off x="8808538" y="4213104"/>
            <a:ext cx="3044825" cy="1826895"/>
            <a:chOff x="8808538" y="4213104"/>
            <a:chExt cx="3044825" cy="1826895"/>
          </a:xfrm>
        </p:grpSpPr>
        <p:sp>
          <p:nvSpPr>
            <p:cNvPr id="650" name="Google Shape;650;p9"/>
            <p:cNvSpPr/>
            <p:nvPr/>
          </p:nvSpPr>
          <p:spPr>
            <a:xfrm>
              <a:off x="8808538" y="4213104"/>
              <a:ext cx="3044825" cy="1826895"/>
            </a:xfrm>
            <a:custGeom>
              <a:rect b="b" l="l" r="r" t="t"/>
              <a:pathLst>
                <a:path extrusionOk="0" h="1826895" w="3044825">
                  <a:moveTo>
                    <a:pt x="2862037" y="0"/>
                  </a:moveTo>
                  <a:lnTo>
                    <a:pt x="182683" y="0"/>
                  </a:lnTo>
                  <a:lnTo>
                    <a:pt x="134118" y="6525"/>
                  </a:lnTo>
                  <a:lnTo>
                    <a:pt x="90479" y="24941"/>
                  </a:lnTo>
                  <a:lnTo>
                    <a:pt x="53506" y="53507"/>
                  </a:lnTo>
                  <a:lnTo>
                    <a:pt x="24941" y="90480"/>
                  </a:lnTo>
                  <a:lnTo>
                    <a:pt x="6525" y="134119"/>
                  </a:lnTo>
                  <a:lnTo>
                    <a:pt x="0" y="182684"/>
                  </a:lnTo>
                  <a:lnTo>
                    <a:pt x="0" y="1644150"/>
                  </a:lnTo>
                  <a:lnTo>
                    <a:pt x="6525" y="1692714"/>
                  </a:lnTo>
                  <a:lnTo>
                    <a:pt x="24941" y="1736354"/>
                  </a:lnTo>
                  <a:lnTo>
                    <a:pt x="53506" y="1773326"/>
                  </a:lnTo>
                  <a:lnTo>
                    <a:pt x="90479" y="1801892"/>
                  </a:lnTo>
                  <a:lnTo>
                    <a:pt x="134118" y="1820308"/>
                  </a:lnTo>
                  <a:lnTo>
                    <a:pt x="182683" y="1826833"/>
                  </a:lnTo>
                  <a:lnTo>
                    <a:pt x="2862037" y="1826833"/>
                  </a:lnTo>
                  <a:lnTo>
                    <a:pt x="2910602" y="1820308"/>
                  </a:lnTo>
                  <a:lnTo>
                    <a:pt x="2954241" y="1801892"/>
                  </a:lnTo>
                  <a:lnTo>
                    <a:pt x="2991214" y="1773326"/>
                  </a:lnTo>
                  <a:lnTo>
                    <a:pt x="3019779" y="1736354"/>
                  </a:lnTo>
                  <a:lnTo>
                    <a:pt x="3038195" y="1692714"/>
                  </a:lnTo>
                  <a:lnTo>
                    <a:pt x="3044720" y="1644150"/>
                  </a:lnTo>
                  <a:lnTo>
                    <a:pt x="3044720" y="182684"/>
                  </a:lnTo>
                  <a:lnTo>
                    <a:pt x="3038195" y="134119"/>
                  </a:lnTo>
                  <a:lnTo>
                    <a:pt x="3019779" y="90480"/>
                  </a:lnTo>
                  <a:lnTo>
                    <a:pt x="2991214" y="53507"/>
                  </a:lnTo>
                  <a:lnTo>
                    <a:pt x="2954241" y="24941"/>
                  </a:lnTo>
                  <a:lnTo>
                    <a:pt x="2910602" y="6525"/>
                  </a:lnTo>
                  <a:lnTo>
                    <a:pt x="2862037" y="0"/>
                  </a:lnTo>
                  <a:close/>
                </a:path>
              </a:pathLst>
            </a:custGeom>
            <a:solidFill>
              <a:srgbClr val="C8C8C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1" name="Google Shape;651;p9"/>
            <p:cNvSpPr/>
            <p:nvPr/>
          </p:nvSpPr>
          <p:spPr>
            <a:xfrm>
              <a:off x="8808538" y="4213104"/>
              <a:ext cx="3044825" cy="1826895"/>
            </a:xfrm>
            <a:custGeom>
              <a:rect b="b" l="l" r="r" t="t"/>
              <a:pathLst>
                <a:path extrusionOk="0" h="1826895" w="3044825">
                  <a:moveTo>
                    <a:pt x="182683" y="0"/>
                  </a:moveTo>
                  <a:lnTo>
                    <a:pt x="2862037" y="0"/>
                  </a:lnTo>
                  <a:lnTo>
                    <a:pt x="2910601" y="6525"/>
                  </a:lnTo>
                  <a:lnTo>
                    <a:pt x="2954241" y="24941"/>
                  </a:lnTo>
                  <a:lnTo>
                    <a:pt x="2991214" y="53506"/>
                  </a:lnTo>
                  <a:lnTo>
                    <a:pt x="3019779" y="90479"/>
                  </a:lnTo>
                  <a:lnTo>
                    <a:pt x="3038195" y="134118"/>
                  </a:lnTo>
                  <a:lnTo>
                    <a:pt x="3044720" y="182683"/>
                  </a:lnTo>
                  <a:lnTo>
                    <a:pt x="3044720" y="1644149"/>
                  </a:lnTo>
                  <a:lnTo>
                    <a:pt x="3038195" y="1692714"/>
                  </a:lnTo>
                  <a:lnTo>
                    <a:pt x="3019779" y="1736353"/>
                  </a:lnTo>
                  <a:lnTo>
                    <a:pt x="2991214" y="1773326"/>
                  </a:lnTo>
                  <a:lnTo>
                    <a:pt x="2954241" y="1801891"/>
                  </a:lnTo>
                  <a:lnTo>
                    <a:pt x="2910601" y="1820307"/>
                  </a:lnTo>
                  <a:lnTo>
                    <a:pt x="2862037" y="1826832"/>
                  </a:lnTo>
                  <a:lnTo>
                    <a:pt x="182683" y="1826832"/>
                  </a:lnTo>
                  <a:lnTo>
                    <a:pt x="134118" y="1820307"/>
                  </a:lnTo>
                  <a:lnTo>
                    <a:pt x="90479" y="1801891"/>
                  </a:lnTo>
                  <a:lnTo>
                    <a:pt x="53506" y="1773326"/>
                  </a:lnTo>
                  <a:lnTo>
                    <a:pt x="24941" y="1736353"/>
                  </a:lnTo>
                  <a:lnTo>
                    <a:pt x="6525" y="1692714"/>
                  </a:lnTo>
                  <a:lnTo>
                    <a:pt x="0" y="1644149"/>
                  </a:lnTo>
                  <a:lnTo>
                    <a:pt x="0" y="182683"/>
                  </a:lnTo>
                  <a:lnTo>
                    <a:pt x="6525" y="134118"/>
                  </a:lnTo>
                  <a:lnTo>
                    <a:pt x="24941" y="90479"/>
                  </a:lnTo>
                  <a:lnTo>
                    <a:pt x="53506" y="53506"/>
                  </a:lnTo>
                  <a:lnTo>
                    <a:pt x="90479" y="24941"/>
                  </a:lnTo>
                  <a:lnTo>
                    <a:pt x="134118" y="6525"/>
                  </a:lnTo>
                  <a:lnTo>
                    <a:pt x="182683" y="0"/>
                  </a:lnTo>
                  <a:close/>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652" name="Google Shape;652;p9"/>
          <p:cNvSpPr txBox="1"/>
          <p:nvPr/>
        </p:nvSpPr>
        <p:spPr>
          <a:xfrm>
            <a:off x="9013671" y="4225971"/>
            <a:ext cx="2634615"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Within 2 days Applicant Pays</a:t>
            </a:r>
            <a:endParaRPr b="0" i="0" sz="1600" u="none" cap="none" strike="noStrike">
              <a:solidFill>
                <a:srgbClr val="000000"/>
              </a:solidFill>
              <a:latin typeface="Arial"/>
              <a:ea typeface="Arial"/>
              <a:cs typeface="Arial"/>
              <a:sym typeface="Arial"/>
            </a:endParaRPr>
          </a:p>
        </p:txBody>
      </p:sp>
      <p:sp>
        <p:nvSpPr>
          <p:cNvPr id="653" name="Google Shape;653;p9"/>
          <p:cNvSpPr txBox="1"/>
          <p:nvPr/>
        </p:nvSpPr>
        <p:spPr>
          <a:xfrm>
            <a:off x="8915741" y="4820137"/>
            <a:ext cx="2830830" cy="1180465"/>
          </a:xfrm>
          <a:prstGeom prst="rect">
            <a:avLst/>
          </a:prstGeom>
          <a:noFill/>
          <a:ln>
            <a:noFill/>
          </a:ln>
        </p:spPr>
        <p:txBody>
          <a:bodyPr anchorCtr="0" anchor="t" bIns="0" lIns="0" spcFirstLastPara="1" rIns="0" wrap="square" tIns="50150">
            <a:spAutoFit/>
          </a:bodyPr>
          <a:lstStyle/>
          <a:p>
            <a:pPr indent="0" lvl="0" marL="87630" marR="80010" rtl="0" algn="ctr">
              <a:lnSpc>
                <a:spcPct val="101874"/>
              </a:lnSpc>
              <a:spcBef>
                <a:spcPts val="0"/>
              </a:spcBef>
              <a:spcAft>
                <a:spcPts val="0"/>
              </a:spcAft>
              <a:buClr>
                <a:srgbClr val="000000"/>
              </a:buClr>
              <a:buSzPts val="1600"/>
              <a:buFont typeface="Arial"/>
              <a:buNone/>
            </a:pPr>
            <a:r>
              <a:rPr b="0" i="0" lang="en" sz="1600" u="none" cap="none" strike="noStrike">
                <a:solidFill>
                  <a:srgbClr val="FF0000"/>
                </a:solidFill>
                <a:latin typeface="Arial"/>
                <a:ea typeface="Arial"/>
                <a:cs typeface="Arial"/>
                <a:sym typeface="Arial"/>
              </a:rPr>
              <a:t>Confirmation of payment sent to </a:t>
            </a:r>
            <a:r>
              <a:rPr b="0" i="0" lang="en" sz="1600" u="none" cap="none" strike="noStrike">
                <a:solidFill>
                  <a:srgbClr val="0070C0"/>
                </a:solidFill>
                <a:latin typeface="Arial"/>
                <a:ea typeface="Arial"/>
                <a:cs typeface="Arial"/>
                <a:sym typeface="Arial"/>
              </a:rPr>
              <a:t>applicant</a:t>
            </a:r>
            <a:endParaRPr b="0" i="0" sz="1600" u="none" cap="none" strike="noStrike">
              <a:solidFill>
                <a:srgbClr val="000000"/>
              </a:solidFill>
              <a:latin typeface="Arial"/>
              <a:ea typeface="Arial"/>
              <a:cs typeface="Arial"/>
              <a:sym typeface="Arial"/>
            </a:endParaRPr>
          </a:p>
          <a:p>
            <a:pPr indent="-635" lvl="0" marL="12700" marR="5080" rtl="0" algn="ctr">
              <a:lnSpc>
                <a:spcPct val="101874"/>
              </a:lnSpc>
              <a:spcBef>
                <a:spcPts val="660"/>
              </a:spcBef>
              <a:spcAft>
                <a:spcPts val="0"/>
              </a:spcAft>
              <a:buClr>
                <a:srgbClr val="000000"/>
              </a:buClr>
              <a:buSzPts val="1600"/>
              <a:buFont typeface="Arial"/>
              <a:buNone/>
            </a:pPr>
            <a:r>
              <a:rPr b="0" i="0" lang="en" sz="1600" u="none" cap="none" strike="noStrike">
                <a:solidFill>
                  <a:srgbClr val="FF0000"/>
                </a:solidFill>
                <a:latin typeface="Arial"/>
                <a:ea typeface="Arial"/>
                <a:cs typeface="Arial"/>
                <a:sym typeface="Arial"/>
              </a:rPr>
              <a:t>Confirmation of payment selection sent to </a:t>
            </a:r>
            <a:r>
              <a:rPr b="0" i="0" lang="en" sz="1600" u="none" cap="none" strike="noStrike">
                <a:solidFill>
                  <a:srgbClr val="FFFF00"/>
                </a:solidFill>
                <a:latin typeface="Arial"/>
                <a:ea typeface="Arial"/>
                <a:cs typeface="Arial"/>
                <a:sym typeface="Arial"/>
              </a:rPr>
              <a:t>P, VP, ST</a:t>
            </a:r>
            <a:r>
              <a:rPr b="0" i="0" lang="en" sz="1600" u="none" cap="none" strike="noStrike">
                <a:solidFill>
                  <a:srgbClr val="FF0000"/>
                </a:solidFill>
                <a:latin typeface="Arial"/>
                <a:ea typeface="Arial"/>
                <a:cs typeface="Arial"/>
                <a:sym typeface="Arial"/>
              </a:rPr>
              <a:t>, </a:t>
            </a:r>
            <a:r>
              <a:rPr b="0" i="0" lang="en" sz="1600" u="none" cap="none" strike="noStrike">
                <a:solidFill>
                  <a:srgbClr val="00B050"/>
                </a:solidFill>
                <a:latin typeface="Arial"/>
                <a:ea typeface="Arial"/>
                <a:cs typeface="Arial"/>
                <a:sym typeface="Arial"/>
              </a:rPr>
              <a:t>DC</a:t>
            </a:r>
            <a:r>
              <a:rPr b="0" i="0" lang="en" sz="1600" u="none" cap="none" strike="noStrike">
                <a:solidFill>
                  <a:srgbClr val="FF0000"/>
                </a:solidFill>
                <a:latin typeface="Arial"/>
                <a:ea typeface="Arial"/>
                <a:cs typeface="Arial"/>
                <a:sym typeface="Arial"/>
              </a:rPr>
              <a:t>, </a:t>
            </a:r>
            <a:r>
              <a:rPr b="0" i="0" lang="en" sz="1600" u="none" cap="none" strike="noStrike">
                <a:solidFill>
                  <a:srgbClr val="7030A0"/>
                </a:solidFill>
                <a:latin typeface="Arial"/>
                <a:ea typeface="Arial"/>
                <a:cs typeface="Arial"/>
                <a:sym typeface="Arial"/>
              </a:rPr>
              <a:t>RA</a:t>
            </a:r>
            <a:endParaRPr b="0" i="0" sz="1600" u="none" cap="none" strike="noStrike">
              <a:solidFill>
                <a:srgbClr val="000000"/>
              </a:solidFill>
              <a:latin typeface="Arial"/>
              <a:ea typeface="Arial"/>
              <a:cs typeface="Arial"/>
              <a:sym typeface="Arial"/>
            </a:endParaRPr>
          </a:p>
        </p:txBody>
      </p:sp>
      <p:sp>
        <p:nvSpPr>
          <p:cNvPr id="654" name="Google Shape;654;p9"/>
          <p:cNvSpPr/>
          <p:nvPr/>
        </p:nvSpPr>
        <p:spPr>
          <a:xfrm>
            <a:off x="7895122" y="4748975"/>
            <a:ext cx="645795" cy="755650"/>
          </a:xfrm>
          <a:custGeom>
            <a:rect b="b" l="l" r="r" t="t"/>
            <a:pathLst>
              <a:path extrusionOk="0" h="755650" w="645795">
                <a:moveTo>
                  <a:pt x="322740" y="0"/>
                </a:moveTo>
                <a:lnTo>
                  <a:pt x="0" y="377545"/>
                </a:lnTo>
                <a:lnTo>
                  <a:pt x="322740" y="755091"/>
                </a:lnTo>
                <a:lnTo>
                  <a:pt x="322740" y="604072"/>
                </a:lnTo>
                <a:lnTo>
                  <a:pt x="645481" y="604072"/>
                </a:lnTo>
                <a:lnTo>
                  <a:pt x="645481" y="151018"/>
                </a:lnTo>
                <a:lnTo>
                  <a:pt x="322740" y="151018"/>
                </a:lnTo>
                <a:lnTo>
                  <a:pt x="322740"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655" name="Google Shape;655;p9"/>
          <p:cNvGrpSpPr/>
          <p:nvPr/>
        </p:nvGrpSpPr>
        <p:grpSpPr>
          <a:xfrm>
            <a:off x="420359" y="4213104"/>
            <a:ext cx="7170420" cy="1826895"/>
            <a:chOff x="420359" y="4213104"/>
            <a:chExt cx="7170420" cy="1826895"/>
          </a:xfrm>
        </p:grpSpPr>
        <p:sp>
          <p:nvSpPr>
            <p:cNvPr id="656" name="Google Shape;656;p9"/>
            <p:cNvSpPr/>
            <p:nvPr/>
          </p:nvSpPr>
          <p:spPr>
            <a:xfrm>
              <a:off x="420359" y="4213104"/>
              <a:ext cx="7170420" cy="1826895"/>
            </a:xfrm>
            <a:custGeom>
              <a:rect b="b" l="l" r="r" t="t"/>
              <a:pathLst>
                <a:path extrusionOk="0" h="1826895" w="7170420">
                  <a:moveTo>
                    <a:pt x="6987605" y="0"/>
                  </a:moveTo>
                  <a:lnTo>
                    <a:pt x="182683" y="0"/>
                  </a:lnTo>
                  <a:lnTo>
                    <a:pt x="134118" y="6525"/>
                  </a:lnTo>
                  <a:lnTo>
                    <a:pt x="90479" y="24941"/>
                  </a:lnTo>
                  <a:lnTo>
                    <a:pt x="53506" y="53507"/>
                  </a:lnTo>
                  <a:lnTo>
                    <a:pt x="24941" y="90480"/>
                  </a:lnTo>
                  <a:lnTo>
                    <a:pt x="6525" y="134119"/>
                  </a:lnTo>
                  <a:lnTo>
                    <a:pt x="0" y="182684"/>
                  </a:lnTo>
                  <a:lnTo>
                    <a:pt x="0" y="1644150"/>
                  </a:lnTo>
                  <a:lnTo>
                    <a:pt x="6525" y="1692714"/>
                  </a:lnTo>
                  <a:lnTo>
                    <a:pt x="24941" y="1736354"/>
                  </a:lnTo>
                  <a:lnTo>
                    <a:pt x="53506" y="1773326"/>
                  </a:lnTo>
                  <a:lnTo>
                    <a:pt x="90479" y="1801892"/>
                  </a:lnTo>
                  <a:lnTo>
                    <a:pt x="134118" y="1820308"/>
                  </a:lnTo>
                  <a:lnTo>
                    <a:pt x="182683" y="1826833"/>
                  </a:lnTo>
                  <a:lnTo>
                    <a:pt x="6987605" y="1826833"/>
                  </a:lnTo>
                  <a:lnTo>
                    <a:pt x="7036170" y="1820308"/>
                  </a:lnTo>
                  <a:lnTo>
                    <a:pt x="7079809" y="1801892"/>
                  </a:lnTo>
                  <a:lnTo>
                    <a:pt x="7116782" y="1773326"/>
                  </a:lnTo>
                  <a:lnTo>
                    <a:pt x="7145347" y="1736354"/>
                  </a:lnTo>
                  <a:lnTo>
                    <a:pt x="7163763" y="1692714"/>
                  </a:lnTo>
                  <a:lnTo>
                    <a:pt x="7170289" y="1644150"/>
                  </a:lnTo>
                  <a:lnTo>
                    <a:pt x="7170289" y="182684"/>
                  </a:lnTo>
                  <a:lnTo>
                    <a:pt x="7163763" y="134119"/>
                  </a:lnTo>
                  <a:lnTo>
                    <a:pt x="7145347" y="90480"/>
                  </a:lnTo>
                  <a:lnTo>
                    <a:pt x="7116782" y="53507"/>
                  </a:lnTo>
                  <a:lnTo>
                    <a:pt x="7079809" y="24941"/>
                  </a:lnTo>
                  <a:lnTo>
                    <a:pt x="7036170" y="6525"/>
                  </a:lnTo>
                  <a:lnTo>
                    <a:pt x="6987605" y="0"/>
                  </a:lnTo>
                  <a:close/>
                </a:path>
              </a:pathLst>
            </a:custGeom>
            <a:solidFill>
              <a:srgbClr val="C8C8C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7" name="Google Shape;657;p9"/>
            <p:cNvSpPr/>
            <p:nvPr/>
          </p:nvSpPr>
          <p:spPr>
            <a:xfrm>
              <a:off x="420359" y="4213104"/>
              <a:ext cx="7170420" cy="1826895"/>
            </a:xfrm>
            <a:custGeom>
              <a:rect b="b" l="l" r="r" t="t"/>
              <a:pathLst>
                <a:path extrusionOk="0" h="1826895" w="7170420">
                  <a:moveTo>
                    <a:pt x="182683" y="0"/>
                  </a:moveTo>
                  <a:lnTo>
                    <a:pt x="6987604" y="0"/>
                  </a:lnTo>
                  <a:lnTo>
                    <a:pt x="7036169" y="6525"/>
                  </a:lnTo>
                  <a:lnTo>
                    <a:pt x="7079809" y="24941"/>
                  </a:lnTo>
                  <a:lnTo>
                    <a:pt x="7116782" y="53506"/>
                  </a:lnTo>
                  <a:lnTo>
                    <a:pt x="7145347" y="90479"/>
                  </a:lnTo>
                  <a:lnTo>
                    <a:pt x="7163763" y="134118"/>
                  </a:lnTo>
                  <a:lnTo>
                    <a:pt x="7170289" y="182683"/>
                  </a:lnTo>
                  <a:lnTo>
                    <a:pt x="7170289" y="1644149"/>
                  </a:lnTo>
                  <a:lnTo>
                    <a:pt x="7163763" y="1692714"/>
                  </a:lnTo>
                  <a:lnTo>
                    <a:pt x="7145347" y="1736353"/>
                  </a:lnTo>
                  <a:lnTo>
                    <a:pt x="7116782" y="1773326"/>
                  </a:lnTo>
                  <a:lnTo>
                    <a:pt x="7079809" y="1801891"/>
                  </a:lnTo>
                  <a:lnTo>
                    <a:pt x="7036169" y="1820307"/>
                  </a:lnTo>
                  <a:lnTo>
                    <a:pt x="6987604" y="1826832"/>
                  </a:lnTo>
                  <a:lnTo>
                    <a:pt x="182683" y="1826832"/>
                  </a:lnTo>
                  <a:lnTo>
                    <a:pt x="134118" y="1820307"/>
                  </a:lnTo>
                  <a:lnTo>
                    <a:pt x="90479" y="1801891"/>
                  </a:lnTo>
                  <a:lnTo>
                    <a:pt x="53506" y="1773326"/>
                  </a:lnTo>
                  <a:lnTo>
                    <a:pt x="24941" y="1736353"/>
                  </a:lnTo>
                  <a:lnTo>
                    <a:pt x="6525" y="1692714"/>
                  </a:lnTo>
                  <a:lnTo>
                    <a:pt x="0" y="1644149"/>
                  </a:lnTo>
                  <a:lnTo>
                    <a:pt x="0" y="182683"/>
                  </a:lnTo>
                  <a:lnTo>
                    <a:pt x="6525" y="134118"/>
                  </a:lnTo>
                  <a:lnTo>
                    <a:pt x="24941" y="90479"/>
                  </a:lnTo>
                  <a:lnTo>
                    <a:pt x="53506" y="53506"/>
                  </a:lnTo>
                  <a:lnTo>
                    <a:pt x="90479" y="24941"/>
                  </a:lnTo>
                  <a:lnTo>
                    <a:pt x="134118" y="6525"/>
                  </a:lnTo>
                  <a:lnTo>
                    <a:pt x="182683" y="0"/>
                  </a:lnTo>
                  <a:close/>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658" name="Google Shape;658;p9"/>
          <p:cNvSpPr txBox="1"/>
          <p:nvPr/>
        </p:nvSpPr>
        <p:spPr>
          <a:xfrm>
            <a:off x="2108342" y="4389705"/>
            <a:ext cx="3794760"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Application Reconciled by Regional Office</a:t>
            </a:r>
            <a:endParaRPr b="0" i="0" sz="1600" u="none" cap="none" strike="noStrike">
              <a:solidFill>
                <a:srgbClr val="000000"/>
              </a:solidFill>
              <a:latin typeface="Arial"/>
              <a:ea typeface="Arial"/>
              <a:cs typeface="Arial"/>
              <a:sym typeface="Arial"/>
            </a:endParaRPr>
          </a:p>
        </p:txBody>
      </p:sp>
      <p:sp>
        <p:nvSpPr>
          <p:cNvPr id="659" name="Google Shape;659;p9"/>
          <p:cNvSpPr txBox="1"/>
          <p:nvPr/>
        </p:nvSpPr>
        <p:spPr>
          <a:xfrm>
            <a:off x="1508118" y="4935963"/>
            <a:ext cx="4994910" cy="901065"/>
          </a:xfrm>
          <a:prstGeom prst="rect">
            <a:avLst/>
          </a:prstGeom>
          <a:noFill/>
          <a:ln>
            <a:noFill/>
          </a:ln>
        </p:spPr>
        <p:txBody>
          <a:bodyPr anchorCtr="0" anchor="t" bIns="0" lIns="0" spcFirstLastPara="1" rIns="0" wrap="square" tIns="60325">
            <a:spAutoFit/>
          </a:bodyPr>
          <a:lstStyle/>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rgbClr val="0070C0"/>
                </a:solidFill>
                <a:latin typeface="Arial"/>
                <a:ea typeface="Arial"/>
                <a:cs typeface="Arial"/>
                <a:sym typeface="Arial"/>
              </a:rPr>
              <a:t>Member </a:t>
            </a:r>
            <a:r>
              <a:rPr b="0" i="0" lang="en" sz="1600" u="none" cap="none" strike="noStrike">
                <a:solidFill>
                  <a:srgbClr val="FF0000"/>
                </a:solidFill>
                <a:latin typeface="Arial"/>
                <a:ea typeface="Arial"/>
                <a:cs typeface="Arial"/>
                <a:sym typeface="Arial"/>
              </a:rPr>
              <a:t>immediately receives welcome email</a:t>
            </a:r>
            <a:endParaRPr b="0" i="0" sz="1600" u="none" cap="none" strike="noStrike">
              <a:solidFill>
                <a:srgbClr val="000000"/>
              </a:solidFill>
              <a:latin typeface="Arial"/>
              <a:ea typeface="Arial"/>
              <a:cs typeface="Arial"/>
              <a:sym typeface="Arial"/>
            </a:endParaRPr>
          </a:p>
          <a:p>
            <a:pPr indent="0" lvl="0" marL="12700" marR="5080" rtl="0" algn="ctr">
              <a:lnSpc>
                <a:spcPct val="119600"/>
              </a:lnSpc>
              <a:spcBef>
                <a:spcPts val="0"/>
              </a:spcBef>
              <a:spcAft>
                <a:spcPts val="0"/>
              </a:spcAft>
              <a:buClr>
                <a:srgbClr val="000000"/>
              </a:buClr>
              <a:buSzPts val="1600"/>
              <a:buFont typeface="Arial"/>
              <a:buNone/>
            </a:pPr>
            <a:r>
              <a:rPr b="0" i="0" lang="en" sz="1600" u="none" cap="none" strike="noStrike">
                <a:solidFill>
                  <a:srgbClr val="FFFF00"/>
                </a:solidFill>
                <a:latin typeface="Arial"/>
                <a:ea typeface="Arial"/>
                <a:cs typeface="Arial"/>
                <a:sym typeface="Arial"/>
              </a:rPr>
              <a:t>All chapter roles </a:t>
            </a:r>
            <a:r>
              <a:rPr b="0" i="0" lang="en" sz="1600" u="none" cap="none" strike="noStrike">
                <a:solidFill>
                  <a:srgbClr val="FF0000"/>
                </a:solidFill>
                <a:latin typeface="Arial"/>
                <a:ea typeface="Arial"/>
                <a:cs typeface="Arial"/>
                <a:sym typeface="Arial"/>
              </a:rPr>
              <a:t>and </a:t>
            </a:r>
            <a:r>
              <a:rPr b="0" i="0" lang="en" sz="1600" u="none" cap="none" strike="noStrike">
                <a:solidFill>
                  <a:srgbClr val="00B050"/>
                </a:solidFill>
                <a:latin typeface="Arial"/>
                <a:ea typeface="Arial"/>
                <a:cs typeface="Arial"/>
                <a:sym typeface="Arial"/>
              </a:rPr>
              <a:t>DC </a:t>
            </a:r>
            <a:r>
              <a:rPr b="0" i="0" lang="en" sz="1600" u="none" cap="none" strike="noStrike">
                <a:solidFill>
                  <a:srgbClr val="FF0000"/>
                </a:solidFill>
                <a:latin typeface="Arial"/>
                <a:ea typeface="Arial"/>
                <a:cs typeface="Arial"/>
                <a:sym typeface="Arial"/>
              </a:rPr>
              <a:t>receive notice of new member 1 day later, </a:t>
            </a:r>
            <a:r>
              <a:rPr b="0" i="0" lang="en" sz="1600" u="none" cap="none" strike="noStrike">
                <a:solidFill>
                  <a:srgbClr val="FFFF00"/>
                </a:solidFill>
                <a:latin typeface="Arial"/>
                <a:ea typeface="Arial"/>
                <a:cs typeface="Arial"/>
                <a:sym typeface="Arial"/>
              </a:rPr>
              <a:t>President </a:t>
            </a:r>
            <a:r>
              <a:rPr b="0" i="0" lang="en" sz="1600" u="none" cap="none" strike="noStrike">
                <a:solidFill>
                  <a:srgbClr val="FF0000"/>
                </a:solidFill>
                <a:latin typeface="Arial"/>
                <a:ea typeface="Arial"/>
                <a:cs typeface="Arial"/>
                <a:sym typeface="Arial"/>
              </a:rPr>
              <a:t>receives induction alert email</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3" name="Shape 663"/>
        <p:cNvGrpSpPr/>
        <p:nvPr/>
      </p:nvGrpSpPr>
      <p:grpSpPr>
        <a:xfrm>
          <a:off x="0" y="0"/>
          <a:ext cx="0" cy="0"/>
          <a:chOff x="0" y="0"/>
          <a:chExt cx="0" cy="0"/>
        </a:xfrm>
      </p:grpSpPr>
      <p:sp>
        <p:nvSpPr>
          <p:cNvPr id="664" name="Google Shape;664;p10"/>
          <p:cNvSpPr txBox="1"/>
          <p:nvPr>
            <p:ph type="title"/>
          </p:nvPr>
        </p:nvSpPr>
        <p:spPr>
          <a:xfrm>
            <a:off x="2269898" y="156769"/>
            <a:ext cx="7760334" cy="6959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SzPts val="1400"/>
              <a:buNone/>
            </a:pPr>
            <a:r>
              <a:rPr lang="en"/>
              <a:t>Oh	no!	Application	Incomplete!</a:t>
            </a:r>
            <a:endParaRPr/>
          </a:p>
        </p:txBody>
      </p:sp>
      <p:sp>
        <p:nvSpPr>
          <p:cNvPr id="665" name="Google Shape;665;p10"/>
          <p:cNvSpPr/>
          <p:nvPr/>
        </p:nvSpPr>
        <p:spPr>
          <a:xfrm>
            <a:off x="2068271" y="1160062"/>
            <a:ext cx="3333750" cy="2000250"/>
          </a:xfrm>
          <a:custGeom>
            <a:rect b="b" l="l" r="r" t="t"/>
            <a:pathLst>
              <a:path extrusionOk="0" h="2000250" w="3333750">
                <a:moveTo>
                  <a:pt x="3133346" y="0"/>
                </a:moveTo>
                <a:lnTo>
                  <a:pt x="200000" y="0"/>
                </a:lnTo>
                <a:lnTo>
                  <a:pt x="154142" y="5282"/>
                </a:lnTo>
                <a:lnTo>
                  <a:pt x="112045" y="20328"/>
                </a:lnTo>
                <a:lnTo>
                  <a:pt x="74910" y="43938"/>
                </a:lnTo>
                <a:lnTo>
                  <a:pt x="43937" y="74910"/>
                </a:lnTo>
                <a:lnTo>
                  <a:pt x="20328" y="112045"/>
                </a:lnTo>
                <a:lnTo>
                  <a:pt x="5282" y="154142"/>
                </a:lnTo>
                <a:lnTo>
                  <a:pt x="0" y="200000"/>
                </a:lnTo>
                <a:lnTo>
                  <a:pt x="0" y="1800007"/>
                </a:lnTo>
                <a:lnTo>
                  <a:pt x="5282" y="1845866"/>
                </a:lnTo>
                <a:lnTo>
                  <a:pt x="20328" y="1887962"/>
                </a:lnTo>
                <a:lnTo>
                  <a:pt x="43937" y="1925097"/>
                </a:lnTo>
                <a:lnTo>
                  <a:pt x="74910" y="1956070"/>
                </a:lnTo>
                <a:lnTo>
                  <a:pt x="112045" y="1979680"/>
                </a:lnTo>
                <a:lnTo>
                  <a:pt x="154142" y="1994726"/>
                </a:lnTo>
                <a:lnTo>
                  <a:pt x="200000" y="2000008"/>
                </a:lnTo>
                <a:lnTo>
                  <a:pt x="3133346" y="2000008"/>
                </a:lnTo>
                <a:lnTo>
                  <a:pt x="3179205" y="1994726"/>
                </a:lnTo>
                <a:lnTo>
                  <a:pt x="3221302" y="1979680"/>
                </a:lnTo>
                <a:lnTo>
                  <a:pt x="3258437" y="1956070"/>
                </a:lnTo>
                <a:lnTo>
                  <a:pt x="3289409" y="1925097"/>
                </a:lnTo>
                <a:lnTo>
                  <a:pt x="3313019" y="1887962"/>
                </a:lnTo>
                <a:lnTo>
                  <a:pt x="3328065" y="1845866"/>
                </a:lnTo>
                <a:lnTo>
                  <a:pt x="3333347" y="1800007"/>
                </a:lnTo>
                <a:lnTo>
                  <a:pt x="3333347" y="200000"/>
                </a:lnTo>
                <a:lnTo>
                  <a:pt x="3328065" y="154142"/>
                </a:lnTo>
                <a:lnTo>
                  <a:pt x="3313019" y="112045"/>
                </a:lnTo>
                <a:lnTo>
                  <a:pt x="3289409" y="74910"/>
                </a:lnTo>
                <a:lnTo>
                  <a:pt x="3258437" y="43938"/>
                </a:lnTo>
                <a:lnTo>
                  <a:pt x="3221302" y="20328"/>
                </a:lnTo>
                <a:lnTo>
                  <a:pt x="3179205" y="5282"/>
                </a:lnTo>
                <a:lnTo>
                  <a:pt x="3133346" y="0"/>
                </a:lnTo>
                <a:close/>
              </a:path>
            </a:pathLst>
          </a:custGeom>
          <a:solidFill>
            <a:srgbClr val="C8C8C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66" name="Google Shape;666;p10"/>
          <p:cNvSpPr txBox="1"/>
          <p:nvPr/>
        </p:nvSpPr>
        <p:spPr>
          <a:xfrm>
            <a:off x="2193582" y="1908879"/>
            <a:ext cx="3082925" cy="476250"/>
          </a:xfrm>
          <a:prstGeom prst="rect">
            <a:avLst/>
          </a:prstGeom>
          <a:noFill/>
          <a:ln>
            <a:noFill/>
          </a:ln>
        </p:spPr>
        <p:txBody>
          <a:bodyPr anchorCtr="0" anchor="t" bIns="0" lIns="0" spcFirstLastPara="1" rIns="0" wrap="square" tIns="50150">
            <a:spAutoFit/>
          </a:bodyPr>
          <a:lstStyle/>
          <a:p>
            <a:pPr indent="-687705" lvl="0" marL="699770" marR="5080" rtl="0" algn="l">
              <a:lnSpc>
                <a:spcPct val="101874"/>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Visitor Starts an online application but doesn’t finish it</a:t>
            </a:r>
            <a:endParaRPr b="0" i="0" sz="1600" u="none" cap="none" strike="noStrike">
              <a:solidFill>
                <a:srgbClr val="000000"/>
              </a:solidFill>
              <a:latin typeface="Arial"/>
              <a:ea typeface="Arial"/>
              <a:cs typeface="Arial"/>
              <a:sym typeface="Arial"/>
            </a:endParaRPr>
          </a:p>
        </p:txBody>
      </p:sp>
      <p:sp>
        <p:nvSpPr>
          <p:cNvPr id="667" name="Google Shape;667;p10"/>
          <p:cNvSpPr/>
          <p:nvPr/>
        </p:nvSpPr>
        <p:spPr>
          <a:xfrm>
            <a:off x="5694954" y="1746732"/>
            <a:ext cx="706755" cy="826769"/>
          </a:xfrm>
          <a:custGeom>
            <a:rect b="b" l="l" r="r" t="t"/>
            <a:pathLst>
              <a:path extrusionOk="0" h="826769" w="706754">
                <a:moveTo>
                  <a:pt x="353334" y="0"/>
                </a:moveTo>
                <a:lnTo>
                  <a:pt x="353334" y="165333"/>
                </a:lnTo>
                <a:lnTo>
                  <a:pt x="0" y="165333"/>
                </a:lnTo>
                <a:lnTo>
                  <a:pt x="0" y="661335"/>
                </a:lnTo>
                <a:lnTo>
                  <a:pt x="353334" y="661335"/>
                </a:lnTo>
                <a:lnTo>
                  <a:pt x="353334" y="826669"/>
                </a:lnTo>
                <a:lnTo>
                  <a:pt x="706668" y="413334"/>
                </a:lnTo>
                <a:lnTo>
                  <a:pt x="353334"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68" name="Google Shape;668;p10"/>
          <p:cNvSpPr/>
          <p:nvPr/>
        </p:nvSpPr>
        <p:spPr>
          <a:xfrm>
            <a:off x="6734958" y="1160062"/>
            <a:ext cx="3333750" cy="2000250"/>
          </a:xfrm>
          <a:custGeom>
            <a:rect b="b" l="l" r="r" t="t"/>
            <a:pathLst>
              <a:path extrusionOk="0" h="2000250" w="3333750">
                <a:moveTo>
                  <a:pt x="3133347" y="0"/>
                </a:moveTo>
                <a:lnTo>
                  <a:pt x="200000" y="0"/>
                </a:lnTo>
                <a:lnTo>
                  <a:pt x="154142" y="5282"/>
                </a:lnTo>
                <a:lnTo>
                  <a:pt x="112045" y="20328"/>
                </a:lnTo>
                <a:lnTo>
                  <a:pt x="74910" y="43938"/>
                </a:lnTo>
                <a:lnTo>
                  <a:pt x="43938" y="74910"/>
                </a:lnTo>
                <a:lnTo>
                  <a:pt x="20328" y="112045"/>
                </a:lnTo>
                <a:lnTo>
                  <a:pt x="5282" y="154142"/>
                </a:lnTo>
                <a:lnTo>
                  <a:pt x="0" y="200000"/>
                </a:lnTo>
                <a:lnTo>
                  <a:pt x="0" y="1800007"/>
                </a:lnTo>
                <a:lnTo>
                  <a:pt x="5282" y="1845866"/>
                </a:lnTo>
                <a:lnTo>
                  <a:pt x="20328" y="1887962"/>
                </a:lnTo>
                <a:lnTo>
                  <a:pt x="43938" y="1925097"/>
                </a:lnTo>
                <a:lnTo>
                  <a:pt x="74910" y="1956070"/>
                </a:lnTo>
                <a:lnTo>
                  <a:pt x="112045" y="1979680"/>
                </a:lnTo>
                <a:lnTo>
                  <a:pt x="154142" y="1994726"/>
                </a:lnTo>
                <a:lnTo>
                  <a:pt x="200000" y="2000008"/>
                </a:lnTo>
                <a:lnTo>
                  <a:pt x="3133347" y="2000008"/>
                </a:lnTo>
                <a:lnTo>
                  <a:pt x="3179206" y="1994726"/>
                </a:lnTo>
                <a:lnTo>
                  <a:pt x="3221302" y="1979680"/>
                </a:lnTo>
                <a:lnTo>
                  <a:pt x="3258437" y="1956070"/>
                </a:lnTo>
                <a:lnTo>
                  <a:pt x="3289410" y="1925097"/>
                </a:lnTo>
                <a:lnTo>
                  <a:pt x="3313020" y="1887962"/>
                </a:lnTo>
                <a:lnTo>
                  <a:pt x="3328066" y="1845866"/>
                </a:lnTo>
                <a:lnTo>
                  <a:pt x="3333348" y="1800007"/>
                </a:lnTo>
                <a:lnTo>
                  <a:pt x="3333348" y="200000"/>
                </a:lnTo>
                <a:lnTo>
                  <a:pt x="3328066" y="154142"/>
                </a:lnTo>
                <a:lnTo>
                  <a:pt x="3313020" y="112045"/>
                </a:lnTo>
                <a:lnTo>
                  <a:pt x="3289410" y="74910"/>
                </a:lnTo>
                <a:lnTo>
                  <a:pt x="3258437" y="43938"/>
                </a:lnTo>
                <a:lnTo>
                  <a:pt x="3221302" y="20328"/>
                </a:lnTo>
                <a:lnTo>
                  <a:pt x="3179206" y="5282"/>
                </a:lnTo>
                <a:lnTo>
                  <a:pt x="3133347" y="0"/>
                </a:lnTo>
                <a:close/>
              </a:path>
            </a:pathLst>
          </a:custGeom>
          <a:solidFill>
            <a:srgbClr val="C8C8C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69" name="Google Shape;669;p10"/>
          <p:cNvSpPr txBox="1"/>
          <p:nvPr/>
        </p:nvSpPr>
        <p:spPr>
          <a:xfrm>
            <a:off x="6905513" y="1410726"/>
            <a:ext cx="2992755" cy="1472565"/>
          </a:xfrm>
          <a:prstGeom prst="rect">
            <a:avLst/>
          </a:prstGeom>
          <a:noFill/>
          <a:ln>
            <a:noFill/>
          </a:ln>
        </p:spPr>
        <p:txBody>
          <a:bodyPr anchorCtr="0" anchor="t" bIns="0" lIns="0" spcFirstLastPara="1" rIns="0" wrap="square" tIns="12700">
            <a:spAutoFit/>
          </a:bodyPr>
          <a:lstStyle/>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1 Day Post Submission</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55"/>
              </a:spcBef>
              <a:spcAft>
                <a:spcPts val="0"/>
              </a:spcAft>
              <a:buClr>
                <a:srgbClr val="000000"/>
              </a:buClr>
              <a:buSzPts val="1950"/>
              <a:buFont typeface="Arial"/>
              <a:buNone/>
            </a:pPr>
            <a:r>
              <a:t/>
            </a:r>
            <a:endParaRPr b="0" i="0" sz="1950" u="none" cap="none" strike="noStrike">
              <a:solidFill>
                <a:srgbClr val="000000"/>
              </a:solidFill>
              <a:latin typeface="Arial"/>
              <a:ea typeface="Arial"/>
              <a:cs typeface="Arial"/>
              <a:sym typeface="Arial"/>
            </a:endParaRPr>
          </a:p>
          <a:p>
            <a:pPr indent="0" lvl="0" marL="44450" marR="36830" rtl="0" algn="ctr">
              <a:lnSpc>
                <a:spcPct val="101874"/>
              </a:lnSpc>
              <a:spcBef>
                <a:spcPts val="0"/>
              </a:spcBef>
              <a:spcAft>
                <a:spcPts val="0"/>
              </a:spcAft>
              <a:buClr>
                <a:srgbClr val="000000"/>
              </a:buClr>
              <a:buSzPts val="1600"/>
              <a:buFont typeface="Arial"/>
              <a:buNone/>
            </a:pPr>
            <a:r>
              <a:rPr b="0" i="0" lang="en" sz="1600" u="none" cap="none" strike="noStrike">
                <a:solidFill>
                  <a:srgbClr val="0070C0"/>
                </a:solidFill>
                <a:latin typeface="Arial"/>
                <a:ea typeface="Arial"/>
                <a:cs typeface="Arial"/>
                <a:sym typeface="Arial"/>
              </a:rPr>
              <a:t>Applicant </a:t>
            </a:r>
            <a:r>
              <a:rPr b="0" i="0" lang="en" sz="1600" u="none" cap="none" strike="noStrike">
                <a:solidFill>
                  <a:srgbClr val="FF0000"/>
                </a:solidFill>
                <a:latin typeface="Arial"/>
                <a:ea typeface="Arial"/>
                <a:cs typeface="Arial"/>
                <a:sym typeface="Arial"/>
              </a:rPr>
              <a:t>receives a reminder to continue the app</a:t>
            </a:r>
            <a:endParaRPr b="0" i="0" sz="1600" u="none" cap="none" strike="noStrike">
              <a:solidFill>
                <a:srgbClr val="000000"/>
              </a:solidFill>
              <a:latin typeface="Arial"/>
              <a:ea typeface="Arial"/>
              <a:cs typeface="Arial"/>
              <a:sym typeface="Arial"/>
            </a:endParaRPr>
          </a:p>
          <a:p>
            <a:pPr indent="0" lvl="0" marL="12700" marR="5080" rtl="0" algn="ctr">
              <a:lnSpc>
                <a:spcPct val="101874"/>
              </a:lnSpc>
              <a:spcBef>
                <a:spcPts val="660"/>
              </a:spcBef>
              <a:spcAft>
                <a:spcPts val="0"/>
              </a:spcAft>
              <a:buClr>
                <a:srgbClr val="000000"/>
              </a:buClr>
              <a:buSzPts val="1600"/>
              <a:buFont typeface="Arial"/>
              <a:buNone/>
            </a:pPr>
            <a:r>
              <a:rPr b="0" i="0" lang="en" sz="1600" u="none" cap="none" strike="noStrike">
                <a:solidFill>
                  <a:srgbClr val="FFFF00"/>
                </a:solidFill>
                <a:latin typeface="Arial"/>
                <a:ea typeface="Arial"/>
                <a:cs typeface="Arial"/>
                <a:sym typeface="Arial"/>
              </a:rPr>
              <a:t>VP </a:t>
            </a:r>
            <a:r>
              <a:rPr b="0" i="0" lang="en" sz="1600" u="none" cap="none" strike="noStrike">
                <a:solidFill>
                  <a:srgbClr val="FF0000"/>
                </a:solidFill>
                <a:latin typeface="Arial"/>
                <a:ea typeface="Arial"/>
                <a:cs typeface="Arial"/>
                <a:sym typeface="Arial"/>
              </a:rPr>
              <a:t>receives a notice that there is a partial app submitted</a:t>
            </a:r>
            <a:endParaRPr b="0" i="0" sz="1600" u="none" cap="none" strike="noStrike">
              <a:solidFill>
                <a:srgbClr val="000000"/>
              </a:solidFill>
              <a:latin typeface="Arial"/>
              <a:ea typeface="Arial"/>
              <a:cs typeface="Arial"/>
              <a:sym typeface="Arial"/>
            </a:endParaRPr>
          </a:p>
        </p:txBody>
      </p:sp>
      <p:sp>
        <p:nvSpPr>
          <p:cNvPr id="670" name="Google Shape;670;p10"/>
          <p:cNvSpPr/>
          <p:nvPr/>
        </p:nvSpPr>
        <p:spPr>
          <a:xfrm>
            <a:off x="7988297" y="3453407"/>
            <a:ext cx="826769" cy="706755"/>
          </a:xfrm>
          <a:custGeom>
            <a:rect b="b" l="l" r="r" t="t"/>
            <a:pathLst>
              <a:path extrusionOk="0" h="706754" w="826770">
                <a:moveTo>
                  <a:pt x="661335" y="0"/>
                </a:moveTo>
                <a:lnTo>
                  <a:pt x="165333" y="0"/>
                </a:lnTo>
                <a:lnTo>
                  <a:pt x="165333" y="353334"/>
                </a:lnTo>
                <a:lnTo>
                  <a:pt x="0" y="353334"/>
                </a:lnTo>
                <a:lnTo>
                  <a:pt x="413335" y="706668"/>
                </a:lnTo>
                <a:lnTo>
                  <a:pt x="826669" y="353334"/>
                </a:lnTo>
                <a:lnTo>
                  <a:pt x="661335" y="353334"/>
                </a:lnTo>
                <a:lnTo>
                  <a:pt x="661335"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671" name="Google Shape;671;p10"/>
          <p:cNvGrpSpPr/>
          <p:nvPr/>
        </p:nvGrpSpPr>
        <p:grpSpPr>
          <a:xfrm>
            <a:off x="6734958" y="4493410"/>
            <a:ext cx="3333750" cy="2000250"/>
            <a:chOff x="6734958" y="4493410"/>
            <a:chExt cx="3333750" cy="2000250"/>
          </a:xfrm>
        </p:grpSpPr>
        <p:sp>
          <p:nvSpPr>
            <p:cNvPr id="672" name="Google Shape;672;p10"/>
            <p:cNvSpPr/>
            <p:nvPr/>
          </p:nvSpPr>
          <p:spPr>
            <a:xfrm>
              <a:off x="6734958" y="4493410"/>
              <a:ext cx="3333750" cy="2000250"/>
            </a:xfrm>
            <a:custGeom>
              <a:rect b="b" l="l" r="r" t="t"/>
              <a:pathLst>
                <a:path extrusionOk="0" h="2000250" w="3333750">
                  <a:moveTo>
                    <a:pt x="3133347" y="0"/>
                  </a:moveTo>
                  <a:lnTo>
                    <a:pt x="200000" y="0"/>
                  </a:lnTo>
                  <a:lnTo>
                    <a:pt x="154142" y="5282"/>
                  </a:lnTo>
                  <a:lnTo>
                    <a:pt x="112045" y="20328"/>
                  </a:lnTo>
                  <a:lnTo>
                    <a:pt x="74910" y="43938"/>
                  </a:lnTo>
                  <a:lnTo>
                    <a:pt x="43938" y="74910"/>
                  </a:lnTo>
                  <a:lnTo>
                    <a:pt x="20328" y="112045"/>
                  </a:lnTo>
                  <a:lnTo>
                    <a:pt x="5282" y="154142"/>
                  </a:lnTo>
                  <a:lnTo>
                    <a:pt x="0" y="200000"/>
                  </a:lnTo>
                  <a:lnTo>
                    <a:pt x="0" y="1800007"/>
                  </a:lnTo>
                  <a:lnTo>
                    <a:pt x="5282" y="1845865"/>
                  </a:lnTo>
                  <a:lnTo>
                    <a:pt x="20328" y="1887962"/>
                  </a:lnTo>
                  <a:lnTo>
                    <a:pt x="43938" y="1925097"/>
                  </a:lnTo>
                  <a:lnTo>
                    <a:pt x="74910" y="1956070"/>
                  </a:lnTo>
                  <a:lnTo>
                    <a:pt x="112045" y="1979679"/>
                  </a:lnTo>
                  <a:lnTo>
                    <a:pt x="154142" y="1994725"/>
                  </a:lnTo>
                  <a:lnTo>
                    <a:pt x="200000" y="2000007"/>
                  </a:lnTo>
                  <a:lnTo>
                    <a:pt x="3133347" y="2000007"/>
                  </a:lnTo>
                  <a:lnTo>
                    <a:pt x="3179206" y="1994725"/>
                  </a:lnTo>
                  <a:lnTo>
                    <a:pt x="3221302" y="1979679"/>
                  </a:lnTo>
                  <a:lnTo>
                    <a:pt x="3258437" y="1956070"/>
                  </a:lnTo>
                  <a:lnTo>
                    <a:pt x="3289410" y="1925097"/>
                  </a:lnTo>
                  <a:lnTo>
                    <a:pt x="3313020" y="1887962"/>
                  </a:lnTo>
                  <a:lnTo>
                    <a:pt x="3328066" y="1845865"/>
                  </a:lnTo>
                  <a:lnTo>
                    <a:pt x="3333348" y="1800007"/>
                  </a:lnTo>
                  <a:lnTo>
                    <a:pt x="3333348" y="200000"/>
                  </a:lnTo>
                  <a:lnTo>
                    <a:pt x="3328066" y="154142"/>
                  </a:lnTo>
                  <a:lnTo>
                    <a:pt x="3313020" y="112045"/>
                  </a:lnTo>
                  <a:lnTo>
                    <a:pt x="3289410" y="74910"/>
                  </a:lnTo>
                  <a:lnTo>
                    <a:pt x="3258437" y="43938"/>
                  </a:lnTo>
                  <a:lnTo>
                    <a:pt x="3221302" y="20328"/>
                  </a:lnTo>
                  <a:lnTo>
                    <a:pt x="3179206" y="5282"/>
                  </a:lnTo>
                  <a:lnTo>
                    <a:pt x="3133347" y="0"/>
                  </a:lnTo>
                  <a:close/>
                </a:path>
              </a:pathLst>
            </a:custGeom>
            <a:solidFill>
              <a:srgbClr val="C8C8C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73" name="Google Shape;673;p10"/>
            <p:cNvSpPr/>
            <p:nvPr/>
          </p:nvSpPr>
          <p:spPr>
            <a:xfrm>
              <a:off x="6734958" y="4493410"/>
              <a:ext cx="3333750" cy="2000250"/>
            </a:xfrm>
            <a:custGeom>
              <a:rect b="b" l="l" r="r" t="t"/>
              <a:pathLst>
                <a:path extrusionOk="0" h="2000250" w="3333750">
                  <a:moveTo>
                    <a:pt x="200000" y="0"/>
                  </a:moveTo>
                  <a:lnTo>
                    <a:pt x="3133347" y="0"/>
                  </a:lnTo>
                  <a:lnTo>
                    <a:pt x="3179206" y="5282"/>
                  </a:lnTo>
                  <a:lnTo>
                    <a:pt x="3221302" y="20328"/>
                  </a:lnTo>
                  <a:lnTo>
                    <a:pt x="3258437" y="43937"/>
                  </a:lnTo>
                  <a:lnTo>
                    <a:pt x="3289410" y="74910"/>
                  </a:lnTo>
                  <a:lnTo>
                    <a:pt x="3313020" y="112045"/>
                  </a:lnTo>
                  <a:lnTo>
                    <a:pt x="3328066" y="154142"/>
                  </a:lnTo>
                  <a:lnTo>
                    <a:pt x="3333348" y="200000"/>
                  </a:lnTo>
                  <a:lnTo>
                    <a:pt x="3333348" y="1800006"/>
                  </a:lnTo>
                  <a:lnTo>
                    <a:pt x="3328066" y="1845865"/>
                  </a:lnTo>
                  <a:lnTo>
                    <a:pt x="3313020" y="1887962"/>
                  </a:lnTo>
                  <a:lnTo>
                    <a:pt x="3289410" y="1925097"/>
                  </a:lnTo>
                  <a:lnTo>
                    <a:pt x="3258437" y="1956069"/>
                  </a:lnTo>
                  <a:lnTo>
                    <a:pt x="3221302" y="1979679"/>
                  </a:lnTo>
                  <a:lnTo>
                    <a:pt x="3179206" y="1994725"/>
                  </a:lnTo>
                  <a:lnTo>
                    <a:pt x="3133347" y="2000007"/>
                  </a:lnTo>
                  <a:lnTo>
                    <a:pt x="200000" y="2000007"/>
                  </a:lnTo>
                  <a:lnTo>
                    <a:pt x="154142" y="1994725"/>
                  </a:lnTo>
                  <a:lnTo>
                    <a:pt x="112045" y="1979679"/>
                  </a:lnTo>
                  <a:lnTo>
                    <a:pt x="74910" y="1956069"/>
                  </a:lnTo>
                  <a:lnTo>
                    <a:pt x="43937" y="1925097"/>
                  </a:lnTo>
                  <a:lnTo>
                    <a:pt x="20328" y="1887962"/>
                  </a:lnTo>
                  <a:lnTo>
                    <a:pt x="5282" y="1845865"/>
                  </a:lnTo>
                  <a:lnTo>
                    <a:pt x="0" y="1800006"/>
                  </a:lnTo>
                  <a:lnTo>
                    <a:pt x="0" y="200000"/>
                  </a:lnTo>
                  <a:lnTo>
                    <a:pt x="5282" y="154142"/>
                  </a:lnTo>
                  <a:lnTo>
                    <a:pt x="20328" y="112045"/>
                  </a:lnTo>
                  <a:lnTo>
                    <a:pt x="43937" y="74910"/>
                  </a:lnTo>
                  <a:lnTo>
                    <a:pt x="74910" y="43937"/>
                  </a:lnTo>
                  <a:lnTo>
                    <a:pt x="112045" y="20328"/>
                  </a:lnTo>
                  <a:lnTo>
                    <a:pt x="154142" y="5282"/>
                  </a:lnTo>
                  <a:lnTo>
                    <a:pt x="200000" y="0"/>
                  </a:lnTo>
                  <a:close/>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674" name="Google Shape;674;p10"/>
          <p:cNvSpPr txBox="1"/>
          <p:nvPr/>
        </p:nvSpPr>
        <p:spPr>
          <a:xfrm>
            <a:off x="7010453" y="4945145"/>
            <a:ext cx="2782570" cy="1069975"/>
          </a:xfrm>
          <a:prstGeom prst="rect">
            <a:avLst/>
          </a:prstGeom>
          <a:noFill/>
          <a:ln>
            <a:noFill/>
          </a:ln>
        </p:spPr>
        <p:txBody>
          <a:bodyPr anchorCtr="0" anchor="t" bIns="0" lIns="0" spcFirstLastPara="1" rIns="0" wrap="square" tIns="12700">
            <a:spAutoFit/>
          </a:bodyPr>
          <a:lstStyle/>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4 Days Post Submission</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5"/>
              </a:spcBef>
              <a:spcAft>
                <a:spcPts val="0"/>
              </a:spcAft>
              <a:buClr>
                <a:srgbClr val="000000"/>
              </a:buClr>
              <a:buSzPts val="2650"/>
              <a:buFont typeface="Arial"/>
              <a:buNone/>
            </a:pPr>
            <a:r>
              <a:t/>
            </a:r>
            <a:endParaRPr b="0" i="0" sz="2650" u="none" cap="none" strike="noStrike">
              <a:solidFill>
                <a:srgbClr val="000000"/>
              </a:solidFill>
              <a:latin typeface="Arial"/>
              <a:ea typeface="Arial"/>
              <a:cs typeface="Arial"/>
              <a:sym typeface="Arial"/>
            </a:endParaRPr>
          </a:p>
          <a:p>
            <a:pPr indent="0" lvl="0" marL="50800" marR="43180" rtl="0" algn="ctr">
              <a:lnSpc>
                <a:spcPct val="101874"/>
              </a:lnSpc>
              <a:spcBef>
                <a:spcPts val="0"/>
              </a:spcBef>
              <a:spcAft>
                <a:spcPts val="0"/>
              </a:spcAft>
              <a:buClr>
                <a:srgbClr val="000000"/>
              </a:buClr>
              <a:buSzPts val="1600"/>
              <a:buFont typeface="Arial"/>
              <a:buNone/>
            </a:pPr>
            <a:r>
              <a:rPr b="0" i="0" lang="en" sz="1600" u="none" cap="none" strike="noStrike">
                <a:solidFill>
                  <a:srgbClr val="0070C0"/>
                </a:solidFill>
                <a:latin typeface="Arial"/>
                <a:ea typeface="Arial"/>
                <a:cs typeface="Arial"/>
                <a:sym typeface="Arial"/>
              </a:rPr>
              <a:t>Applicant </a:t>
            </a:r>
            <a:r>
              <a:rPr b="0" i="0" lang="en" sz="1600" u="none" cap="none" strike="noStrike">
                <a:solidFill>
                  <a:srgbClr val="FF0000"/>
                </a:solidFill>
                <a:latin typeface="Arial"/>
                <a:ea typeface="Arial"/>
                <a:cs typeface="Arial"/>
                <a:sym typeface="Arial"/>
              </a:rPr>
              <a:t>gets 2</a:t>
            </a:r>
            <a:r>
              <a:rPr b="0" baseline="30000" i="0" lang="en" sz="1575" u="none" cap="none" strike="noStrike">
                <a:solidFill>
                  <a:srgbClr val="FF0000"/>
                </a:solidFill>
                <a:latin typeface="Arial"/>
                <a:ea typeface="Arial"/>
                <a:cs typeface="Arial"/>
                <a:sym typeface="Arial"/>
              </a:rPr>
              <a:t>nd </a:t>
            </a:r>
            <a:r>
              <a:rPr b="0" i="0" lang="en" sz="1600" u="none" cap="none" strike="noStrike">
                <a:solidFill>
                  <a:srgbClr val="FF0000"/>
                </a:solidFill>
                <a:latin typeface="Arial"/>
                <a:ea typeface="Arial"/>
                <a:cs typeface="Arial"/>
                <a:sym typeface="Arial"/>
              </a:rPr>
              <a:t>reminder to complete the application</a:t>
            </a:r>
            <a:endParaRPr b="0" i="0" sz="1600" u="none" cap="none" strike="noStrike">
              <a:solidFill>
                <a:srgbClr val="000000"/>
              </a:solidFill>
              <a:latin typeface="Arial"/>
              <a:ea typeface="Arial"/>
              <a:cs typeface="Arial"/>
              <a:sym typeface="Arial"/>
            </a:endParaRPr>
          </a:p>
        </p:txBody>
      </p:sp>
      <p:sp>
        <p:nvSpPr>
          <p:cNvPr id="675" name="Google Shape;675;p10"/>
          <p:cNvSpPr/>
          <p:nvPr/>
        </p:nvSpPr>
        <p:spPr>
          <a:xfrm>
            <a:off x="5734954" y="5080079"/>
            <a:ext cx="706755" cy="826769"/>
          </a:xfrm>
          <a:custGeom>
            <a:rect b="b" l="l" r="r" t="t"/>
            <a:pathLst>
              <a:path extrusionOk="0" h="826770" w="706754">
                <a:moveTo>
                  <a:pt x="353334" y="0"/>
                </a:moveTo>
                <a:lnTo>
                  <a:pt x="0" y="413335"/>
                </a:lnTo>
                <a:lnTo>
                  <a:pt x="353334" y="826669"/>
                </a:lnTo>
                <a:lnTo>
                  <a:pt x="353334" y="661335"/>
                </a:lnTo>
                <a:lnTo>
                  <a:pt x="706668" y="661335"/>
                </a:lnTo>
                <a:lnTo>
                  <a:pt x="706668" y="165333"/>
                </a:lnTo>
                <a:lnTo>
                  <a:pt x="353334" y="165333"/>
                </a:lnTo>
                <a:lnTo>
                  <a:pt x="353334"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76" name="Google Shape;676;p10"/>
          <p:cNvSpPr/>
          <p:nvPr/>
        </p:nvSpPr>
        <p:spPr>
          <a:xfrm>
            <a:off x="2068271" y="4493410"/>
            <a:ext cx="3333750" cy="2000250"/>
          </a:xfrm>
          <a:custGeom>
            <a:rect b="b" l="l" r="r" t="t"/>
            <a:pathLst>
              <a:path extrusionOk="0" h="2000250" w="3333750">
                <a:moveTo>
                  <a:pt x="3133346" y="0"/>
                </a:moveTo>
                <a:lnTo>
                  <a:pt x="200000" y="0"/>
                </a:lnTo>
                <a:lnTo>
                  <a:pt x="154142" y="5282"/>
                </a:lnTo>
                <a:lnTo>
                  <a:pt x="112045" y="20328"/>
                </a:lnTo>
                <a:lnTo>
                  <a:pt x="74910" y="43938"/>
                </a:lnTo>
                <a:lnTo>
                  <a:pt x="43937" y="74910"/>
                </a:lnTo>
                <a:lnTo>
                  <a:pt x="20328" y="112045"/>
                </a:lnTo>
                <a:lnTo>
                  <a:pt x="5282" y="154142"/>
                </a:lnTo>
                <a:lnTo>
                  <a:pt x="0" y="200000"/>
                </a:lnTo>
                <a:lnTo>
                  <a:pt x="0" y="1800007"/>
                </a:lnTo>
                <a:lnTo>
                  <a:pt x="5282" y="1845865"/>
                </a:lnTo>
                <a:lnTo>
                  <a:pt x="20328" y="1887962"/>
                </a:lnTo>
                <a:lnTo>
                  <a:pt x="43937" y="1925097"/>
                </a:lnTo>
                <a:lnTo>
                  <a:pt x="74910" y="1956070"/>
                </a:lnTo>
                <a:lnTo>
                  <a:pt x="112045" y="1979679"/>
                </a:lnTo>
                <a:lnTo>
                  <a:pt x="154142" y="1994725"/>
                </a:lnTo>
                <a:lnTo>
                  <a:pt x="200000" y="2000007"/>
                </a:lnTo>
                <a:lnTo>
                  <a:pt x="3133346" y="2000007"/>
                </a:lnTo>
                <a:lnTo>
                  <a:pt x="3179205" y="1994725"/>
                </a:lnTo>
                <a:lnTo>
                  <a:pt x="3221302" y="1979679"/>
                </a:lnTo>
                <a:lnTo>
                  <a:pt x="3258437" y="1956070"/>
                </a:lnTo>
                <a:lnTo>
                  <a:pt x="3289409" y="1925097"/>
                </a:lnTo>
                <a:lnTo>
                  <a:pt x="3313019" y="1887962"/>
                </a:lnTo>
                <a:lnTo>
                  <a:pt x="3328065" y="1845865"/>
                </a:lnTo>
                <a:lnTo>
                  <a:pt x="3333347" y="1800007"/>
                </a:lnTo>
                <a:lnTo>
                  <a:pt x="3333347" y="200000"/>
                </a:lnTo>
                <a:lnTo>
                  <a:pt x="3328065" y="154142"/>
                </a:lnTo>
                <a:lnTo>
                  <a:pt x="3313019" y="112045"/>
                </a:lnTo>
                <a:lnTo>
                  <a:pt x="3289409" y="74910"/>
                </a:lnTo>
                <a:lnTo>
                  <a:pt x="3258437" y="43938"/>
                </a:lnTo>
                <a:lnTo>
                  <a:pt x="3221302" y="20328"/>
                </a:lnTo>
                <a:lnTo>
                  <a:pt x="3179205" y="5282"/>
                </a:lnTo>
                <a:lnTo>
                  <a:pt x="3133346" y="0"/>
                </a:lnTo>
                <a:close/>
              </a:path>
            </a:pathLst>
          </a:custGeom>
          <a:solidFill>
            <a:srgbClr val="C8C8C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77" name="Google Shape;677;p10"/>
          <p:cNvSpPr txBox="1"/>
          <p:nvPr/>
        </p:nvSpPr>
        <p:spPr>
          <a:xfrm>
            <a:off x="2236840" y="4945145"/>
            <a:ext cx="2996700" cy="1164900"/>
          </a:xfrm>
          <a:prstGeom prst="rect">
            <a:avLst/>
          </a:prstGeom>
          <a:noFill/>
          <a:ln>
            <a:noFill/>
          </a:ln>
        </p:spPr>
        <p:txBody>
          <a:bodyPr anchorCtr="0" anchor="t" bIns="0" lIns="0" spcFirstLastPara="1" rIns="0" wrap="square" tIns="12700">
            <a:spAutoFit/>
          </a:bodyPr>
          <a:lstStyle/>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1</a:t>
            </a:r>
            <a:r>
              <a:rPr lang="en" sz="1600"/>
              <a:t>3</a:t>
            </a:r>
            <a:r>
              <a:rPr b="0" i="0" lang="en" sz="1600" u="none" cap="none" strike="noStrike">
                <a:solidFill>
                  <a:srgbClr val="000000"/>
                </a:solidFill>
                <a:latin typeface="Arial"/>
                <a:ea typeface="Arial"/>
                <a:cs typeface="Arial"/>
                <a:sym typeface="Arial"/>
              </a:rPr>
              <a:t> Days Post Submission</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5"/>
              </a:spcBef>
              <a:spcAft>
                <a:spcPts val="0"/>
              </a:spcAft>
              <a:buClr>
                <a:srgbClr val="000000"/>
              </a:buClr>
              <a:buSzPts val="2650"/>
              <a:buFont typeface="Arial"/>
              <a:buNone/>
            </a:pPr>
            <a:r>
              <a:t/>
            </a:r>
            <a:endParaRPr b="0" i="0" sz="2650" u="none" cap="none" strike="noStrike">
              <a:solidFill>
                <a:srgbClr val="000000"/>
              </a:solidFill>
              <a:latin typeface="Arial"/>
              <a:ea typeface="Arial"/>
              <a:cs typeface="Arial"/>
              <a:sym typeface="Arial"/>
            </a:endParaRPr>
          </a:p>
          <a:p>
            <a:pPr indent="0" lvl="0" marL="12700" marR="5080" rtl="0" algn="ctr">
              <a:lnSpc>
                <a:spcPct val="101874"/>
              </a:lnSpc>
              <a:spcBef>
                <a:spcPts val="0"/>
              </a:spcBef>
              <a:spcAft>
                <a:spcPts val="0"/>
              </a:spcAft>
              <a:buClr>
                <a:srgbClr val="000000"/>
              </a:buClr>
              <a:buSzPts val="1600"/>
              <a:buFont typeface="Arial"/>
              <a:buNone/>
            </a:pPr>
            <a:r>
              <a:rPr b="0" i="0" lang="en" sz="1600" u="none" cap="none" strike="noStrike">
                <a:solidFill>
                  <a:srgbClr val="7030A0"/>
                </a:solidFill>
                <a:latin typeface="Arial"/>
                <a:ea typeface="Arial"/>
                <a:cs typeface="Arial"/>
                <a:sym typeface="Arial"/>
              </a:rPr>
              <a:t>Regional Admin </a:t>
            </a:r>
            <a:r>
              <a:rPr b="0" i="0" lang="en" sz="1600" u="none" cap="none" strike="noStrike">
                <a:solidFill>
                  <a:srgbClr val="FF0000"/>
                </a:solidFill>
                <a:latin typeface="Arial"/>
                <a:ea typeface="Arial"/>
                <a:cs typeface="Arial"/>
                <a:sym typeface="Arial"/>
              </a:rPr>
              <a:t>notified of partial app that can be voided</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81" name="Shape 681"/>
        <p:cNvGrpSpPr/>
        <p:nvPr/>
      </p:nvGrpSpPr>
      <p:grpSpPr>
        <a:xfrm>
          <a:off x="0" y="0"/>
          <a:ext cx="0" cy="0"/>
          <a:chOff x="0" y="0"/>
          <a:chExt cx="0" cy="0"/>
        </a:xfrm>
      </p:grpSpPr>
      <p:sp>
        <p:nvSpPr>
          <p:cNvPr id="682" name="Google Shape;682;p11"/>
          <p:cNvSpPr txBox="1"/>
          <p:nvPr>
            <p:ph type="title"/>
          </p:nvPr>
        </p:nvSpPr>
        <p:spPr>
          <a:xfrm>
            <a:off x="903186" y="156769"/>
            <a:ext cx="10494010" cy="6959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SzPts val="1400"/>
              <a:buNone/>
            </a:pPr>
            <a:r>
              <a:rPr lang="en"/>
              <a:t>Application	Complete, but Needs Approval</a:t>
            </a:r>
            <a:endParaRPr/>
          </a:p>
        </p:txBody>
      </p:sp>
      <p:sp>
        <p:nvSpPr>
          <p:cNvPr id="683" name="Google Shape;683;p11"/>
          <p:cNvSpPr/>
          <p:nvPr/>
        </p:nvSpPr>
        <p:spPr>
          <a:xfrm>
            <a:off x="2155323" y="1167682"/>
            <a:ext cx="2102485" cy="1261745"/>
          </a:xfrm>
          <a:custGeom>
            <a:rect b="b" l="l" r="r" t="t"/>
            <a:pathLst>
              <a:path extrusionOk="0" h="1261745" w="2102485">
                <a:moveTo>
                  <a:pt x="1976311" y="0"/>
                </a:moveTo>
                <a:lnTo>
                  <a:pt x="126147" y="0"/>
                </a:lnTo>
                <a:lnTo>
                  <a:pt x="77045" y="9913"/>
                </a:lnTo>
                <a:lnTo>
                  <a:pt x="36947" y="36947"/>
                </a:lnTo>
                <a:lnTo>
                  <a:pt x="9913" y="77044"/>
                </a:lnTo>
                <a:lnTo>
                  <a:pt x="0" y="126146"/>
                </a:lnTo>
                <a:lnTo>
                  <a:pt x="0" y="1135326"/>
                </a:lnTo>
                <a:lnTo>
                  <a:pt x="9913" y="1184429"/>
                </a:lnTo>
                <a:lnTo>
                  <a:pt x="36947" y="1224526"/>
                </a:lnTo>
                <a:lnTo>
                  <a:pt x="77045" y="1251561"/>
                </a:lnTo>
                <a:lnTo>
                  <a:pt x="126147" y="1261474"/>
                </a:lnTo>
                <a:lnTo>
                  <a:pt x="1976311" y="1261474"/>
                </a:lnTo>
                <a:lnTo>
                  <a:pt x="2025413" y="1251561"/>
                </a:lnTo>
                <a:lnTo>
                  <a:pt x="2065510" y="1224526"/>
                </a:lnTo>
                <a:lnTo>
                  <a:pt x="2092545" y="1184429"/>
                </a:lnTo>
                <a:lnTo>
                  <a:pt x="2102458" y="1135326"/>
                </a:lnTo>
                <a:lnTo>
                  <a:pt x="2102458" y="126146"/>
                </a:lnTo>
                <a:lnTo>
                  <a:pt x="2092545" y="77044"/>
                </a:lnTo>
                <a:lnTo>
                  <a:pt x="2065510" y="36947"/>
                </a:lnTo>
                <a:lnTo>
                  <a:pt x="2025413" y="9913"/>
                </a:lnTo>
                <a:lnTo>
                  <a:pt x="1976311" y="0"/>
                </a:lnTo>
                <a:close/>
              </a:path>
            </a:pathLst>
          </a:custGeom>
          <a:solidFill>
            <a:srgbClr val="C8C8C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84" name="Google Shape;684;p11"/>
          <p:cNvSpPr txBox="1"/>
          <p:nvPr/>
        </p:nvSpPr>
        <p:spPr>
          <a:xfrm>
            <a:off x="2242431" y="1607172"/>
            <a:ext cx="1928495" cy="368935"/>
          </a:xfrm>
          <a:prstGeom prst="rect">
            <a:avLst/>
          </a:prstGeom>
          <a:noFill/>
          <a:ln>
            <a:noFill/>
          </a:ln>
        </p:spPr>
        <p:txBody>
          <a:bodyPr anchorCtr="0" anchor="t" bIns="0" lIns="0" spcFirstLastPara="1" rIns="0" wrap="square" tIns="36825">
            <a:spAutoFit/>
          </a:bodyPr>
          <a:lstStyle/>
          <a:p>
            <a:pPr indent="-235584" lvl="0" marL="247650" marR="5080" rtl="0" algn="l">
              <a:lnSpc>
                <a:spcPct val="104999"/>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Visitor Successfully Submits an Online Application</a:t>
            </a:r>
            <a:endParaRPr b="0" i="0" sz="1200" u="none" cap="none" strike="noStrike">
              <a:solidFill>
                <a:srgbClr val="000000"/>
              </a:solidFill>
              <a:latin typeface="Arial"/>
              <a:ea typeface="Arial"/>
              <a:cs typeface="Arial"/>
              <a:sym typeface="Arial"/>
            </a:endParaRPr>
          </a:p>
        </p:txBody>
      </p:sp>
      <p:sp>
        <p:nvSpPr>
          <p:cNvPr id="685" name="Google Shape;685;p11"/>
          <p:cNvSpPr/>
          <p:nvPr/>
        </p:nvSpPr>
        <p:spPr>
          <a:xfrm>
            <a:off x="4442798" y="1537714"/>
            <a:ext cx="445770" cy="521970"/>
          </a:xfrm>
          <a:custGeom>
            <a:rect b="b" l="l" r="r" t="t"/>
            <a:pathLst>
              <a:path extrusionOk="0" h="521969" w="445770">
                <a:moveTo>
                  <a:pt x="222860" y="0"/>
                </a:moveTo>
                <a:lnTo>
                  <a:pt x="222860" y="104282"/>
                </a:lnTo>
                <a:lnTo>
                  <a:pt x="0" y="104282"/>
                </a:lnTo>
                <a:lnTo>
                  <a:pt x="0" y="417127"/>
                </a:lnTo>
                <a:lnTo>
                  <a:pt x="222860" y="417127"/>
                </a:lnTo>
                <a:lnTo>
                  <a:pt x="222860" y="521409"/>
                </a:lnTo>
                <a:lnTo>
                  <a:pt x="445720" y="260705"/>
                </a:lnTo>
                <a:lnTo>
                  <a:pt x="222860"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86" name="Google Shape;686;p11"/>
          <p:cNvSpPr/>
          <p:nvPr/>
        </p:nvSpPr>
        <p:spPr>
          <a:xfrm>
            <a:off x="5098766" y="1167682"/>
            <a:ext cx="2102485" cy="1261745"/>
          </a:xfrm>
          <a:custGeom>
            <a:rect b="b" l="l" r="r" t="t"/>
            <a:pathLst>
              <a:path extrusionOk="0" h="1261745" w="2102484">
                <a:moveTo>
                  <a:pt x="1976311" y="0"/>
                </a:moveTo>
                <a:lnTo>
                  <a:pt x="126147" y="0"/>
                </a:lnTo>
                <a:lnTo>
                  <a:pt x="77045" y="9913"/>
                </a:lnTo>
                <a:lnTo>
                  <a:pt x="36947" y="36947"/>
                </a:lnTo>
                <a:lnTo>
                  <a:pt x="9913" y="77044"/>
                </a:lnTo>
                <a:lnTo>
                  <a:pt x="0" y="126146"/>
                </a:lnTo>
                <a:lnTo>
                  <a:pt x="0" y="1135326"/>
                </a:lnTo>
                <a:lnTo>
                  <a:pt x="9913" y="1184429"/>
                </a:lnTo>
                <a:lnTo>
                  <a:pt x="36947" y="1224526"/>
                </a:lnTo>
                <a:lnTo>
                  <a:pt x="77045" y="1251561"/>
                </a:lnTo>
                <a:lnTo>
                  <a:pt x="126147" y="1261474"/>
                </a:lnTo>
                <a:lnTo>
                  <a:pt x="1976311" y="1261474"/>
                </a:lnTo>
                <a:lnTo>
                  <a:pt x="2025414" y="1251561"/>
                </a:lnTo>
                <a:lnTo>
                  <a:pt x="2065511" y="1224526"/>
                </a:lnTo>
                <a:lnTo>
                  <a:pt x="2092546" y="1184429"/>
                </a:lnTo>
                <a:lnTo>
                  <a:pt x="2102459" y="1135326"/>
                </a:lnTo>
                <a:lnTo>
                  <a:pt x="2102459" y="126146"/>
                </a:lnTo>
                <a:lnTo>
                  <a:pt x="2092546" y="77044"/>
                </a:lnTo>
                <a:lnTo>
                  <a:pt x="2065511" y="36947"/>
                </a:lnTo>
                <a:lnTo>
                  <a:pt x="2025414" y="9913"/>
                </a:lnTo>
                <a:lnTo>
                  <a:pt x="1976311" y="0"/>
                </a:lnTo>
                <a:close/>
              </a:path>
            </a:pathLst>
          </a:custGeom>
          <a:solidFill>
            <a:srgbClr val="C8C8C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87" name="Google Shape;687;p11"/>
          <p:cNvSpPr txBox="1"/>
          <p:nvPr/>
        </p:nvSpPr>
        <p:spPr>
          <a:xfrm>
            <a:off x="5230636" y="1687181"/>
            <a:ext cx="1838960" cy="690245"/>
          </a:xfrm>
          <a:prstGeom prst="rect">
            <a:avLst/>
          </a:prstGeom>
          <a:noFill/>
          <a:ln>
            <a:noFill/>
          </a:ln>
        </p:spPr>
        <p:txBody>
          <a:bodyPr anchorCtr="0" anchor="t" bIns="0" lIns="0" spcFirstLastPara="1" rIns="0" wrap="square" tIns="36825">
            <a:spAutoFit/>
          </a:bodyPr>
          <a:lstStyle/>
          <a:p>
            <a:pPr indent="-635" lvl="0" marL="12065" marR="5080" rtl="0" algn="ctr">
              <a:lnSpc>
                <a:spcPct val="104999"/>
              </a:lnSpc>
              <a:spcBef>
                <a:spcPts val="0"/>
              </a:spcBef>
              <a:spcAft>
                <a:spcPts val="0"/>
              </a:spcAft>
              <a:buClr>
                <a:srgbClr val="000000"/>
              </a:buClr>
              <a:buSzPts val="1200"/>
              <a:buFont typeface="Arial"/>
              <a:buNone/>
            </a:pPr>
            <a:r>
              <a:rPr b="0" i="0" lang="en" sz="1200" u="none" cap="none" strike="noStrike">
                <a:solidFill>
                  <a:srgbClr val="FFFF00"/>
                </a:solidFill>
                <a:latin typeface="Arial"/>
                <a:ea typeface="Arial"/>
                <a:cs typeface="Arial"/>
                <a:sym typeface="Arial"/>
              </a:rPr>
              <a:t>VP </a:t>
            </a:r>
            <a:r>
              <a:rPr b="0" i="0" lang="en" sz="1200" u="none" cap="none" strike="noStrike">
                <a:solidFill>
                  <a:srgbClr val="FF0000"/>
                </a:solidFill>
                <a:latin typeface="Arial"/>
                <a:ea typeface="Arial"/>
                <a:cs typeface="Arial"/>
                <a:sym typeface="Arial"/>
              </a:rPr>
              <a:t>and </a:t>
            </a:r>
            <a:r>
              <a:rPr b="0" i="0" lang="en" sz="1200" u="none" cap="none" strike="noStrike">
                <a:solidFill>
                  <a:srgbClr val="00B050"/>
                </a:solidFill>
                <a:latin typeface="Arial"/>
                <a:ea typeface="Arial"/>
                <a:cs typeface="Arial"/>
                <a:sym typeface="Arial"/>
              </a:rPr>
              <a:t>DC </a:t>
            </a:r>
            <a:r>
              <a:rPr b="0" i="0" lang="en" sz="1200" u="none" cap="none" strike="noStrike">
                <a:solidFill>
                  <a:srgbClr val="FF0000"/>
                </a:solidFill>
                <a:latin typeface="Arial"/>
                <a:ea typeface="Arial"/>
                <a:cs typeface="Arial"/>
                <a:sym typeface="Arial"/>
              </a:rPr>
              <a:t>receive an announcement that an app is pending and needs approval</a:t>
            </a:r>
            <a:endParaRPr b="0" i="0" sz="1200" u="none" cap="none" strike="noStrike">
              <a:solidFill>
                <a:srgbClr val="000000"/>
              </a:solidFill>
              <a:latin typeface="Arial"/>
              <a:ea typeface="Arial"/>
              <a:cs typeface="Arial"/>
              <a:sym typeface="Arial"/>
            </a:endParaRPr>
          </a:p>
        </p:txBody>
      </p:sp>
      <p:sp>
        <p:nvSpPr>
          <p:cNvPr id="688" name="Google Shape;688;p11"/>
          <p:cNvSpPr/>
          <p:nvPr/>
        </p:nvSpPr>
        <p:spPr>
          <a:xfrm>
            <a:off x="7386242" y="1537714"/>
            <a:ext cx="445770" cy="521970"/>
          </a:xfrm>
          <a:custGeom>
            <a:rect b="b" l="l" r="r" t="t"/>
            <a:pathLst>
              <a:path extrusionOk="0" h="521969" w="445770">
                <a:moveTo>
                  <a:pt x="222860" y="0"/>
                </a:moveTo>
                <a:lnTo>
                  <a:pt x="222860" y="104282"/>
                </a:lnTo>
                <a:lnTo>
                  <a:pt x="0" y="104282"/>
                </a:lnTo>
                <a:lnTo>
                  <a:pt x="0" y="417127"/>
                </a:lnTo>
                <a:lnTo>
                  <a:pt x="222860" y="417127"/>
                </a:lnTo>
                <a:lnTo>
                  <a:pt x="222860" y="521409"/>
                </a:lnTo>
                <a:lnTo>
                  <a:pt x="445721" y="260705"/>
                </a:lnTo>
                <a:lnTo>
                  <a:pt x="222860"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89" name="Google Shape;689;p11"/>
          <p:cNvSpPr/>
          <p:nvPr/>
        </p:nvSpPr>
        <p:spPr>
          <a:xfrm>
            <a:off x="8042209" y="1167682"/>
            <a:ext cx="2102485" cy="1261745"/>
          </a:xfrm>
          <a:custGeom>
            <a:rect b="b" l="l" r="r" t="t"/>
            <a:pathLst>
              <a:path extrusionOk="0" h="1261745" w="2102484">
                <a:moveTo>
                  <a:pt x="1976311" y="0"/>
                </a:moveTo>
                <a:lnTo>
                  <a:pt x="126147" y="0"/>
                </a:lnTo>
                <a:lnTo>
                  <a:pt x="77045" y="9913"/>
                </a:lnTo>
                <a:lnTo>
                  <a:pt x="36947" y="36947"/>
                </a:lnTo>
                <a:lnTo>
                  <a:pt x="9913" y="77044"/>
                </a:lnTo>
                <a:lnTo>
                  <a:pt x="0" y="126146"/>
                </a:lnTo>
                <a:lnTo>
                  <a:pt x="0" y="1135326"/>
                </a:lnTo>
                <a:lnTo>
                  <a:pt x="9913" y="1184429"/>
                </a:lnTo>
                <a:lnTo>
                  <a:pt x="36947" y="1224526"/>
                </a:lnTo>
                <a:lnTo>
                  <a:pt x="77045" y="1251561"/>
                </a:lnTo>
                <a:lnTo>
                  <a:pt x="126147" y="1261474"/>
                </a:lnTo>
                <a:lnTo>
                  <a:pt x="1976311" y="1261474"/>
                </a:lnTo>
                <a:lnTo>
                  <a:pt x="2025413" y="1251561"/>
                </a:lnTo>
                <a:lnTo>
                  <a:pt x="2065510" y="1224526"/>
                </a:lnTo>
                <a:lnTo>
                  <a:pt x="2092545" y="1184429"/>
                </a:lnTo>
                <a:lnTo>
                  <a:pt x="2102458" y="1135326"/>
                </a:lnTo>
                <a:lnTo>
                  <a:pt x="2102458" y="126146"/>
                </a:lnTo>
                <a:lnTo>
                  <a:pt x="2092545" y="77044"/>
                </a:lnTo>
                <a:lnTo>
                  <a:pt x="2065510" y="36947"/>
                </a:lnTo>
                <a:lnTo>
                  <a:pt x="2025413" y="9913"/>
                </a:lnTo>
                <a:lnTo>
                  <a:pt x="1976311" y="0"/>
                </a:lnTo>
                <a:close/>
              </a:path>
            </a:pathLst>
          </a:custGeom>
          <a:solidFill>
            <a:srgbClr val="C8C8C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90" name="Google Shape;690;p11"/>
          <p:cNvSpPr txBox="1"/>
          <p:nvPr/>
        </p:nvSpPr>
        <p:spPr>
          <a:xfrm>
            <a:off x="5349548" y="1206124"/>
            <a:ext cx="4582795" cy="368935"/>
          </a:xfrm>
          <a:prstGeom prst="rect">
            <a:avLst/>
          </a:prstGeom>
          <a:noFill/>
          <a:ln>
            <a:noFill/>
          </a:ln>
        </p:spPr>
        <p:txBody>
          <a:bodyPr anchorCtr="0" anchor="t" bIns="0" lIns="0" spcFirstLastPara="1" rIns="0" wrap="square" tIns="12700">
            <a:spAutoFit/>
          </a:bodyPr>
          <a:lstStyle/>
          <a:p>
            <a:pPr indent="0" lvl="0" marL="12700" marR="0" rtl="0" algn="l">
              <a:lnSpc>
                <a:spcPct val="1125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1 Day Post Submission</a:t>
            </a:r>
            <a:endParaRPr b="0" i="0" sz="1200" u="none" cap="none" strike="noStrike">
              <a:solidFill>
                <a:srgbClr val="000000"/>
              </a:solidFill>
              <a:latin typeface="Arial"/>
              <a:ea typeface="Arial"/>
              <a:cs typeface="Arial"/>
              <a:sym typeface="Arial"/>
            </a:endParaRPr>
          </a:p>
          <a:p>
            <a:pPr indent="0" lvl="0" marL="2917825" marR="0" rtl="0" algn="l">
              <a:lnSpc>
                <a:spcPct val="1125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8 Days Post Submission</a:t>
            </a:r>
            <a:endParaRPr b="0" i="0" sz="1200" u="none" cap="none" strike="noStrike">
              <a:solidFill>
                <a:srgbClr val="000000"/>
              </a:solidFill>
              <a:latin typeface="Arial"/>
              <a:ea typeface="Arial"/>
              <a:cs typeface="Arial"/>
              <a:sym typeface="Arial"/>
            </a:endParaRPr>
          </a:p>
        </p:txBody>
      </p:sp>
      <p:sp>
        <p:nvSpPr>
          <p:cNvPr id="691" name="Google Shape;691;p11"/>
          <p:cNvSpPr txBox="1"/>
          <p:nvPr/>
        </p:nvSpPr>
        <p:spPr>
          <a:xfrm>
            <a:off x="8220872" y="1847700"/>
            <a:ext cx="1745614" cy="368935"/>
          </a:xfrm>
          <a:prstGeom prst="rect">
            <a:avLst/>
          </a:prstGeom>
          <a:noFill/>
          <a:ln>
            <a:noFill/>
          </a:ln>
        </p:spPr>
        <p:txBody>
          <a:bodyPr anchorCtr="0" anchor="t" bIns="0" lIns="0" spcFirstLastPara="1" rIns="0" wrap="square" tIns="36825">
            <a:spAutoFit/>
          </a:bodyPr>
          <a:lstStyle/>
          <a:p>
            <a:pPr indent="-46990" lvl="0" marL="84455" marR="30480" rtl="0" algn="l">
              <a:lnSpc>
                <a:spcPct val="104999"/>
              </a:lnSpc>
              <a:spcBef>
                <a:spcPts val="0"/>
              </a:spcBef>
              <a:spcAft>
                <a:spcPts val="0"/>
              </a:spcAft>
              <a:buClr>
                <a:srgbClr val="000000"/>
              </a:buClr>
              <a:buSzPts val="1200"/>
              <a:buFont typeface="Arial"/>
              <a:buNone/>
            </a:pPr>
            <a:r>
              <a:rPr b="0" i="0" lang="en" sz="1200" u="none" cap="none" strike="noStrike">
                <a:solidFill>
                  <a:srgbClr val="FFFF00"/>
                </a:solidFill>
                <a:latin typeface="Arial"/>
                <a:ea typeface="Arial"/>
                <a:cs typeface="Arial"/>
                <a:sym typeface="Arial"/>
              </a:rPr>
              <a:t>VP </a:t>
            </a:r>
            <a:r>
              <a:rPr b="0" i="0" lang="en" sz="1200" u="none" cap="none" strike="noStrike">
                <a:solidFill>
                  <a:srgbClr val="FF0000"/>
                </a:solidFill>
                <a:latin typeface="Arial"/>
                <a:ea typeface="Arial"/>
                <a:cs typeface="Arial"/>
                <a:sym typeface="Arial"/>
              </a:rPr>
              <a:t>receives 2</a:t>
            </a:r>
            <a:r>
              <a:rPr b="0" baseline="30000" i="0" lang="en" sz="1200" u="none" cap="none" strike="noStrike">
                <a:solidFill>
                  <a:srgbClr val="FF0000"/>
                </a:solidFill>
                <a:latin typeface="Arial"/>
                <a:ea typeface="Arial"/>
                <a:cs typeface="Arial"/>
                <a:sym typeface="Arial"/>
              </a:rPr>
              <a:t>nd </a:t>
            </a:r>
            <a:r>
              <a:rPr b="0" i="0" lang="en" sz="1200" u="none" cap="none" strike="noStrike">
                <a:solidFill>
                  <a:srgbClr val="FF0000"/>
                </a:solidFill>
                <a:latin typeface="Arial"/>
                <a:ea typeface="Arial"/>
                <a:cs typeface="Arial"/>
                <a:sym typeface="Arial"/>
              </a:rPr>
              <a:t>notice to approve the application</a:t>
            </a:r>
            <a:endParaRPr b="0" i="0" sz="1200" u="none" cap="none" strike="noStrike">
              <a:solidFill>
                <a:srgbClr val="000000"/>
              </a:solidFill>
              <a:latin typeface="Arial"/>
              <a:ea typeface="Arial"/>
              <a:cs typeface="Arial"/>
              <a:sym typeface="Arial"/>
            </a:endParaRPr>
          </a:p>
        </p:txBody>
      </p:sp>
      <p:sp>
        <p:nvSpPr>
          <p:cNvPr id="692" name="Google Shape;692;p11"/>
          <p:cNvSpPr/>
          <p:nvPr/>
        </p:nvSpPr>
        <p:spPr>
          <a:xfrm>
            <a:off x="8832736" y="2614174"/>
            <a:ext cx="521970" cy="445770"/>
          </a:xfrm>
          <a:custGeom>
            <a:rect b="b" l="l" r="r" t="t"/>
            <a:pathLst>
              <a:path extrusionOk="0" h="445769" w="521970">
                <a:moveTo>
                  <a:pt x="417127" y="0"/>
                </a:moveTo>
                <a:lnTo>
                  <a:pt x="104280" y="0"/>
                </a:lnTo>
                <a:lnTo>
                  <a:pt x="104280" y="222860"/>
                </a:lnTo>
                <a:lnTo>
                  <a:pt x="0" y="222860"/>
                </a:lnTo>
                <a:lnTo>
                  <a:pt x="260704" y="445721"/>
                </a:lnTo>
                <a:lnTo>
                  <a:pt x="521409" y="222860"/>
                </a:lnTo>
                <a:lnTo>
                  <a:pt x="417127" y="222860"/>
                </a:lnTo>
                <a:lnTo>
                  <a:pt x="417127"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693" name="Google Shape;693;p11"/>
          <p:cNvGrpSpPr/>
          <p:nvPr/>
        </p:nvGrpSpPr>
        <p:grpSpPr>
          <a:xfrm>
            <a:off x="8042209" y="3270141"/>
            <a:ext cx="2102485" cy="1261745"/>
            <a:chOff x="8042209" y="3270141"/>
            <a:chExt cx="2102485" cy="1261745"/>
          </a:xfrm>
        </p:grpSpPr>
        <p:sp>
          <p:nvSpPr>
            <p:cNvPr id="694" name="Google Shape;694;p11"/>
            <p:cNvSpPr/>
            <p:nvPr/>
          </p:nvSpPr>
          <p:spPr>
            <a:xfrm>
              <a:off x="8042209" y="3270141"/>
              <a:ext cx="2102485" cy="1261745"/>
            </a:xfrm>
            <a:custGeom>
              <a:rect b="b" l="l" r="r" t="t"/>
              <a:pathLst>
                <a:path extrusionOk="0" h="1261745" w="2102484">
                  <a:moveTo>
                    <a:pt x="1976311" y="0"/>
                  </a:moveTo>
                  <a:lnTo>
                    <a:pt x="126147" y="0"/>
                  </a:lnTo>
                  <a:lnTo>
                    <a:pt x="77045" y="9913"/>
                  </a:lnTo>
                  <a:lnTo>
                    <a:pt x="36947" y="36947"/>
                  </a:lnTo>
                  <a:lnTo>
                    <a:pt x="9913" y="77045"/>
                  </a:lnTo>
                  <a:lnTo>
                    <a:pt x="0" y="126147"/>
                  </a:lnTo>
                  <a:lnTo>
                    <a:pt x="0" y="1135327"/>
                  </a:lnTo>
                  <a:lnTo>
                    <a:pt x="9913" y="1184429"/>
                  </a:lnTo>
                  <a:lnTo>
                    <a:pt x="36947" y="1224526"/>
                  </a:lnTo>
                  <a:lnTo>
                    <a:pt x="77045" y="1251561"/>
                  </a:lnTo>
                  <a:lnTo>
                    <a:pt x="126147" y="1261474"/>
                  </a:lnTo>
                  <a:lnTo>
                    <a:pt x="1976311" y="1261474"/>
                  </a:lnTo>
                  <a:lnTo>
                    <a:pt x="2025413" y="1251561"/>
                  </a:lnTo>
                  <a:lnTo>
                    <a:pt x="2065510" y="1224526"/>
                  </a:lnTo>
                  <a:lnTo>
                    <a:pt x="2092545" y="1184429"/>
                  </a:lnTo>
                  <a:lnTo>
                    <a:pt x="2102458" y="1135327"/>
                  </a:lnTo>
                  <a:lnTo>
                    <a:pt x="2102458" y="126147"/>
                  </a:lnTo>
                  <a:lnTo>
                    <a:pt x="2092545" y="77045"/>
                  </a:lnTo>
                  <a:lnTo>
                    <a:pt x="2065510" y="36947"/>
                  </a:lnTo>
                  <a:lnTo>
                    <a:pt x="2025413" y="9913"/>
                  </a:lnTo>
                  <a:lnTo>
                    <a:pt x="1976311" y="0"/>
                  </a:lnTo>
                  <a:close/>
                </a:path>
              </a:pathLst>
            </a:custGeom>
            <a:solidFill>
              <a:srgbClr val="C8C8C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95" name="Google Shape;695;p11"/>
            <p:cNvSpPr/>
            <p:nvPr/>
          </p:nvSpPr>
          <p:spPr>
            <a:xfrm>
              <a:off x="8042209" y="3270141"/>
              <a:ext cx="2102485" cy="1261745"/>
            </a:xfrm>
            <a:custGeom>
              <a:rect b="b" l="l" r="r" t="t"/>
              <a:pathLst>
                <a:path extrusionOk="0" h="1261745" w="2102484">
                  <a:moveTo>
                    <a:pt x="126147" y="0"/>
                  </a:moveTo>
                  <a:lnTo>
                    <a:pt x="1976311" y="0"/>
                  </a:lnTo>
                  <a:lnTo>
                    <a:pt x="2025414" y="9913"/>
                  </a:lnTo>
                  <a:lnTo>
                    <a:pt x="2065511" y="36947"/>
                  </a:lnTo>
                  <a:lnTo>
                    <a:pt x="2092546" y="77045"/>
                  </a:lnTo>
                  <a:lnTo>
                    <a:pt x="2102459" y="126147"/>
                  </a:lnTo>
                  <a:lnTo>
                    <a:pt x="2102459" y="1135327"/>
                  </a:lnTo>
                  <a:lnTo>
                    <a:pt x="2092546" y="1184429"/>
                  </a:lnTo>
                  <a:lnTo>
                    <a:pt x="2065511" y="1224527"/>
                  </a:lnTo>
                  <a:lnTo>
                    <a:pt x="2025414" y="1251561"/>
                  </a:lnTo>
                  <a:lnTo>
                    <a:pt x="1976311" y="1261474"/>
                  </a:lnTo>
                  <a:lnTo>
                    <a:pt x="126147" y="1261474"/>
                  </a:lnTo>
                  <a:lnTo>
                    <a:pt x="77045" y="1251561"/>
                  </a:lnTo>
                  <a:lnTo>
                    <a:pt x="36947" y="1224527"/>
                  </a:lnTo>
                  <a:lnTo>
                    <a:pt x="9913" y="1184429"/>
                  </a:lnTo>
                  <a:lnTo>
                    <a:pt x="0" y="1135327"/>
                  </a:lnTo>
                  <a:lnTo>
                    <a:pt x="0" y="126147"/>
                  </a:lnTo>
                  <a:lnTo>
                    <a:pt x="9913" y="77045"/>
                  </a:lnTo>
                  <a:lnTo>
                    <a:pt x="36947" y="36947"/>
                  </a:lnTo>
                  <a:lnTo>
                    <a:pt x="77045" y="9913"/>
                  </a:lnTo>
                  <a:lnTo>
                    <a:pt x="126147" y="0"/>
                  </a:lnTo>
                  <a:close/>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696" name="Google Shape;696;p11"/>
          <p:cNvSpPr txBox="1"/>
          <p:nvPr/>
        </p:nvSpPr>
        <p:spPr>
          <a:xfrm>
            <a:off x="8212513" y="3437098"/>
            <a:ext cx="1762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1</a:t>
            </a:r>
            <a:r>
              <a:rPr lang="en" sz="1200"/>
              <a:t>3</a:t>
            </a:r>
            <a:r>
              <a:rPr b="0" i="0" lang="en" sz="1200" u="none" cap="none" strike="noStrike">
                <a:solidFill>
                  <a:srgbClr val="000000"/>
                </a:solidFill>
                <a:latin typeface="Arial"/>
                <a:ea typeface="Arial"/>
                <a:cs typeface="Arial"/>
                <a:sym typeface="Arial"/>
              </a:rPr>
              <a:t> Days Post Submission</a:t>
            </a:r>
            <a:endParaRPr b="0" i="0" sz="1200" u="none" cap="none" strike="noStrike">
              <a:solidFill>
                <a:srgbClr val="000000"/>
              </a:solidFill>
              <a:latin typeface="Arial"/>
              <a:ea typeface="Arial"/>
              <a:cs typeface="Arial"/>
              <a:sym typeface="Arial"/>
            </a:endParaRPr>
          </a:p>
        </p:txBody>
      </p:sp>
      <p:sp>
        <p:nvSpPr>
          <p:cNvPr id="697" name="Google Shape;697;p11"/>
          <p:cNvSpPr txBox="1"/>
          <p:nvPr/>
        </p:nvSpPr>
        <p:spPr>
          <a:xfrm>
            <a:off x="8312798" y="3876508"/>
            <a:ext cx="1561465" cy="474980"/>
          </a:xfrm>
          <a:prstGeom prst="rect">
            <a:avLst/>
          </a:prstGeom>
          <a:noFill/>
          <a:ln>
            <a:noFill/>
          </a:ln>
        </p:spPr>
        <p:txBody>
          <a:bodyPr anchorCtr="0" anchor="t" bIns="0" lIns="0" spcFirstLastPara="1" rIns="0" wrap="square" tIns="12700">
            <a:spAutoFit/>
          </a:bodyPr>
          <a:lstStyle/>
          <a:p>
            <a:pPr indent="3809" lvl="0" marL="38100" marR="30480" rtl="0" algn="l">
              <a:lnSpc>
                <a:spcPct val="122800"/>
              </a:lnSpc>
              <a:spcBef>
                <a:spcPts val="0"/>
              </a:spcBef>
              <a:spcAft>
                <a:spcPts val="0"/>
              </a:spcAft>
              <a:buClr>
                <a:srgbClr val="000000"/>
              </a:buClr>
              <a:buSzPts val="1200"/>
              <a:buFont typeface="Arial"/>
              <a:buNone/>
            </a:pPr>
            <a:r>
              <a:rPr b="0" i="0" lang="en" sz="1200" u="none" cap="none" strike="noStrike">
                <a:solidFill>
                  <a:srgbClr val="FFFF00"/>
                </a:solidFill>
                <a:latin typeface="Arial"/>
                <a:ea typeface="Arial"/>
                <a:cs typeface="Arial"/>
                <a:sym typeface="Arial"/>
              </a:rPr>
              <a:t>VP </a:t>
            </a:r>
            <a:r>
              <a:rPr b="0" i="0" lang="en" sz="1200" u="none" cap="none" strike="noStrike">
                <a:solidFill>
                  <a:srgbClr val="FF0000"/>
                </a:solidFill>
                <a:latin typeface="Arial"/>
                <a:ea typeface="Arial"/>
                <a:cs typeface="Arial"/>
                <a:sym typeface="Arial"/>
              </a:rPr>
              <a:t>receives 3</a:t>
            </a:r>
            <a:r>
              <a:rPr b="0" baseline="30000" i="0" lang="en" sz="1200" u="none" cap="none" strike="noStrike">
                <a:solidFill>
                  <a:srgbClr val="FF0000"/>
                </a:solidFill>
                <a:latin typeface="Arial"/>
                <a:ea typeface="Arial"/>
                <a:cs typeface="Arial"/>
                <a:sym typeface="Arial"/>
              </a:rPr>
              <a:t>rd </a:t>
            </a:r>
            <a:r>
              <a:rPr b="0" i="0" lang="en" sz="1200" u="none" cap="none" strike="noStrike">
                <a:solidFill>
                  <a:srgbClr val="FF0000"/>
                </a:solidFill>
                <a:latin typeface="Arial"/>
                <a:ea typeface="Arial"/>
                <a:cs typeface="Arial"/>
                <a:sym typeface="Arial"/>
              </a:rPr>
              <a:t>notice </a:t>
            </a:r>
            <a:r>
              <a:rPr b="0" i="0" lang="en" sz="1200" u="none" cap="none" strike="noStrike">
                <a:solidFill>
                  <a:srgbClr val="00B050"/>
                </a:solidFill>
                <a:latin typeface="Arial"/>
                <a:ea typeface="Arial"/>
                <a:cs typeface="Arial"/>
                <a:sym typeface="Arial"/>
              </a:rPr>
              <a:t>DC </a:t>
            </a:r>
            <a:r>
              <a:rPr b="0" i="0" lang="en" sz="1200" u="none" cap="none" strike="noStrike">
                <a:solidFill>
                  <a:srgbClr val="FF0000"/>
                </a:solidFill>
                <a:latin typeface="Arial"/>
                <a:ea typeface="Arial"/>
                <a:cs typeface="Arial"/>
                <a:sym typeface="Arial"/>
              </a:rPr>
              <a:t>receives 1</a:t>
            </a:r>
            <a:r>
              <a:rPr b="0" baseline="30000" i="0" lang="en" sz="1200" u="none" cap="none" strike="noStrike">
                <a:solidFill>
                  <a:srgbClr val="FF0000"/>
                </a:solidFill>
                <a:latin typeface="Arial"/>
                <a:ea typeface="Arial"/>
                <a:cs typeface="Arial"/>
                <a:sym typeface="Arial"/>
              </a:rPr>
              <a:t>st </a:t>
            </a:r>
            <a:r>
              <a:rPr b="0" i="0" lang="en" sz="1200" u="none" cap="none" strike="noStrike">
                <a:solidFill>
                  <a:srgbClr val="FF0000"/>
                </a:solidFill>
                <a:latin typeface="Arial"/>
                <a:ea typeface="Arial"/>
                <a:cs typeface="Arial"/>
                <a:sym typeface="Arial"/>
              </a:rPr>
              <a:t>notice</a:t>
            </a:r>
            <a:endParaRPr b="0" i="0" sz="1200" u="none" cap="none" strike="noStrike">
              <a:solidFill>
                <a:srgbClr val="000000"/>
              </a:solidFill>
              <a:latin typeface="Arial"/>
              <a:ea typeface="Arial"/>
              <a:cs typeface="Arial"/>
              <a:sym typeface="Arial"/>
            </a:endParaRPr>
          </a:p>
        </p:txBody>
      </p:sp>
      <p:sp>
        <p:nvSpPr>
          <p:cNvPr id="698" name="Google Shape;698;p11"/>
          <p:cNvSpPr/>
          <p:nvPr/>
        </p:nvSpPr>
        <p:spPr>
          <a:xfrm>
            <a:off x="7411472" y="3640175"/>
            <a:ext cx="445770" cy="521970"/>
          </a:xfrm>
          <a:custGeom>
            <a:rect b="b" l="l" r="r" t="t"/>
            <a:pathLst>
              <a:path extrusionOk="0" h="521970" w="445770">
                <a:moveTo>
                  <a:pt x="222859" y="0"/>
                </a:moveTo>
                <a:lnTo>
                  <a:pt x="0" y="260704"/>
                </a:lnTo>
                <a:lnTo>
                  <a:pt x="222859" y="521409"/>
                </a:lnTo>
                <a:lnTo>
                  <a:pt x="222859" y="417127"/>
                </a:lnTo>
                <a:lnTo>
                  <a:pt x="445720" y="417127"/>
                </a:lnTo>
                <a:lnTo>
                  <a:pt x="445720" y="104280"/>
                </a:lnTo>
                <a:lnTo>
                  <a:pt x="222859" y="104280"/>
                </a:lnTo>
                <a:lnTo>
                  <a:pt x="222859"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99" name="Google Shape;699;p11"/>
          <p:cNvSpPr/>
          <p:nvPr/>
        </p:nvSpPr>
        <p:spPr>
          <a:xfrm>
            <a:off x="5098766" y="3270141"/>
            <a:ext cx="2102485" cy="1261745"/>
          </a:xfrm>
          <a:custGeom>
            <a:rect b="b" l="l" r="r" t="t"/>
            <a:pathLst>
              <a:path extrusionOk="0" h="1261745" w="2102484">
                <a:moveTo>
                  <a:pt x="1976311" y="0"/>
                </a:moveTo>
                <a:lnTo>
                  <a:pt x="126147" y="0"/>
                </a:lnTo>
                <a:lnTo>
                  <a:pt x="77045" y="9913"/>
                </a:lnTo>
                <a:lnTo>
                  <a:pt x="36947" y="36947"/>
                </a:lnTo>
                <a:lnTo>
                  <a:pt x="9913" y="77045"/>
                </a:lnTo>
                <a:lnTo>
                  <a:pt x="0" y="126147"/>
                </a:lnTo>
                <a:lnTo>
                  <a:pt x="0" y="1135327"/>
                </a:lnTo>
                <a:lnTo>
                  <a:pt x="9913" y="1184429"/>
                </a:lnTo>
                <a:lnTo>
                  <a:pt x="36947" y="1224526"/>
                </a:lnTo>
                <a:lnTo>
                  <a:pt x="77045" y="1251561"/>
                </a:lnTo>
                <a:lnTo>
                  <a:pt x="126147" y="1261474"/>
                </a:lnTo>
                <a:lnTo>
                  <a:pt x="1976311" y="1261474"/>
                </a:lnTo>
                <a:lnTo>
                  <a:pt x="2025414" y="1251561"/>
                </a:lnTo>
                <a:lnTo>
                  <a:pt x="2065511" y="1224526"/>
                </a:lnTo>
                <a:lnTo>
                  <a:pt x="2092546" y="1184429"/>
                </a:lnTo>
                <a:lnTo>
                  <a:pt x="2102459" y="1135327"/>
                </a:lnTo>
                <a:lnTo>
                  <a:pt x="2102459" y="126147"/>
                </a:lnTo>
                <a:lnTo>
                  <a:pt x="2092546" y="77045"/>
                </a:lnTo>
                <a:lnTo>
                  <a:pt x="2065511" y="36947"/>
                </a:lnTo>
                <a:lnTo>
                  <a:pt x="2025414" y="9913"/>
                </a:lnTo>
                <a:lnTo>
                  <a:pt x="1976311" y="0"/>
                </a:lnTo>
                <a:close/>
              </a:path>
            </a:pathLst>
          </a:custGeom>
          <a:solidFill>
            <a:srgbClr val="C8C8C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00" name="Google Shape;700;p11"/>
          <p:cNvSpPr txBox="1"/>
          <p:nvPr/>
        </p:nvSpPr>
        <p:spPr>
          <a:xfrm>
            <a:off x="5269069" y="3549363"/>
            <a:ext cx="1762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1</a:t>
            </a:r>
            <a:r>
              <a:rPr lang="en" sz="1200"/>
              <a:t>5</a:t>
            </a:r>
            <a:r>
              <a:rPr b="0" i="0" lang="en" sz="1200" u="none" cap="none" strike="noStrike">
                <a:solidFill>
                  <a:srgbClr val="000000"/>
                </a:solidFill>
                <a:latin typeface="Arial"/>
                <a:ea typeface="Arial"/>
                <a:cs typeface="Arial"/>
                <a:sym typeface="Arial"/>
              </a:rPr>
              <a:t> Days Post Submission</a:t>
            </a:r>
            <a:endParaRPr b="0" i="0" sz="1200" u="none" cap="none" strike="noStrike">
              <a:solidFill>
                <a:srgbClr val="000000"/>
              </a:solidFill>
              <a:latin typeface="Arial"/>
              <a:ea typeface="Arial"/>
              <a:cs typeface="Arial"/>
              <a:sym typeface="Arial"/>
            </a:endParaRPr>
          </a:p>
        </p:txBody>
      </p:sp>
      <p:sp>
        <p:nvSpPr>
          <p:cNvPr id="701" name="Google Shape;701;p11"/>
          <p:cNvSpPr txBox="1"/>
          <p:nvPr/>
        </p:nvSpPr>
        <p:spPr>
          <a:xfrm>
            <a:off x="5376288" y="4030419"/>
            <a:ext cx="1547495" cy="208279"/>
          </a:xfrm>
          <a:prstGeom prst="rect">
            <a:avLst/>
          </a:prstGeom>
          <a:noFill/>
          <a:ln>
            <a:noFill/>
          </a:ln>
        </p:spPr>
        <p:txBody>
          <a:bodyPr anchorCtr="0" anchor="t" bIns="0" lIns="0" spcFirstLastPara="1" rIns="0" wrap="square" tIns="12700">
            <a:spAutoFit/>
          </a:bodyPr>
          <a:lstStyle/>
          <a:p>
            <a:pPr indent="0" lvl="0" marL="38100" marR="0" rtl="0" algn="l">
              <a:lnSpc>
                <a:spcPct val="100000"/>
              </a:lnSpc>
              <a:spcBef>
                <a:spcPts val="0"/>
              </a:spcBef>
              <a:spcAft>
                <a:spcPts val="0"/>
              </a:spcAft>
              <a:buClr>
                <a:srgbClr val="000000"/>
              </a:buClr>
              <a:buSzPts val="1200"/>
              <a:buFont typeface="Arial"/>
              <a:buNone/>
            </a:pPr>
            <a:r>
              <a:rPr b="0" i="0" lang="en" sz="1200" u="none" cap="none" strike="noStrike">
                <a:solidFill>
                  <a:srgbClr val="FFFF00"/>
                </a:solidFill>
                <a:latin typeface="Arial"/>
                <a:ea typeface="Arial"/>
                <a:cs typeface="Arial"/>
                <a:sym typeface="Arial"/>
              </a:rPr>
              <a:t>VP </a:t>
            </a:r>
            <a:r>
              <a:rPr b="0" i="0" lang="en" sz="1200" u="none" cap="none" strike="noStrike">
                <a:solidFill>
                  <a:srgbClr val="FF0000"/>
                </a:solidFill>
                <a:latin typeface="Arial"/>
                <a:ea typeface="Arial"/>
                <a:cs typeface="Arial"/>
                <a:sym typeface="Arial"/>
              </a:rPr>
              <a:t>receives 4</a:t>
            </a:r>
            <a:r>
              <a:rPr b="0" baseline="30000" i="0" lang="en" sz="1200" u="none" cap="none" strike="noStrike">
                <a:solidFill>
                  <a:srgbClr val="FF0000"/>
                </a:solidFill>
                <a:latin typeface="Arial"/>
                <a:ea typeface="Arial"/>
                <a:cs typeface="Arial"/>
                <a:sym typeface="Arial"/>
              </a:rPr>
              <a:t>th </a:t>
            </a:r>
            <a:r>
              <a:rPr b="0" i="0" lang="en" sz="1200" u="none" cap="none" strike="noStrike">
                <a:solidFill>
                  <a:srgbClr val="FF0000"/>
                </a:solidFill>
                <a:latin typeface="Arial"/>
                <a:ea typeface="Arial"/>
                <a:cs typeface="Arial"/>
                <a:sym typeface="Arial"/>
              </a:rPr>
              <a:t>notice</a:t>
            </a:r>
            <a:endParaRPr b="0" i="0" sz="1200" u="none" cap="none" strike="noStrike">
              <a:solidFill>
                <a:srgbClr val="000000"/>
              </a:solidFill>
              <a:latin typeface="Arial"/>
              <a:ea typeface="Arial"/>
              <a:cs typeface="Arial"/>
              <a:sym typeface="Arial"/>
            </a:endParaRPr>
          </a:p>
        </p:txBody>
      </p:sp>
      <p:sp>
        <p:nvSpPr>
          <p:cNvPr id="702" name="Google Shape;702;p11"/>
          <p:cNvSpPr/>
          <p:nvPr/>
        </p:nvSpPr>
        <p:spPr>
          <a:xfrm>
            <a:off x="4468028" y="3640175"/>
            <a:ext cx="445770" cy="521970"/>
          </a:xfrm>
          <a:custGeom>
            <a:rect b="b" l="l" r="r" t="t"/>
            <a:pathLst>
              <a:path extrusionOk="0" h="521970" w="445770">
                <a:moveTo>
                  <a:pt x="222860" y="0"/>
                </a:moveTo>
                <a:lnTo>
                  <a:pt x="0" y="260704"/>
                </a:lnTo>
                <a:lnTo>
                  <a:pt x="222860" y="521409"/>
                </a:lnTo>
                <a:lnTo>
                  <a:pt x="222860" y="417127"/>
                </a:lnTo>
                <a:lnTo>
                  <a:pt x="445721" y="417127"/>
                </a:lnTo>
                <a:lnTo>
                  <a:pt x="445721" y="104280"/>
                </a:lnTo>
                <a:lnTo>
                  <a:pt x="222860" y="104280"/>
                </a:lnTo>
                <a:lnTo>
                  <a:pt x="222860"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03" name="Google Shape;703;p11"/>
          <p:cNvSpPr/>
          <p:nvPr/>
        </p:nvSpPr>
        <p:spPr>
          <a:xfrm>
            <a:off x="2155323" y="3270141"/>
            <a:ext cx="2102485" cy="1261745"/>
          </a:xfrm>
          <a:custGeom>
            <a:rect b="b" l="l" r="r" t="t"/>
            <a:pathLst>
              <a:path extrusionOk="0" h="1261745" w="2102485">
                <a:moveTo>
                  <a:pt x="1976311" y="0"/>
                </a:moveTo>
                <a:lnTo>
                  <a:pt x="126147" y="0"/>
                </a:lnTo>
                <a:lnTo>
                  <a:pt x="77045" y="9913"/>
                </a:lnTo>
                <a:lnTo>
                  <a:pt x="36947" y="36947"/>
                </a:lnTo>
                <a:lnTo>
                  <a:pt x="9913" y="77045"/>
                </a:lnTo>
                <a:lnTo>
                  <a:pt x="0" y="126147"/>
                </a:lnTo>
                <a:lnTo>
                  <a:pt x="0" y="1135327"/>
                </a:lnTo>
                <a:lnTo>
                  <a:pt x="9913" y="1184429"/>
                </a:lnTo>
                <a:lnTo>
                  <a:pt x="36947" y="1224526"/>
                </a:lnTo>
                <a:lnTo>
                  <a:pt x="77045" y="1251561"/>
                </a:lnTo>
                <a:lnTo>
                  <a:pt x="126147" y="1261474"/>
                </a:lnTo>
                <a:lnTo>
                  <a:pt x="1976311" y="1261474"/>
                </a:lnTo>
                <a:lnTo>
                  <a:pt x="2025413" y="1251561"/>
                </a:lnTo>
                <a:lnTo>
                  <a:pt x="2065510" y="1224526"/>
                </a:lnTo>
                <a:lnTo>
                  <a:pt x="2092545" y="1184429"/>
                </a:lnTo>
                <a:lnTo>
                  <a:pt x="2102458" y="1135327"/>
                </a:lnTo>
                <a:lnTo>
                  <a:pt x="2102458" y="126147"/>
                </a:lnTo>
                <a:lnTo>
                  <a:pt x="2092545" y="77045"/>
                </a:lnTo>
                <a:lnTo>
                  <a:pt x="2065510" y="36947"/>
                </a:lnTo>
                <a:lnTo>
                  <a:pt x="2025413" y="9913"/>
                </a:lnTo>
                <a:lnTo>
                  <a:pt x="1976311" y="0"/>
                </a:lnTo>
                <a:close/>
              </a:path>
            </a:pathLst>
          </a:custGeom>
          <a:solidFill>
            <a:srgbClr val="C8C8C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04" name="Google Shape;704;p11"/>
          <p:cNvSpPr txBox="1"/>
          <p:nvPr/>
        </p:nvSpPr>
        <p:spPr>
          <a:xfrm>
            <a:off x="2325626" y="3324835"/>
            <a:ext cx="1762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200"/>
              <a:buFont typeface="Arial"/>
              <a:buNone/>
            </a:pPr>
            <a:r>
              <a:rPr lang="en" sz="1200"/>
              <a:t>16</a:t>
            </a:r>
            <a:r>
              <a:rPr b="0" i="0" lang="en" sz="1200" u="none" cap="none" strike="noStrike">
                <a:solidFill>
                  <a:srgbClr val="000000"/>
                </a:solidFill>
                <a:latin typeface="Arial"/>
                <a:ea typeface="Arial"/>
                <a:cs typeface="Arial"/>
                <a:sym typeface="Arial"/>
              </a:rPr>
              <a:t> Days Post Submission</a:t>
            </a:r>
            <a:endParaRPr b="0" i="0" sz="1200" u="none" cap="none" strike="noStrike">
              <a:solidFill>
                <a:srgbClr val="000000"/>
              </a:solidFill>
              <a:latin typeface="Arial"/>
              <a:ea typeface="Arial"/>
              <a:cs typeface="Arial"/>
              <a:sym typeface="Arial"/>
            </a:endParaRPr>
          </a:p>
        </p:txBody>
      </p:sp>
      <p:sp>
        <p:nvSpPr>
          <p:cNvPr id="705" name="Google Shape;705;p11"/>
          <p:cNvSpPr txBox="1"/>
          <p:nvPr/>
        </p:nvSpPr>
        <p:spPr>
          <a:xfrm>
            <a:off x="2408920" y="3764245"/>
            <a:ext cx="1595700" cy="878100"/>
          </a:xfrm>
          <a:prstGeom prst="rect">
            <a:avLst/>
          </a:prstGeom>
          <a:noFill/>
          <a:ln>
            <a:noFill/>
          </a:ln>
        </p:spPr>
        <p:txBody>
          <a:bodyPr anchorCtr="0" anchor="t" bIns="0" lIns="0" spcFirstLastPara="1" rIns="0" wrap="square" tIns="12700">
            <a:spAutoFit/>
          </a:bodyPr>
          <a:lstStyle/>
          <a:p>
            <a:pPr indent="23493" lvl="0" marL="38100" marR="30480" rtl="0" algn="ctr">
              <a:lnSpc>
                <a:spcPct val="122800"/>
              </a:lnSpc>
              <a:spcBef>
                <a:spcPts val="0"/>
              </a:spcBef>
              <a:spcAft>
                <a:spcPts val="0"/>
              </a:spcAft>
              <a:buClr>
                <a:schemeClr val="dk1"/>
              </a:buClr>
              <a:buSzPts val="1200"/>
              <a:buFont typeface="Arial"/>
              <a:buNone/>
            </a:pPr>
            <a:r>
              <a:rPr lang="en" sz="1200">
                <a:solidFill>
                  <a:schemeClr val="dk1"/>
                </a:solidFill>
              </a:rPr>
              <a:t>Submitted </a:t>
            </a:r>
            <a:endParaRPr sz="1200">
              <a:solidFill>
                <a:schemeClr val="dk1"/>
              </a:solidFill>
            </a:endParaRPr>
          </a:p>
          <a:p>
            <a:pPr indent="23493" lvl="0" marL="38100" marR="30480" rtl="0" algn="ctr">
              <a:lnSpc>
                <a:spcPct val="122800"/>
              </a:lnSpc>
              <a:spcBef>
                <a:spcPts val="0"/>
              </a:spcBef>
              <a:spcAft>
                <a:spcPts val="0"/>
              </a:spcAft>
              <a:buClr>
                <a:schemeClr val="dk1"/>
              </a:buClr>
              <a:buSzPts val="1200"/>
              <a:buFont typeface="Arial"/>
              <a:buNone/>
            </a:pPr>
            <a:r>
              <a:rPr lang="en" sz="1200">
                <a:solidFill>
                  <a:schemeClr val="dk1"/>
                </a:solidFill>
              </a:rPr>
              <a:t>online application is deleted</a:t>
            </a:r>
            <a:endParaRPr sz="1200">
              <a:solidFill>
                <a:schemeClr val="dk1"/>
              </a:solidFill>
            </a:endParaRPr>
          </a:p>
          <a:p>
            <a:pPr indent="23494" lvl="0" marL="38100" marR="30480" rtl="0" algn="just">
              <a:lnSpc>
                <a:spcPct val="122800"/>
              </a:lnSpc>
              <a:spcBef>
                <a:spcPts val="0"/>
              </a:spcBef>
              <a:spcAft>
                <a:spcPts val="0"/>
              </a:spcAft>
              <a:buClr>
                <a:srgbClr val="000000"/>
              </a:buClr>
              <a:buSzPts val="1200"/>
              <a:buFont typeface="Arial"/>
              <a:buNone/>
            </a:pPr>
            <a:r>
              <a:t/>
            </a:r>
            <a:endParaRPr sz="1200">
              <a:solidFill>
                <a:srgbClr val="FFFF00"/>
              </a:solidFill>
            </a:endParaRPr>
          </a:p>
        </p:txBody>
      </p:sp>
      <p:sp>
        <p:nvSpPr>
          <p:cNvPr id="706" name="Google Shape;706;p11"/>
          <p:cNvSpPr txBox="1"/>
          <p:nvPr/>
        </p:nvSpPr>
        <p:spPr>
          <a:xfrm>
            <a:off x="2242426" y="5651822"/>
            <a:ext cx="1762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07" name="Google Shape;707;p11"/>
          <p:cNvSpPr txBox="1"/>
          <p:nvPr/>
        </p:nvSpPr>
        <p:spPr>
          <a:xfrm>
            <a:off x="2432845" y="6132879"/>
            <a:ext cx="1547400" cy="197400"/>
          </a:xfrm>
          <a:prstGeom prst="rect">
            <a:avLst/>
          </a:prstGeom>
          <a:noFill/>
          <a:ln>
            <a:noFill/>
          </a:ln>
        </p:spPr>
        <p:txBody>
          <a:bodyPr anchorCtr="0" anchor="t" bIns="0" lIns="0" spcFirstLastPara="1" rIns="0" wrap="square" tIns="12700">
            <a:spAutoFit/>
          </a:bodyPr>
          <a:lstStyle/>
          <a:p>
            <a:pPr indent="0" lvl="0" marL="381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08" name="Google Shape;708;p11"/>
          <p:cNvSpPr txBox="1"/>
          <p:nvPr/>
        </p:nvSpPr>
        <p:spPr>
          <a:xfrm>
            <a:off x="5269044" y="5651822"/>
            <a:ext cx="1762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09" name="Google Shape;709;p11"/>
          <p:cNvSpPr txBox="1"/>
          <p:nvPr/>
        </p:nvSpPr>
        <p:spPr>
          <a:xfrm>
            <a:off x="5376288" y="6132879"/>
            <a:ext cx="1547400" cy="197400"/>
          </a:xfrm>
          <a:prstGeom prst="rect">
            <a:avLst/>
          </a:prstGeom>
          <a:noFill/>
          <a:ln>
            <a:noFill/>
          </a:ln>
        </p:spPr>
        <p:txBody>
          <a:bodyPr anchorCtr="0" anchor="t" bIns="0" lIns="0" spcFirstLastPara="1" rIns="0" wrap="square" tIns="12700">
            <a:spAutoFit/>
          </a:bodyPr>
          <a:lstStyle/>
          <a:p>
            <a:pPr indent="0" lvl="0" marL="381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10" name="Google Shape;710;p11"/>
          <p:cNvSpPr txBox="1"/>
          <p:nvPr/>
        </p:nvSpPr>
        <p:spPr>
          <a:xfrm>
            <a:off x="8212513" y="5427295"/>
            <a:ext cx="1762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11" name="Google Shape;711;p11"/>
          <p:cNvSpPr txBox="1"/>
          <p:nvPr/>
        </p:nvSpPr>
        <p:spPr>
          <a:xfrm>
            <a:off x="8295807" y="5866706"/>
            <a:ext cx="1595700" cy="197400"/>
          </a:xfrm>
          <a:prstGeom prst="rect">
            <a:avLst/>
          </a:prstGeom>
          <a:noFill/>
          <a:ln>
            <a:noFill/>
          </a:ln>
        </p:spPr>
        <p:txBody>
          <a:bodyPr anchorCtr="0" anchor="t" bIns="0" lIns="0" spcFirstLastPara="1" rIns="0" wrap="square" tIns="12700">
            <a:spAutoFit/>
          </a:bodyPr>
          <a:lstStyle/>
          <a:p>
            <a:pPr indent="23494" lvl="0" marL="38100" marR="30480" rtl="0" algn="just">
              <a:lnSpc>
                <a:spcPct val="1228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
          <p:cNvSpPr txBox="1"/>
          <p:nvPr>
            <p:ph type="title"/>
          </p:nvPr>
        </p:nvSpPr>
        <p:spPr>
          <a:xfrm>
            <a:off x="0" y="-18200"/>
            <a:ext cx="12192000" cy="987300"/>
          </a:xfrm>
          <a:prstGeom prst="rect">
            <a:avLst/>
          </a:prstGeom>
          <a:noFill/>
          <a:ln>
            <a:noFill/>
          </a:ln>
        </p:spPr>
        <p:txBody>
          <a:bodyPr anchorCtr="0" anchor="t" bIns="0" lIns="0" spcFirstLastPara="1" rIns="0" wrap="square" tIns="367900">
            <a:spAutoFit/>
          </a:bodyPr>
          <a:lstStyle/>
          <a:p>
            <a:pPr indent="0" lvl="0" marL="1624965" rtl="0" algn="ctr">
              <a:lnSpc>
                <a:spcPct val="100000"/>
              </a:lnSpc>
              <a:spcBef>
                <a:spcPts val="0"/>
              </a:spcBef>
              <a:spcAft>
                <a:spcPts val="0"/>
              </a:spcAft>
              <a:buSzPts val="1400"/>
              <a:buNone/>
            </a:pPr>
            <a:r>
              <a:rPr b="1" lang="en" sz="4000"/>
              <a:t>BNIConnect: Reports (Outputs)</a:t>
            </a:r>
            <a:endParaRPr b="1" sz="4000"/>
          </a:p>
        </p:txBody>
      </p:sp>
      <p:sp>
        <p:nvSpPr>
          <p:cNvPr id="297" name="Google Shape;297;p4"/>
          <p:cNvSpPr txBox="1"/>
          <p:nvPr/>
        </p:nvSpPr>
        <p:spPr>
          <a:xfrm>
            <a:off x="1804670" y="1371605"/>
            <a:ext cx="8107680" cy="3703320"/>
          </a:xfrm>
          <a:prstGeom prst="rect">
            <a:avLst/>
          </a:prstGeom>
          <a:noFill/>
          <a:ln>
            <a:noFill/>
          </a:ln>
        </p:spPr>
        <p:txBody>
          <a:bodyPr anchorCtr="0" anchor="t" bIns="0" lIns="0" spcFirstLastPara="1" rIns="0" wrap="square" tIns="12700">
            <a:spAutoFit/>
          </a:bodyPr>
          <a:lstStyle/>
          <a:p>
            <a:pPr indent="-456565" lvl="0" marL="469265" marR="0" rtl="0" algn="l">
              <a:lnSpc>
                <a:spcPct val="117107"/>
              </a:lnSpc>
              <a:spcBef>
                <a:spcPts val="0"/>
              </a:spcBef>
              <a:spcAft>
                <a:spcPts val="0"/>
              </a:spcAft>
              <a:buClr>
                <a:srgbClr val="C00000"/>
              </a:buClr>
              <a:buSzPts val="2800"/>
              <a:buFont typeface="Quattrocento Sans"/>
              <a:buChar char="➢"/>
            </a:pPr>
            <a:r>
              <a:rPr b="0" i="0" lang="en" sz="2800" u="none" cap="none" strike="noStrike">
                <a:solidFill>
                  <a:srgbClr val="C00000"/>
                </a:solidFill>
                <a:latin typeface="Arial"/>
                <a:ea typeface="Arial"/>
                <a:cs typeface="Arial"/>
                <a:sym typeface="Arial"/>
              </a:rPr>
              <a:t>Reports | Chapter:</a:t>
            </a:r>
            <a:endParaRPr b="0" i="0" sz="2800" u="none" cap="none" strike="noStrike">
              <a:solidFill>
                <a:srgbClr val="000000"/>
              </a:solidFill>
              <a:latin typeface="Arial"/>
              <a:ea typeface="Arial"/>
              <a:cs typeface="Arial"/>
              <a:sym typeface="Arial"/>
            </a:endParaRPr>
          </a:p>
          <a:p>
            <a:pPr indent="-285115" lvl="1" marL="755015" marR="0" rtl="0" algn="l">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Chapter Roster Report</a:t>
            </a:r>
            <a:endParaRPr b="0" i="0" sz="2800" u="none" cap="none" strike="noStrike">
              <a:solidFill>
                <a:srgbClr val="000000"/>
              </a:solidFill>
              <a:latin typeface="Arial"/>
              <a:ea typeface="Arial"/>
              <a:cs typeface="Arial"/>
              <a:sym typeface="Arial"/>
            </a:endParaRPr>
          </a:p>
          <a:p>
            <a:pPr indent="-285115" lvl="1" marL="755015" marR="0" rtl="0" algn="l">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Membership Dues Report - renewals</a:t>
            </a:r>
            <a:endParaRPr b="0" i="0" sz="2800" u="none" cap="none" strike="noStrike">
              <a:solidFill>
                <a:srgbClr val="000000"/>
              </a:solidFill>
              <a:latin typeface="Arial"/>
              <a:ea typeface="Arial"/>
              <a:cs typeface="Arial"/>
              <a:sym typeface="Arial"/>
            </a:endParaRPr>
          </a:p>
          <a:p>
            <a:pPr indent="-285115" lvl="1" marL="755015" marR="0" rtl="0" algn="l">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Summary PALMS Report - participation</a:t>
            </a:r>
            <a:endParaRPr b="0" i="0" sz="2800" u="none" cap="none" strike="noStrike">
              <a:solidFill>
                <a:srgbClr val="000000"/>
              </a:solidFill>
              <a:latin typeface="Arial"/>
              <a:ea typeface="Arial"/>
              <a:cs typeface="Arial"/>
              <a:sym typeface="Arial"/>
            </a:endParaRPr>
          </a:p>
          <a:p>
            <a:pPr indent="-285115" lvl="1" marL="755015" marR="0" rtl="0" algn="l">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Personal PALMS Report – member, 7-month</a:t>
            </a:r>
            <a:endParaRPr b="0" i="0" sz="2800" u="none" cap="none" strike="noStrike">
              <a:solidFill>
                <a:srgbClr val="000000"/>
              </a:solidFill>
              <a:latin typeface="Arial"/>
              <a:ea typeface="Arial"/>
              <a:cs typeface="Arial"/>
              <a:sym typeface="Arial"/>
            </a:endParaRPr>
          </a:p>
          <a:p>
            <a:pPr indent="-285115" lvl="1" marL="755015" marR="0" rtl="0" algn="l">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VP Report</a:t>
            </a:r>
            <a:endParaRPr b="0" i="0" sz="2800" u="none" cap="none" strike="noStrike">
              <a:solidFill>
                <a:srgbClr val="000000"/>
              </a:solidFill>
              <a:latin typeface="Arial"/>
              <a:ea typeface="Arial"/>
              <a:cs typeface="Arial"/>
              <a:sym typeface="Arial"/>
            </a:endParaRPr>
          </a:p>
          <a:p>
            <a:pPr indent="-285115" lvl="1" marL="755015" marR="0" rtl="0" algn="l">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Chapter Visitor Report – CB Chair, Visitor Host</a:t>
            </a:r>
            <a:endParaRPr b="0" i="0" sz="2800" u="none" cap="none" strike="noStrike">
              <a:solidFill>
                <a:srgbClr val="000000"/>
              </a:solidFill>
              <a:latin typeface="Arial"/>
              <a:ea typeface="Arial"/>
              <a:cs typeface="Arial"/>
              <a:sym typeface="Arial"/>
            </a:endParaRPr>
          </a:p>
          <a:p>
            <a:pPr indent="-285115" lvl="1" marL="755015" marR="0" rtl="0" algn="l">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Visitor Registration Report – VHC</a:t>
            </a:r>
            <a:endParaRPr b="0" i="0" sz="2800" u="none" cap="none" strike="noStrike">
              <a:solidFill>
                <a:srgbClr val="000000"/>
              </a:solidFill>
              <a:latin typeface="Arial"/>
              <a:ea typeface="Arial"/>
              <a:cs typeface="Arial"/>
              <a:sym typeface="Arial"/>
            </a:endParaRPr>
          </a:p>
          <a:p>
            <a:pPr indent="-285115" lvl="1" marL="755015" marR="0" rtl="0" algn="l">
              <a:lnSpc>
                <a:spcPct val="117107"/>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Visitor Not Attended Report – CB Chair, VHC</a:t>
            </a:r>
            <a:endParaRPr b="0" i="0" sz="2800" u="none" cap="none" strike="noStrike">
              <a:solidFill>
                <a:srgbClr val="000000"/>
              </a:solidFill>
              <a:latin typeface="Arial"/>
              <a:ea typeface="Arial"/>
              <a:cs typeface="Arial"/>
              <a:sym typeface="Arial"/>
            </a:endParaRPr>
          </a:p>
        </p:txBody>
      </p:sp>
      <p:pic>
        <p:nvPicPr>
          <p:cNvPr id="298" name="Google Shape;298;p4"/>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0" st="0"/>
                                            </p:txEl>
                                          </p:spTgt>
                                        </p:tgtEl>
                                        <p:attrNameLst>
                                          <p:attrName>style.visibility</p:attrName>
                                        </p:attrNameLst>
                                      </p:cBhvr>
                                      <p:to>
                                        <p:strVal val="visible"/>
                                      </p:to>
                                    </p:set>
                                    <p:animEffect filter="fade" transition="in">
                                      <p:cBhvr>
                                        <p:cTn dur="1000"/>
                                        <p:tgtEl>
                                          <p:spTgt spid="2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1" st="1"/>
                                            </p:txEl>
                                          </p:spTgt>
                                        </p:tgtEl>
                                        <p:attrNameLst>
                                          <p:attrName>style.visibility</p:attrName>
                                        </p:attrNameLst>
                                      </p:cBhvr>
                                      <p:to>
                                        <p:strVal val="visible"/>
                                      </p:to>
                                    </p:set>
                                    <p:animEffect filter="fade" transition="in">
                                      <p:cBhvr>
                                        <p:cTn dur="1000"/>
                                        <p:tgtEl>
                                          <p:spTgt spid="29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2" st="2"/>
                                            </p:txEl>
                                          </p:spTgt>
                                        </p:tgtEl>
                                        <p:attrNameLst>
                                          <p:attrName>style.visibility</p:attrName>
                                        </p:attrNameLst>
                                      </p:cBhvr>
                                      <p:to>
                                        <p:strVal val="visible"/>
                                      </p:to>
                                    </p:set>
                                    <p:animEffect filter="fade" transition="in">
                                      <p:cBhvr>
                                        <p:cTn dur="1000"/>
                                        <p:tgtEl>
                                          <p:spTgt spid="29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3" st="3"/>
                                            </p:txEl>
                                          </p:spTgt>
                                        </p:tgtEl>
                                        <p:attrNameLst>
                                          <p:attrName>style.visibility</p:attrName>
                                        </p:attrNameLst>
                                      </p:cBhvr>
                                      <p:to>
                                        <p:strVal val="visible"/>
                                      </p:to>
                                    </p:set>
                                    <p:animEffect filter="fade" transition="in">
                                      <p:cBhvr>
                                        <p:cTn dur="1000"/>
                                        <p:tgtEl>
                                          <p:spTgt spid="29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4" st="4"/>
                                            </p:txEl>
                                          </p:spTgt>
                                        </p:tgtEl>
                                        <p:attrNameLst>
                                          <p:attrName>style.visibility</p:attrName>
                                        </p:attrNameLst>
                                      </p:cBhvr>
                                      <p:to>
                                        <p:strVal val="visible"/>
                                      </p:to>
                                    </p:set>
                                    <p:animEffect filter="fade" transition="in">
                                      <p:cBhvr>
                                        <p:cTn dur="1000"/>
                                        <p:tgtEl>
                                          <p:spTgt spid="29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5" st="5"/>
                                            </p:txEl>
                                          </p:spTgt>
                                        </p:tgtEl>
                                        <p:attrNameLst>
                                          <p:attrName>style.visibility</p:attrName>
                                        </p:attrNameLst>
                                      </p:cBhvr>
                                      <p:to>
                                        <p:strVal val="visible"/>
                                      </p:to>
                                    </p:set>
                                    <p:animEffect filter="fade" transition="in">
                                      <p:cBhvr>
                                        <p:cTn dur="1000"/>
                                        <p:tgtEl>
                                          <p:spTgt spid="29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6" st="6"/>
                                            </p:txEl>
                                          </p:spTgt>
                                        </p:tgtEl>
                                        <p:attrNameLst>
                                          <p:attrName>style.visibility</p:attrName>
                                        </p:attrNameLst>
                                      </p:cBhvr>
                                      <p:to>
                                        <p:strVal val="visible"/>
                                      </p:to>
                                    </p:set>
                                    <p:animEffect filter="fade" transition="in">
                                      <p:cBhvr>
                                        <p:cTn dur="1000"/>
                                        <p:tgtEl>
                                          <p:spTgt spid="29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7" st="7"/>
                                            </p:txEl>
                                          </p:spTgt>
                                        </p:tgtEl>
                                        <p:attrNameLst>
                                          <p:attrName>style.visibility</p:attrName>
                                        </p:attrNameLst>
                                      </p:cBhvr>
                                      <p:to>
                                        <p:strVal val="visible"/>
                                      </p:to>
                                    </p:set>
                                    <p:animEffect filter="fade" transition="in">
                                      <p:cBhvr>
                                        <p:cTn dur="1000"/>
                                        <p:tgtEl>
                                          <p:spTgt spid="29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8" st="8"/>
                                            </p:txEl>
                                          </p:spTgt>
                                        </p:tgtEl>
                                        <p:attrNameLst>
                                          <p:attrName>style.visibility</p:attrName>
                                        </p:attrNameLst>
                                      </p:cBhvr>
                                      <p:to>
                                        <p:strVal val="visible"/>
                                      </p:to>
                                    </p:set>
                                    <p:animEffect filter="fade" transition="in">
                                      <p:cBhvr>
                                        <p:cTn dur="1000"/>
                                        <p:tgtEl>
                                          <p:spTgt spid="297">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5" name="Shape 715"/>
        <p:cNvGrpSpPr/>
        <p:nvPr/>
      </p:nvGrpSpPr>
      <p:grpSpPr>
        <a:xfrm>
          <a:off x="0" y="0"/>
          <a:ext cx="0" cy="0"/>
          <a:chOff x="0" y="0"/>
          <a:chExt cx="0" cy="0"/>
        </a:xfrm>
      </p:grpSpPr>
      <p:sp>
        <p:nvSpPr>
          <p:cNvPr id="716" name="Google Shape;716;p13"/>
          <p:cNvSpPr txBox="1"/>
          <p:nvPr>
            <p:ph type="title"/>
          </p:nvPr>
        </p:nvSpPr>
        <p:spPr>
          <a:xfrm>
            <a:off x="3" y="181900"/>
            <a:ext cx="12192000" cy="6285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SzPts val="1400"/>
              <a:buNone/>
            </a:pPr>
            <a:r>
              <a:rPr lang="en" sz="4000"/>
              <a:t>Application	Status</a:t>
            </a:r>
            <a:endParaRPr sz="4000"/>
          </a:p>
        </p:txBody>
      </p:sp>
      <p:sp>
        <p:nvSpPr>
          <p:cNvPr id="717" name="Google Shape;717;p13"/>
          <p:cNvSpPr/>
          <p:nvPr/>
        </p:nvSpPr>
        <p:spPr>
          <a:xfrm>
            <a:off x="2068271" y="1160062"/>
            <a:ext cx="3333750" cy="2000250"/>
          </a:xfrm>
          <a:custGeom>
            <a:rect b="b" l="l" r="r" t="t"/>
            <a:pathLst>
              <a:path extrusionOk="0" h="2000250" w="3333750">
                <a:moveTo>
                  <a:pt x="3133346" y="0"/>
                </a:moveTo>
                <a:lnTo>
                  <a:pt x="200000" y="0"/>
                </a:lnTo>
                <a:lnTo>
                  <a:pt x="154142" y="5282"/>
                </a:lnTo>
                <a:lnTo>
                  <a:pt x="112045" y="20328"/>
                </a:lnTo>
                <a:lnTo>
                  <a:pt x="74910" y="43938"/>
                </a:lnTo>
                <a:lnTo>
                  <a:pt x="43937" y="74910"/>
                </a:lnTo>
                <a:lnTo>
                  <a:pt x="20328" y="112045"/>
                </a:lnTo>
                <a:lnTo>
                  <a:pt x="5282" y="154142"/>
                </a:lnTo>
                <a:lnTo>
                  <a:pt x="0" y="200000"/>
                </a:lnTo>
                <a:lnTo>
                  <a:pt x="0" y="1800007"/>
                </a:lnTo>
                <a:lnTo>
                  <a:pt x="5282" y="1845866"/>
                </a:lnTo>
                <a:lnTo>
                  <a:pt x="20328" y="1887962"/>
                </a:lnTo>
                <a:lnTo>
                  <a:pt x="43937" y="1925097"/>
                </a:lnTo>
                <a:lnTo>
                  <a:pt x="74910" y="1956070"/>
                </a:lnTo>
                <a:lnTo>
                  <a:pt x="112045" y="1979680"/>
                </a:lnTo>
                <a:lnTo>
                  <a:pt x="154142" y="1994726"/>
                </a:lnTo>
                <a:lnTo>
                  <a:pt x="200000" y="2000008"/>
                </a:lnTo>
                <a:lnTo>
                  <a:pt x="3133346" y="2000008"/>
                </a:lnTo>
                <a:lnTo>
                  <a:pt x="3179205" y="1994726"/>
                </a:lnTo>
                <a:lnTo>
                  <a:pt x="3221302" y="1979680"/>
                </a:lnTo>
                <a:lnTo>
                  <a:pt x="3258437" y="1956070"/>
                </a:lnTo>
                <a:lnTo>
                  <a:pt x="3289409" y="1925097"/>
                </a:lnTo>
                <a:lnTo>
                  <a:pt x="3313019" y="1887962"/>
                </a:lnTo>
                <a:lnTo>
                  <a:pt x="3328065" y="1845866"/>
                </a:lnTo>
                <a:lnTo>
                  <a:pt x="3333347" y="1800007"/>
                </a:lnTo>
                <a:lnTo>
                  <a:pt x="3333347" y="200000"/>
                </a:lnTo>
                <a:lnTo>
                  <a:pt x="3328065" y="154142"/>
                </a:lnTo>
                <a:lnTo>
                  <a:pt x="3313019" y="112045"/>
                </a:lnTo>
                <a:lnTo>
                  <a:pt x="3289409" y="74910"/>
                </a:lnTo>
                <a:lnTo>
                  <a:pt x="3258437" y="43938"/>
                </a:lnTo>
                <a:lnTo>
                  <a:pt x="3221302" y="20328"/>
                </a:lnTo>
                <a:lnTo>
                  <a:pt x="3179205" y="5282"/>
                </a:lnTo>
                <a:lnTo>
                  <a:pt x="3133346" y="0"/>
                </a:lnTo>
                <a:close/>
              </a:path>
            </a:pathLst>
          </a:custGeom>
          <a:solidFill>
            <a:srgbClr val="C8C8C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18" name="Google Shape;718;p13"/>
          <p:cNvSpPr txBox="1"/>
          <p:nvPr/>
        </p:nvSpPr>
        <p:spPr>
          <a:xfrm>
            <a:off x="2293098" y="1211607"/>
            <a:ext cx="2884170" cy="1822450"/>
          </a:xfrm>
          <a:prstGeom prst="rect">
            <a:avLst/>
          </a:prstGeom>
          <a:noFill/>
          <a:ln>
            <a:noFill/>
          </a:ln>
        </p:spPr>
        <p:txBody>
          <a:bodyPr anchorCtr="0" anchor="t" bIns="0" lIns="0" spcFirstLastPara="1" rIns="0" wrap="square" tIns="12700">
            <a:spAutoFit/>
          </a:bodyPr>
          <a:lstStyle/>
          <a:p>
            <a:pPr indent="0" lvl="0" marL="542290" marR="534670" rtl="0" algn="ctr">
              <a:lnSpc>
                <a:spcPct val="119600"/>
              </a:lnSpc>
              <a:spcBef>
                <a:spcPts val="0"/>
              </a:spcBef>
              <a:spcAft>
                <a:spcPts val="0"/>
              </a:spcAft>
              <a:buClr>
                <a:srgbClr val="000000"/>
              </a:buClr>
              <a:buSzPts val="1600"/>
              <a:buFont typeface="Arial"/>
              <a:buNone/>
            </a:pPr>
            <a:r>
              <a:rPr b="1" i="0" lang="en" sz="1600" u="none" cap="none" strike="noStrike">
                <a:solidFill>
                  <a:srgbClr val="FF0000"/>
                </a:solidFill>
                <a:latin typeface="Arial"/>
                <a:ea typeface="Arial"/>
                <a:cs typeface="Arial"/>
                <a:sym typeface="Arial"/>
              </a:rPr>
              <a:t>Draft Application – Needs Review</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5"/>
              </a:spcBef>
              <a:spcAft>
                <a:spcPts val="0"/>
              </a:spcAft>
              <a:buClr>
                <a:srgbClr val="000000"/>
              </a:buClr>
              <a:buSzPts val="2650"/>
              <a:buFont typeface="Arial"/>
              <a:buNone/>
            </a:pPr>
            <a:r>
              <a:t/>
            </a:r>
            <a:endParaRPr b="0" i="0" sz="2650" u="none" cap="none" strike="noStrike">
              <a:solidFill>
                <a:srgbClr val="000000"/>
              </a:solidFill>
              <a:latin typeface="Arial"/>
              <a:ea typeface="Arial"/>
              <a:cs typeface="Arial"/>
              <a:sym typeface="Arial"/>
            </a:endParaRPr>
          </a:p>
          <a:p>
            <a:pPr indent="0" lvl="0" marL="12700" marR="5080" rtl="0" algn="ctr">
              <a:lnSpc>
                <a:spcPct val="101874"/>
              </a:lnSpc>
              <a:spcBef>
                <a:spcPts val="0"/>
              </a:spcBef>
              <a:spcAft>
                <a:spcPts val="0"/>
              </a:spcAft>
              <a:buClr>
                <a:srgbClr val="000000"/>
              </a:buClr>
              <a:buSzPts val="1600"/>
              <a:buFont typeface="Arial"/>
              <a:buNone/>
            </a:pPr>
            <a:r>
              <a:rPr b="0" i="0" lang="en" sz="1600" u="none" cap="none" strike="noStrike">
                <a:solidFill>
                  <a:srgbClr val="00B0F0"/>
                </a:solidFill>
                <a:latin typeface="Arial"/>
                <a:ea typeface="Arial"/>
                <a:cs typeface="Arial"/>
                <a:sym typeface="Arial"/>
              </a:rPr>
              <a:t>Applicant </a:t>
            </a:r>
            <a:r>
              <a:rPr b="0" i="0" lang="en" sz="1600" u="none" cap="none" strike="noStrike">
                <a:solidFill>
                  <a:srgbClr val="000000"/>
                </a:solidFill>
                <a:latin typeface="Arial"/>
                <a:ea typeface="Arial"/>
                <a:cs typeface="Arial"/>
                <a:sym typeface="Arial"/>
              </a:rPr>
              <a:t>bailed and needs to complete the app. If abandoned needs to be voided by </a:t>
            </a:r>
            <a:r>
              <a:rPr b="0" i="0" lang="en" sz="1600" u="none" cap="none" strike="noStrike">
                <a:solidFill>
                  <a:srgbClr val="7030A0"/>
                </a:solidFill>
                <a:latin typeface="Arial"/>
                <a:ea typeface="Arial"/>
                <a:cs typeface="Arial"/>
                <a:sym typeface="Arial"/>
              </a:rPr>
              <a:t>Regional Admin</a:t>
            </a:r>
            <a:endParaRPr b="0" i="0" sz="1600" u="none" cap="none" strike="noStrike">
              <a:solidFill>
                <a:srgbClr val="000000"/>
              </a:solidFill>
              <a:latin typeface="Arial"/>
              <a:ea typeface="Arial"/>
              <a:cs typeface="Arial"/>
              <a:sym typeface="Arial"/>
            </a:endParaRPr>
          </a:p>
        </p:txBody>
      </p:sp>
      <p:sp>
        <p:nvSpPr>
          <p:cNvPr id="719" name="Google Shape;719;p13"/>
          <p:cNvSpPr/>
          <p:nvPr/>
        </p:nvSpPr>
        <p:spPr>
          <a:xfrm>
            <a:off x="5694954" y="1746732"/>
            <a:ext cx="706755" cy="826769"/>
          </a:xfrm>
          <a:custGeom>
            <a:rect b="b" l="l" r="r" t="t"/>
            <a:pathLst>
              <a:path extrusionOk="0" h="826769" w="706754">
                <a:moveTo>
                  <a:pt x="353334" y="0"/>
                </a:moveTo>
                <a:lnTo>
                  <a:pt x="353334" y="165333"/>
                </a:lnTo>
                <a:lnTo>
                  <a:pt x="0" y="165333"/>
                </a:lnTo>
                <a:lnTo>
                  <a:pt x="0" y="661335"/>
                </a:lnTo>
                <a:lnTo>
                  <a:pt x="353334" y="661335"/>
                </a:lnTo>
                <a:lnTo>
                  <a:pt x="353334" y="826669"/>
                </a:lnTo>
                <a:lnTo>
                  <a:pt x="706668" y="413334"/>
                </a:lnTo>
                <a:lnTo>
                  <a:pt x="353334"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20" name="Google Shape;720;p13"/>
          <p:cNvSpPr/>
          <p:nvPr/>
        </p:nvSpPr>
        <p:spPr>
          <a:xfrm>
            <a:off x="6734958" y="1160062"/>
            <a:ext cx="3333750" cy="2000250"/>
          </a:xfrm>
          <a:custGeom>
            <a:rect b="b" l="l" r="r" t="t"/>
            <a:pathLst>
              <a:path extrusionOk="0" h="2000250" w="3333750">
                <a:moveTo>
                  <a:pt x="3133347" y="0"/>
                </a:moveTo>
                <a:lnTo>
                  <a:pt x="200000" y="0"/>
                </a:lnTo>
                <a:lnTo>
                  <a:pt x="154142" y="5282"/>
                </a:lnTo>
                <a:lnTo>
                  <a:pt x="112045" y="20328"/>
                </a:lnTo>
                <a:lnTo>
                  <a:pt x="74910" y="43938"/>
                </a:lnTo>
                <a:lnTo>
                  <a:pt x="43938" y="74910"/>
                </a:lnTo>
                <a:lnTo>
                  <a:pt x="20328" y="112045"/>
                </a:lnTo>
                <a:lnTo>
                  <a:pt x="5282" y="154142"/>
                </a:lnTo>
                <a:lnTo>
                  <a:pt x="0" y="200000"/>
                </a:lnTo>
                <a:lnTo>
                  <a:pt x="0" y="1800007"/>
                </a:lnTo>
                <a:lnTo>
                  <a:pt x="5282" y="1845866"/>
                </a:lnTo>
                <a:lnTo>
                  <a:pt x="20328" y="1887962"/>
                </a:lnTo>
                <a:lnTo>
                  <a:pt x="43938" y="1925097"/>
                </a:lnTo>
                <a:lnTo>
                  <a:pt x="74910" y="1956070"/>
                </a:lnTo>
                <a:lnTo>
                  <a:pt x="112045" y="1979680"/>
                </a:lnTo>
                <a:lnTo>
                  <a:pt x="154142" y="1994726"/>
                </a:lnTo>
                <a:lnTo>
                  <a:pt x="200000" y="2000008"/>
                </a:lnTo>
                <a:lnTo>
                  <a:pt x="3133347" y="2000008"/>
                </a:lnTo>
                <a:lnTo>
                  <a:pt x="3179206" y="1994726"/>
                </a:lnTo>
                <a:lnTo>
                  <a:pt x="3221302" y="1979680"/>
                </a:lnTo>
                <a:lnTo>
                  <a:pt x="3258437" y="1956070"/>
                </a:lnTo>
                <a:lnTo>
                  <a:pt x="3289410" y="1925097"/>
                </a:lnTo>
                <a:lnTo>
                  <a:pt x="3313020" y="1887962"/>
                </a:lnTo>
                <a:lnTo>
                  <a:pt x="3328066" y="1845866"/>
                </a:lnTo>
                <a:lnTo>
                  <a:pt x="3333348" y="1800007"/>
                </a:lnTo>
                <a:lnTo>
                  <a:pt x="3333348" y="200000"/>
                </a:lnTo>
                <a:lnTo>
                  <a:pt x="3328066" y="154142"/>
                </a:lnTo>
                <a:lnTo>
                  <a:pt x="3313020" y="112045"/>
                </a:lnTo>
                <a:lnTo>
                  <a:pt x="3289410" y="74910"/>
                </a:lnTo>
                <a:lnTo>
                  <a:pt x="3258437" y="43938"/>
                </a:lnTo>
                <a:lnTo>
                  <a:pt x="3221302" y="20328"/>
                </a:lnTo>
                <a:lnTo>
                  <a:pt x="3179206" y="5282"/>
                </a:lnTo>
                <a:lnTo>
                  <a:pt x="3133347" y="0"/>
                </a:lnTo>
                <a:close/>
              </a:path>
            </a:pathLst>
          </a:custGeom>
          <a:solidFill>
            <a:srgbClr val="C8C8C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21" name="Google Shape;721;p13"/>
          <p:cNvSpPr txBox="1"/>
          <p:nvPr/>
        </p:nvSpPr>
        <p:spPr>
          <a:xfrm>
            <a:off x="7027602" y="1418014"/>
            <a:ext cx="2748280" cy="1409700"/>
          </a:xfrm>
          <a:prstGeom prst="rect">
            <a:avLst/>
          </a:prstGeom>
          <a:noFill/>
          <a:ln>
            <a:noFill/>
          </a:ln>
        </p:spPr>
        <p:txBody>
          <a:bodyPr anchorCtr="0" anchor="t" bIns="0" lIns="0" spcFirstLastPara="1" rIns="0" wrap="square" tIns="12700">
            <a:spAutoFit/>
          </a:bodyPr>
          <a:lstStyle/>
          <a:p>
            <a:pPr indent="0" lvl="0" marL="210820" marR="203200" rtl="0" algn="ctr">
              <a:lnSpc>
                <a:spcPct val="119600"/>
              </a:lnSpc>
              <a:spcBef>
                <a:spcPts val="0"/>
              </a:spcBef>
              <a:spcAft>
                <a:spcPts val="0"/>
              </a:spcAft>
              <a:buClr>
                <a:srgbClr val="000000"/>
              </a:buClr>
              <a:buSzPts val="1600"/>
              <a:buFont typeface="Arial"/>
              <a:buNone/>
            </a:pPr>
            <a:r>
              <a:rPr b="1" i="0" lang="en" sz="1600" u="none" cap="none" strike="noStrike">
                <a:solidFill>
                  <a:srgbClr val="FF0000"/>
                </a:solidFill>
                <a:latin typeface="Arial"/>
                <a:ea typeface="Arial"/>
                <a:cs typeface="Arial"/>
                <a:sym typeface="Arial"/>
              </a:rPr>
              <a:t>Application Submitted – Needs Review</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5"/>
              </a:spcBef>
              <a:spcAft>
                <a:spcPts val="0"/>
              </a:spcAft>
              <a:buClr>
                <a:srgbClr val="000000"/>
              </a:buClr>
              <a:buSzPts val="2650"/>
              <a:buFont typeface="Arial"/>
              <a:buNone/>
            </a:pPr>
            <a:r>
              <a:t/>
            </a:r>
            <a:endParaRPr b="0" i="0" sz="2650" u="none" cap="none" strike="noStrike">
              <a:solidFill>
                <a:srgbClr val="000000"/>
              </a:solidFill>
              <a:latin typeface="Arial"/>
              <a:ea typeface="Arial"/>
              <a:cs typeface="Arial"/>
              <a:sym typeface="Arial"/>
            </a:endParaRPr>
          </a:p>
          <a:p>
            <a:pPr indent="0" lvl="0" marL="12700" marR="5080" rtl="0" algn="ctr">
              <a:lnSpc>
                <a:spcPct val="101874"/>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Applicant finished the app and now it needs </a:t>
            </a:r>
            <a:r>
              <a:rPr b="0" i="0" lang="en" sz="1600" u="none" cap="none" strike="noStrike">
                <a:solidFill>
                  <a:srgbClr val="FFFF00"/>
                </a:solidFill>
                <a:latin typeface="Arial"/>
                <a:ea typeface="Arial"/>
                <a:cs typeface="Arial"/>
                <a:sym typeface="Arial"/>
              </a:rPr>
              <a:t>VP\MC </a:t>
            </a:r>
            <a:r>
              <a:rPr b="0" i="0" lang="en" sz="1600" u="none" cap="none" strike="noStrike">
                <a:solidFill>
                  <a:srgbClr val="000000"/>
                </a:solidFill>
                <a:latin typeface="Arial"/>
                <a:ea typeface="Arial"/>
                <a:cs typeface="Arial"/>
                <a:sym typeface="Arial"/>
              </a:rPr>
              <a:t>approval</a:t>
            </a:r>
            <a:endParaRPr b="0" i="0" sz="1600" u="none" cap="none" strike="noStrike">
              <a:solidFill>
                <a:srgbClr val="000000"/>
              </a:solidFill>
              <a:latin typeface="Arial"/>
              <a:ea typeface="Arial"/>
              <a:cs typeface="Arial"/>
              <a:sym typeface="Arial"/>
            </a:endParaRPr>
          </a:p>
        </p:txBody>
      </p:sp>
      <p:sp>
        <p:nvSpPr>
          <p:cNvPr id="722" name="Google Shape;722;p13"/>
          <p:cNvSpPr/>
          <p:nvPr/>
        </p:nvSpPr>
        <p:spPr>
          <a:xfrm>
            <a:off x="7988297" y="3453407"/>
            <a:ext cx="826769" cy="706755"/>
          </a:xfrm>
          <a:custGeom>
            <a:rect b="b" l="l" r="r" t="t"/>
            <a:pathLst>
              <a:path extrusionOk="0" h="706754" w="826770">
                <a:moveTo>
                  <a:pt x="661335" y="0"/>
                </a:moveTo>
                <a:lnTo>
                  <a:pt x="165333" y="0"/>
                </a:lnTo>
                <a:lnTo>
                  <a:pt x="165333" y="353334"/>
                </a:lnTo>
                <a:lnTo>
                  <a:pt x="0" y="353334"/>
                </a:lnTo>
                <a:lnTo>
                  <a:pt x="413335" y="706668"/>
                </a:lnTo>
                <a:lnTo>
                  <a:pt x="826669" y="353334"/>
                </a:lnTo>
                <a:lnTo>
                  <a:pt x="661335" y="353334"/>
                </a:lnTo>
                <a:lnTo>
                  <a:pt x="661335"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723" name="Google Shape;723;p13"/>
          <p:cNvGrpSpPr/>
          <p:nvPr/>
        </p:nvGrpSpPr>
        <p:grpSpPr>
          <a:xfrm>
            <a:off x="6734958" y="4493410"/>
            <a:ext cx="3333750" cy="2000250"/>
            <a:chOff x="6734958" y="4493410"/>
            <a:chExt cx="3333750" cy="2000250"/>
          </a:xfrm>
        </p:grpSpPr>
        <p:sp>
          <p:nvSpPr>
            <p:cNvPr id="724" name="Google Shape;724;p13"/>
            <p:cNvSpPr/>
            <p:nvPr/>
          </p:nvSpPr>
          <p:spPr>
            <a:xfrm>
              <a:off x="6734958" y="4493410"/>
              <a:ext cx="3333750" cy="2000250"/>
            </a:xfrm>
            <a:custGeom>
              <a:rect b="b" l="l" r="r" t="t"/>
              <a:pathLst>
                <a:path extrusionOk="0" h="2000250" w="3333750">
                  <a:moveTo>
                    <a:pt x="3133347" y="0"/>
                  </a:moveTo>
                  <a:lnTo>
                    <a:pt x="200000" y="0"/>
                  </a:lnTo>
                  <a:lnTo>
                    <a:pt x="154142" y="5282"/>
                  </a:lnTo>
                  <a:lnTo>
                    <a:pt x="112045" y="20328"/>
                  </a:lnTo>
                  <a:lnTo>
                    <a:pt x="74910" y="43938"/>
                  </a:lnTo>
                  <a:lnTo>
                    <a:pt x="43938" y="74910"/>
                  </a:lnTo>
                  <a:lnTo>
                    <a:pt x="20328" y="112045"/>
                  </a:lnTo>
                  <a:lnTo>
                    <a:pt x="5282" y="154142"/>
                  </a:lnTo>
                  <a:lnTo>
                    <a:pt x="0" y="200000"/>
                  </a:lnTo>
                  <a:lnTo>
                    <a:pt x="0" y="1800007"/>
                  </a:lnTo>
                  <a:lnTo>
                    <a:pt x="5282" y="1845865"/>
                  </a:lnTo>
                  <a:lnTo>
                    <a:pt x="20328" y="1887962"/>
                  </a:lnTo>
                  <a:lnTo>
                    <a:pt x="43938" y="1925097"/>
                  </a:lnTo>
                  <a:lnTo>
                    <a:pt x="74910" y="1956070"/>
                  </a:lnTo>
                  <a:lnTo>
                    <a:pt x="112045" y="1979679"/>
                  </a:lnTo>
                  <a:lnTo>
                    <a:pt x="154142" y="1994725"/>
                  </a:lnTo>
                  <a:lnTo>
                    <a:pt x="200000" y="2000007"/>
                  </a:lnTo>
                  <a:lnTo>
                    <a:pt x="3133347" y="2000007"/>
                  </a:lnTo>
                  <a:lnTo>
                    <a:pt x="3179206" y="1994725"/>
                  </a:lnTo>
                  <a:lnTo>
                    <a:pt x="3221302" y="1979679"/>
                  </a:lnTo>
                  <a:lnTo>
                    <a:pt x="3258437" y="1956070"/>
                  </a:lnTo>
                  <a:lnTo>
                    <a:pt x="3289410" y="1925097"/>
                  </a:lnTo>
                  <a:lnTo>
                    <a:pt x="3313020" y="1887962"/>
                  </a:lnTo>
                  <a:lnTo>
                    <a:pt x="3328066" y="1845865"/>
                  </a:lnTo>
                  <a:lnTo>
                    <a:pt x="3333348" y="1800007"/>
                  </a:lnTo>
                  <a:lnTo>
                    <a:pt x="3333348" y="200000"/>
                  </a:lnTo>
                  <a:lnTo>
                    <a:pt x="3328066" y="154142"/>
                  </a:lnTo>
                  <a:lnTo>
                    <a:pt x="3313020" y="112045"/>
                  </a:lnTo>
                  <a:lnTo>
                    <a:pt x="3289410" y="74910"/>
                  </a:lnTo>
                  <a:lnTo>
                    <a:pt x="3258437" y="43938"/>
                  </a:lnTo>
                  <a:lnTo>
                    <a:pt x="3221302" y="20328"/>
                  </a:lnTo>
                  <a:lnTo>
                    <a:pt x="3179206" y="5282"/>
                  </a:lnTo>
                  <a:lnTo>
                    <a:pt x="3133347" y="0"/>
                  </a:lnTo>
                  <a:close/>
                </a:path>
              </a:pathLst>
            </a:custGeom>
            <a:solidFill>
              <a:srgbClr val="C8C8C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25" name="Google Shape;725;p13"/>
            <p:cNvSpPr/>
            <p:nvPr/>
          </p:nvSpPr>
          <p:spPr>
            <a:xfrm>
              <a:off x="6734958" y="4493410"/>
              <a:ext cx="3333750" cy="2000250"/>
            </a:xfrm>
            <a:custGeom>
              <a:rect b="b" l="l" r="r" t="t"/>
              <a:pathLst>
                <a:path extrusionOk="0" h="2000250" w="3333750">
                  <a:moveTo>
                    <a:pt x="200000" y="0"/>
                  </a:moveTo>
                  <a:lnTo>
                    <a:pt x="3133347" y="0"/>
                  </a:lnTo>
                  <a:lnTo>
                    <a:pt x="3179206" y="5282"/>
                  </a:lnTo>
                  <a:lnTo>
                    <a:pt x="3221302" y="20328"/>
                  </a:lnTo>
                  <a:lnTo>
                    <a:pt x="3258437" y="43937"/>
                  </a:lnTo>
                  <a:lnTo>
                    <a:pt x="3289410" y="74910"/>
                  </a:lnTo>
                  <a:lnTo>
                    <a:pt x="3313020" y="112045"/>
                  </a:lnTo>
                  <a:lnTo>
                    <a:pt x="3328066" y="154142"/>
                  </a:lnTo>
                  <a:lnTo>
                    <a:pt x="3333348" y="200000"/>
                  </a:lnTo>
                  <a:lnTo>
                    <a:pt x="3333348" y="1800006"/>
                  </a:lnTo>
                  <a:lnTo>
                    <a:pt x="3328066" y="1845865"/>
                  </a:lnTo>
                  <a:lnTo>
                    <a:pt x="3313020" y="1887962"/>
                  </a:lnTo>
                  <a:lnTo>
                    <a:pt x="3289410" y="1925097"/>
                  </a:lnTo>
                  <a:lnTo>
                    <a:pt x="3258437" y="1956069"/>
                  </a:lnTo>
                  <a:lnTo>
                    <a:pt x="3221302" y="1979679"/>
                  </a:lnTo>
                  <a:lnTo>
                    <a:pt x="3179206" y="1994725"/>
                  </a:lnTo>
                  <a:lnTo>
                    <a:pt x="3133347" y="2000007"/>
                  </a:lnTo>
                  <a:lnTo>
                    <a:pt x="200000" y="2000007"/>
                  </a:lnTo>
                  <a:lnTo>
                    <a:pt x="154142" y="1994725"/>
                  </a:lnTo>
                  <a:lnTo>
                    <a:pt x="112045" y="1979679"/>
                  </a:lnTo>
                  <a:lnTo>
                    <a:pt x="74910" y="1956069"/>
                  </a:lnTo>
                  <a:lnTo>
                    <a:pt x="43937" y="1925097"/>
                  </a:lnTo>
                  <a:lnTo>
                    <a:pt x="20328" y="1887962"/>
                  </a:lnTo>
                  <a:lnTo>
                    <a:pt x="5282" y="1845865"/>
                  </a:lnTo>
                  <a:lnTo>
                    <a:pt x="0" y="1800006"/>
                  </a:lnTo>
                  <a:lnTo>
                    <a:pt x="0" y="200000"/>
                  </a:lnTo>
                  <a:lnTo>
                    <a:pt x="5282" y="154142"/>
                  </a:lnTo>
                  <a:lnTo>
                    <a:pt x="20328" y="112045"/>
                  </a:lnTo>
                  <a:lnTo>
                    <a:pt x="43937" y="74910"/>
                  </a:lnTo>
                  <a:lnTo>
                    <a:pt x="74910" y="43937"/>
                  </a:lnTo>
                  <a:lnTo>
                    <a:pt x="112045" y="20328"/>
                  </a:lnTo>
                  <a:lnTo>
                    <a:pt x="154142" y="5282"/>
                  </a:lnTo>
                  <a:lnTo>
                    <a:pt x="200000" y="0"/>
                  </a:lnTo>
                  <a:close/>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726" name="Google Shape;726;p13"/>
          <p:cNvSpPr txBox="1"/>
          <p:nvPr/>
        </p:nvSpPr>
        <p:spPr>
          <a:xfrm>
            <a:off x="6982704" y="4738740"/>
            <a:ext cx="2838450" cy="1482725"/>
          </a:xfrm>
          <a:prstGeom prst="rect">
            <a:avLst/>
          </a:prstGeom>
          <a:noFill/>
          <a:ln>
            <a:noFill/>
          </a:ln>
        </p:spPr>
        <p:txBody>
          <a:bodyPr anchorCtr="0" anchor="t" bIns="0" lIns="0" spcFirstLastPara="1" rIns="0" wrap="square" tIns="50150">
            <a:spAutoFit/>
          </a:bodyPr>
          <a:lstStyle/>
          <a:p>
            <a:pPr indent="0" lvl="0" marL="255904" marR="248284" rtl="0" algn="ctr">
              <a:lnSpc>
                <a:spcPct val="101874"/>
              </a:lnSpc>
              <a:spcBef>
                <a:spcPts val="0"/>
              </a:spcBef>
              <a:spcAft>
                <a:spcPts val="0"/>
              </a:spcAft>
              <a:buClr>
                <a:srgbClr val="000000"/>
              </a:buClr>
              <a:buSzPts val="1600"/>
              <a:buFont typeface="Arial"/>
              <a:buNone/>
            </a:pPr>
            <a:r>
              <a:rPr b="1" i="0" lang="en" sz="1600" u="none" cap="none" strike="noStrike">
                <a:solidFill>
                  <a:srgbClr val="FF0000"/>
                </a:solidFill>
                <a:latin typeface="Arial"/>
                <a:ea typeface="Arial"/>
                <a:cs typeface="Arial"/>
                <a:sym typeface="Arial"/>
              </a:rPr>
              <a:t>Application Submitted – Approved</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55"/>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a:p>
            <a:pPr indent="-635" lvl="0" marL="12065" marR="5080" rtl="0" algn="ctr">
              <a:lnSpc>
                <a:spcPct val="101874"/>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Ready for payment from </a:t>
            </a:r>
            <a:r>
              <a:rPr b="0" i="0" lang="en" sz="1600" u="none" cap="none" strike="noStrike">
                <a:solidFill>
                  <a:srgbClr val="00B0F0"/>
                </a:solidFill>
                <a:latin typeface="Arial"/>
                <a:ea typeface="Arial"/>
                <a:cs typeface="Arial"/>
                <a:sym typeface="Arial"/>
              </a:rPr>
              <a:t>Applicant. </a:t>
            </a:r>
            <a:r>
              <a:rPr b="0" i="0" lang="en" sz="1600" u="none" cap="none" strike="noStrike">
                <a:solidFill>
                  <a:srgbClr val="7030A0"/>
                </a:solidFill>
                <a:latin typeface="Arial"/>
                <a:ea typeface="Arial"/>
                <a:cs typeface="Arial"/>
                <a:sym typeface="Arial"/>
              </a:rPr>
              <a:t>Regional Admin </a:t>
            </a:r>
            <a:r>
              <a:rPr b="0" i="0" lang="en" sz="1600" u="none" cap="none" strike="noStrike">
                <a:solidFill>
                  <a:srgbClr val="1A1918"/>
                </a:solidFill>
                <a:latin typeface="Arial"/>
                <a:ea typeface="Arial"/>
                <a:cs typeface="Arial"/>
                <a:sym typeface="Arial"/>
              </a:rPr>
              <a:t>may send payment reminder.</a:t>
            </a:r>
            <a:endParaRPr b="0" i="0" sz="1600" u="none" cap="none" strike="noStrike">
              <a:solidFill>
                <a:srgbClr val="000000"/>
              </a:solidFill>
              <a:latin typeface="Arial"/>
              <a:ea typeface="Arial"/>
              <a:cs typeface="Arial"/>
              <a:sym typeface="Arial"/>
            </a:endParaRPr>
          </a:p>
        </p:txBody>
      </p:sp>
      <p:sp>
        <p:nvSpPr>
          <p:cNvPr id="727" name="Google Shape;727;p13"/>
          <p:cNvSpPr/>
          <p:nvPr/>
        </p:nvSpPr>
        <p:spPr>
          <a:xfrm>
            <a:off x="5734954" y="5080079"/>
            <a:ext cx="706755" cy="826769"/>
          </a:xfrm>
          <a:custGeom>
            <a:rect b="b" l="l" r="r" t="t"/>
            <a:pathLst>
              <a:path extrusionOk="0" h="826770" w="706754">
                <a:moveTo>
                  <a:pt x="353334" y="0"/>
                </a:moveTo>
                <a:lnTo>
                  <a:pt x="0" y="413335"/>
                </a:lnTo>
                <a:lnTo>
                  <a:pt x="353334" y="826669"/>
                </a:lnTo>
                <a:lnTo>
                  <a:pt x="353334" y="661335"/>
                </a:lnTo>
                <a:lnTo>
                  <a:pt x="706668" y="661335"/>
                </a:lnTo>
                <a:lnTo>
                  <a:pt x="706668" y="165333"/>
                </a:lnTo>
                <a:lnTo>
                  <a:pt x="353334" y="165333"/>
                </a:lnTo>
                <a:lnTo>
                  <a:pt x="353334"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28" name="Google Shape;728;p13"/>
          <p:cNvSpPr/>
          <p:nvPr/>
        </p:nvSpPr>
        <p:spPr>
          <a:xfrm>
            <a:off x="2068271" y="4493410"/>
            <a:ext cx="3333750" cy="2000250"/>
          </a:xfrm>
          <a:custGeom>
            <a:rect b="b" l="l" r="r" t="t"/>
            <a:pathLst>
              <a:path extrusionOk="0" h="2000250" w="3333750">
                <a:moveTo>
                  <a:pt x="3133346" y="0"/>
                </a:moveTo>
                <a:lnTo>
                  <a:pt x="200000" y="0"/>
                </a:lnTo>
                <a:lnTo>
                  <a:pt x="154142" y="5282"/>
                </a:lnTo>
                <a:lnTo>
                  <a:pt x="112045" y="20328"/>
                </a:lnTo>
                <a:lnTo>
                  <a:pt x="74910" y="43938"/>
                </a:lnTo>
                <a:lnTo>
                  <a:pt x="43937" y="74910"/>
                </a:lnTo>
                <a:lnTo>
                  <a:pt x="20328" y="112045"/>
                </a:lnTo>
                <a:lnTo>
                  <a:pt x="5282" y="154142"/>
                </a:lnTo>
                <a:lnTo>
                  <a:pt x="0" y="200000"/>
                </a:lnTo>
                <a:lnTo>
                  <a:pt x="0" y="1800007"/>
                </a:lnTo>
                <a:lnTo>
                  <a:pt x="5282" y="1845865"/>
                </a:lnTo>
                <a:lnTo>
                  <a:pt x="20328" y="1887962"/>
                </a:lnTo>
                <a:lnTo>
                  <a:pt x="43937" y="1925097"/>
                </a:lnTo>
                <a:lnTo>
                  <a:pt x="74910" y="1956070"/>
                </a:lnTo>
                <a:lnTo>
                  <a:pt x="112045" y="1979679"/>
                </a:lnTo>
                <a:lnTo>
                  <a:pt x="154142" y="1994725"/>
                </a:lnTo>
                <a:lnTo>
                  <a:pt x="200000" y="2000007"/>
                </a:lnTo>
                <a:lnTo>
                  <a:pt x="3133346" y="2000007"/>
                </a:lnTo>
                <a:lnTo>
                  <a:pt x="3179205" y="1994725"/>
                </a:lnTo>
                <a:lnTo>
                  <a:pt x="3221302" y="1979679"/>
                </a:lnTo>
                <a:lnTo>
                  <a:pt x="3258437" y="1956070"/>
                </a:lnTo>
                <a:lnTo>
                  <a:pt x="3289409" y="1925097"/>
                </a:lnTo>
                <a:lnTo>
                  <a:pt x="3313019" y="1887962"/>
                </a:lnTo>
                <a:lnTo>
                  <a:pt x="3328065" y="1845865"/>
                </a:lnTo>
                <a:lnTo>
                  <a:pt x="3333347" y="1800007"/>
                </a:lnTo>
                <a:lnTo>
                  <a:pt x="3333347" y="200000"/>
                </a:lnTo>
                <a:lnTo>
                  <a:pt x="3328065" y="154142"/>
                </a:lnTo>
                <a:lnTo>
                  <a:pt x="3313019" y="112045"/>
                </a:lnTo>
                <a:lnTo>
                  <a:pt x="3289409" y="74910"/>
                </a:lnTo>
                <a:lnTo>
                  <a:pt x="3258437" y="43938"/>
                </a:lnTo>
                <a:lnTo>
                  <a:pt x="3221302" y="20328"/>
                </a:lnTo>
                <a:lnTo>
                  <a:pt x="3179205" y="5282"/>
                </a:lnTo>
                <a:lnTo>
                  <a:pt x="3133346" y="0"/>
                </a:lnTo>
                <a:close/>
              </a:path>
            </a:pathLst>
          </a:custGeom>
          <a:solidFill>
            <a:srgbClr val="C8C8C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29" name="Google Shape;729;p13"/>
          <p:cNvSpPr txBox="1"/>
          <p:nvPr/>
        </p:nvSpPr>
        <p:spPr>
          <a:xfrm>
            <a:off x="2321623" y="4648158"/>
            <a:ext cx="2827020" cy="1616075"/>
          </a:xfrm>
          <a:prstGeom prst="rect">
            <a:avLst/>
          </a:prstGeom>
          <a:noFill/>
          <a:ln>
            <a:noFill/>
          </a:ln>
        </p:spPr>
        <p:txBody>
          <a:bodyPr anchorCtr="0" anchor="t" bIns="0" lIns="0" spcFirstLastPara="1" rIns="0" wrap="square" tIns="12700">
            <a:spAutoFit/>
          </a:bodyPr>
          <a:lstStyle/>
          <a:p>
            <a:pPr indent="0" lvl="0" marL="458469" marR="450850" rtl="0" algn="ctr">
              <a:lnSpc>
                <a:spcPct val="119600"/>
              </a:lnSpc>
              <a:spcBef>
                <a:spcPts val="0"/>
              </a:spcBef>
              <a:spcAft>
                <a:spcPts val="0"/>
              </a:spcAft>
              <a:buClr>
                <a:srgbClr val="000000"/>
              </a:buClr>
              <a:buSzPts val="1600"/>
              <a:buFont typeface="Arial"/>
              <a:buNone/>
            </a:pPr>
            <a:r>
              <a:rPr b="1" i="0" lang="en" sz="1600" u="none" cap="none" strike="noStrike">
                <a:solidFill>
                  <a:srgbClr val="FF0000"/>
                </a:solidFill>
                <a:latin typeface="Arial"/>
                <a:ea typeface="Arial"/>
                <a:cs typeface="Arial"/>
                <a:sym typeface="Arial"/>
              </a:rPr>
              <a:t>Payment Selected – Approved</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5"/>
              </a:spcBef>
              <a:spcAft>
                <a:spcPts val="0"/>
              </a:spcAft>
              <a:buClr>
                <a:srgbClr val="000000"/>
              </a:buClr>
              <a:buSzPts val="2650"/>
              <a:buFont typeface="Arial"/>
              <a:buNone/>
            </a:pPr>
            <a:r>
              <a:t/>
            </a:r>
            <a:endParaRPr b="0" i="0" sz="2650" u="none" cap="none" strike="noStrike">
              <a:solidFill>
                <a:srgbClr val="000000"/>
              </a:solidFill>
              <a:latin typeface="Arial"/>
              <a:ea typeface="Arial"/>
              <a:cs typeface="Arial"/>
              <a:sym typeface="Arial"/>
            </a:endParaRPr>
          </a:p>
          <a:p>
            <a:pPr indent="-635" lvl="0" marL="12065" marR="5080" rtl="0" algn="ctr">
              <a:lnSpc>
                <a:spcPct val="101874"/>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Payment method chosen but </a:t>
            </a:r>
            <a:r>
              <a:rPr b="0" i="0" lang="en" sz="1600" u="none" cap="none" strike="noStrike">
                <a:solidFill>
                  <a:srgbClr val="7030A0"/>
                </a:solidFill>
                <a:latin typeface="Arial"/>
                <a:ea typeface="Arial"/>
                <a:cs typeface="Arial"/>
                <a:sym typeface="Arial"/>
              </a:rPr>
              <a:t>Regional Admin </a:t>
            </a:r>
            <a:r>
              <a:rPr b="0" i="0" lang="en" sz="1600" u="none" cap="none" strike="noStrike">
                <a:solidFill>
                  <a:srgbClr val="000000"/>
                </a:solidFill>
                <a:latin typeface="Arial"/>
                <a:ea typeface="Arial"/>
                <a:cs typeface="Arial"/>
                <a:sym typeface="Arial"/>
              </a:rPr>
              <a:t>needs to verify and reconcile</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id="734" name="Google Shape;734;p14"/>
          <p:cNvPicPr preferRelativeResize="0"/>
          <p:nvPr/>
        </p:nvPicPr>
        <p:blipFill rotWithShape="1">
          <a:blip r:embed="rId3">
            <a:alphaModFix/>
          </a:blip>
          <a:srcRect b="0" l="0" r="0" t="0"/>
          <a:stretch/>
        </p:blipFill>
        <p:spPr>
          <a:xfrm>
            <a:off x="417367" y="5493327"/>
            <a:ext cx="1771650" cy="679450"/>
          </a:xfrm>
          <a:prstGeom prst="rect">
            <a:avLst/>
          </a:prstGeom>
          <a:noFill/>
          <a:ln>
            <a:noFill/>
          </a:ln>
        </p:spPr>
      </p:pic>
      <p:sp>
        <p:nvSpPr>
          <p:cNvPr id="735" name="Google Shape;735;p14"/>
          <p:cNvSpPr txBox="1"/>
          <p:nvPr>
            <p:ph type="title"/>
          </p:nvPr>
        </p:nvSpPr>
        <p:spPr>
          <a:xfrm>
            <a:off x="0" y="2199725"/>
            <a:ext cx="12192000" cy="13674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SzPts val="1400"/>
              <a:buNone/>
            </a:pPr>
            <a:r>
              <a:rPr b="1" lang="en"/>
              <a:t>The Applicant </a:t>
            </a:r>
            <a:br>
              <a:rPr b="1" lang="en"/>
            </a:br>
            <a:r>
              <a:rPr b="1" lang="en"/>
              <a:t>Interview Process</a:t>
            </a:r>
            <a:endParaRPr b="1"/>
          </a:p>
        </p:txBody>
      </p:sp>
      <p:pic>
        <p:nvPicPr>
          <p:cNvPr id="736" name="Google Shape;736;p14"/>
          <p:cNvPicPr preferRelativeResize="0"/>
          <p:nvPr/>
        </p:nvPicPr>
        <p:blipFill>
          <a:blip r:embed="rId4">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pic>
        <p:nvPicPr>
          <p:cNvPr id="741" name="Google Shape;741;p15"/>
          <p:cNvPicPr preferRelativeResize="0"/>
          <p:nvPr/>
        </p:nvPicPr>
        <p:blipFill rotWithShape="1">
          <a:blip r:embed="rId3">
            <a:alphaModFix/>
          </a:blip>
          <a:srcRect b="0" l="0" r="0" t="0"/>
          <a:stretch/>
        </p:blipFill>
        <p:spPr>
          <a:xfrm>
            <a:off x="417367" y="5493327"/>
            <a:ext cx="1771650" cy="679450"/>
          </a:xfrm>
          <a:prstGeom prst="rect">
            <a:avLst/>
          </a:prstGeom>
          <a:noFill/>
          <a:ln>
            <a:noFill/>
          </a:ln>
        </p:spPr>
      </p:pic>
      <p:sp>
        <p:nvSpPr>
          <p:cNvPr id="742" name="Google Shape;742;p15"/>
          <p:cNvSpPr txBox="1"/>
          <p:nvPr>
            <p:ph type="title"/>
          </p:nvPr>
        </p:nvSpPr>
        <p:spPr>
          <a:xfrm>
            <a:off x="0" y="2474425"/>
            <a:ext cx="12192000" cy="1372500"/>
          </a:xfrm>
          <a:prstGeom prst="rect">
            <a:avLst/>
          </a:prstGeom>
          <a:noFill/>
          <a:ln>
            <a:noFill/>
          </a:ln>
        </p:spPr>
        <p:txBody>
          <a:bodyPr anchorCtr="0" anchor="t" bIns="0" lIns="0" spcFirstLastPara="1" rIns="0" wrap="square" tIns="63500">
            <a:spAutoFit/>
          </a:bodyPr>
          <a:lstStyle/>
          <a:p>
            <a:pPr indent="-2104390" lvl="0" marL="2116455" marR="5080" rtl="0" algn="ctr">
              <a:lnSpc>
                <a:spcPct val="112500"/>
              </a:lnSpc>
              <a:spcBef>
                <a:spcPts val="0"/>
              </a:spcBef>
              <a:spcAft>
                <a:spcPts val="0"/>
              </a:spcAft>
              <a:buSzPts val="1400"/>
              <a:buNone/>
            </a:pPr>
            <a:r>
              <a:rPr b="1" lang="en" sz="4000"/>
              <a:t>Paper Applications are not accepted, </a:t>
            </a:r>
            <a:endParaRPr b="1" sz="4000"/>
          </a:p>
          <a:p>
            <a:pPr indent="-2104390" lvl="0" marL="2116455" marR="5080" rtl="0" algn="ctr">
              <a:lnSpc>
                <a:spcPct val="112500"/>
              </a:lnSpc>
              <a:spcBef>
                <a:spcPts val="0"/>
              </a:spcBef>
              <a:spcAft>
                <a:spcPts val="0"/>
              </a:spcAft>
              <a:buSzPts val="1400"/>
              <a:buNone/>
            </a:pPr>
            <a:r>
              <a:rPr b="1" lang="en" sz="4000"/>
              <a:t>without exception.</a:t>
            </a:r>
            <a:endParaRPr b="1" sz="4000"/>
          </a:p>
        </p:txBody>
      </p:sp>
      <p:pic>
        <p:nvPicPr>
          <p:cNvPr id="743" name="Google Shape;743;p15"/>
          <p:cNvPicPr preferRelativeResize="0"/>
          <p:nvPr/>
        </p:nvPicPr>
        <p:blipFill>
          <a:blip r:embed="rId4">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16"/>
          <p:cNvSpPr txBox="1"/>
          <p:nvPr/>
        </p:nvSpPr>
        <p:spPr>
          <a:xfrm>
            <a:off x="25400" y="3564700"/>
            <a:ext cx="12141300" cy="918300"/>
          </a:xfrm>
          <a:prstGeom prst="rect">
            <a:avLst/>
          </a:prstGeom>
          <a:noFill/>
          <a:ln>
            <a:noFill/>
          </a:ln>
        </p:spPr>
        <p:txBody>
          <a:bodyPr anchorCtr="0" anchor="t" bIns="121900" lIns="121900" spcFirstLastPara="1" rIns="121900" wrap="square" tIns="121900">
            <a:spAutoFit/>
          </a:bodyPr>
          <a:lstStyle/>
          <a:p>
            <a:pPr indent="0" lvl="0" marL="0" marR="0" rtl="0" algn="ctr">
              <a:lnSpc>
                <a:spcPct val="115000"/>
              </a:lnSpc>
              <a:spcBef>
                <a:spcPts val="3200"/>
              </a:spcBef>
              <a:spcAft>
                <a:spcPts val="800"/>
              </a:spcAft>
              <a:buClr>
                <a:srgbClr val="000000"/>
              </a:buClr>
              <a:buSzPts val="3067"/>
              <a:buFont typeface="Arial"/>
              <a:buNone/>
            </a:pPr>
            <a:r>
              <a:rPr b="1" i="0" lang="en" sz="4367" u="none" cap="none" strike="noStrike">
                <a:solidFill>
                  <a:srgbClr val="000000"/>
                </a:solidFill>
                <a:latin typeface="Arial"/>
                <a:ea typeface="Arial"/>
                <a:cs typeface="Arial"/>
                <a:sym typeface="Arial"/>
              </a:rPr>
              <a:t>Online New Member Interview</a:t>
            </a:r>
            <a:endParaRPr b="1" i="0" sz="4367" u="none" cap="none" strike="noStrike">
              <a:solidFill>
                <a:srgbClr val="000000"/>
              </a:solidFill>
              <a:latin typeface="Arial"/>
              <a:ea typeface="Arial"/>
              <a:cs typeface="Arial"/>
              <a:sym typeface="Arial"/>
            </a:endParaRPr>
          </a:p>
        </p:txBody>
      </p:sp>
      <p:pic>
        <p:nvPicPr>
          <p:cNvPr id="749" name="Google Shape;749;p16"/>
          <p:cNvPicPr preferRelativeResize="0"/>
          <p:nvPr/>
        </p:nvPicPr>
        <p:blipFill rotWithShape="1">
          <a:blip r:embed="rId3">
            <a:alphaModFix/>
          </a:blip>
          <a:srcRect b="0" l="0" r="0" t="0"/>
          <a:stretch/>
        </p:blipFill>
        <p:spPr>
          <a:xfrm>
            <a:off x="3163700" y="183934"/>
            <a:ext cx="6010253" cy="338076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17"/>
          <p:cNvSpPr txBox="1"/>
          <p:nvPr/>
        </p:nvSpPr>
        <p:spPr>
          <a:xfrm>
            <a:off x="565560" y="6480"/>
            <a:ext cx="11168800" cy="5574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t/>
            </a:r>
            <a:endParaRPr b="0" i="0" sz="9600" u="none" cap="none" strike="noStrike">
              <a:solidFill>
                <a:srgbClr val="000000"/>
              </a:solidFill>
              <a:latin typeface="Arial"/>
              <a:ea typeface="Arial"/>
              <a:cs typeface="Arial"/>
              <a:sym typeface="Arial"/>
            </a:endParaRPr>
          </a:p>
        </p:txBody>
      </p:sp>
      <p:pic>
        <p:nvPicPr>
          <p:cNvPr id="755" name="Google Shape;755;p17"/>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756" name="Google Shape;756;p17"/>
          <p:cNvSpPr txBox="1"/>
          <p:nvPr>
            <p:ph idx="1" type="subTitle"/>
          </p:nvPr>
        </p:nvSpPr>
        <p:spPr>
          <a:xfrm>
            <a:off x="565251" y="2360524"/>
            <a:ext cx="11169200" cy="3466800"/>
          </a:xfrm>
          <a:prstGeom prst="rect">
            <a:avLst/>
          </a:prstGeom>
          <a:noFill/>
          <a:ln>
            <a:noFill/>
          </a:ln>
        </p:spPr>
        <p:txBody>
          <a:bodyPr anchorCtr="0" anchor="ctr" bIns="0" lIns="0" spcFirstLastPara="1" rIns="0" wrap="square" tIns="0">
            <a:noAutofit/>
          </a:bodyPr>
          <a:lstStyle/>
          <a:p>
            <a:pPr indent="-406390" lvl="0" marL="457189" rtl="0" algn="l">
              <a:lnSpc>
                <a:spcPct val="100000"/>
              </a:lnSpc>
              <a:spcBef>
                <a:spcPts val="0"/>
              </a:spcBef>
              <a:spcAft>
                <a:spcPts val="0"/>
              </a:spcAft>
              <a:buSzPts val="2400"/>
              <a:buChar char="●"/>
            </a:pPr>
            <a:r>
              <a:rPr lang="en" sz="3200"/>
              <a:t>Can interview applicant faster</a:t>
            </a:r>
            <a:endParaRPr sz="3200"/>
          </a:p>
          <a:p>
            <a:pPr indent="-406390" lvl="0" marL="457189" rtl="0" algn="l">
              <a:lnSpc>
                <a:spcPct val="100000"/>
              </a:lnSpc>
              <a:spcBef>
                <a:spcPts val="0"/>
              </a:spcBef>
              <a:spcAft>
                <a:spcPts val="0"/>
              </a:spcAft>
              <a:buSzPts val="2400"/>
              <a:buChar char="●"/>
            </a:pPr>
            <a:r>
              <a:rPr lang="en" sz="3200"/>
              <a:t>Less intimidating for the applicant </a:t>
            </a:r>
            <a:endParaRPr sz="3200"/>
          </a:p>
          <a:p>
            <a:pPr indent="-406390" lvl="0" marL="457189" rtl="0" algn="l">
              <a:lnSpc>
                <a:spcPct val="100000"/>
              </a:lnSpc>
              <a:spcBef>
                <a:spcPts val="0"/>
              </a:spcBef>
              <a:spcAft>
                <a:spcPts val="0"/>
              </a:spcAft>
              <a:buSzPts val="2400"/>
              <a:buChar char="●"/>
            </a:pPr>
            <a:r>
              <a:rPr lang="en" sz="3200"/>
              <a:t>Have more membership committee members on the interview</a:t>
            </a:r>
            <a:endParaRPr sz="3200"/>
          </a:p>
          <a:p>
            <a:pPr indent="-406390" lvl="0" marL="457189" rtl="0" algn="l">
              <a:lnSpc>
                <a:spcPct val="100000"/>
              </a:lnSpc>
              <a:spcBef>
                <a:spcPts val="0"/>
              </a:spcBef>
              <a:spcAft>
                <a:spcPts val="0"/>
              </a:spcAft>
              <a:buSzPts val="2400"/>
              <a:buChar char="●"/>
            </a:pPr>
            <a:r>
              <a:rPr lang="en" sz="3200"/>
              <a:t>Voting happens faster </a:t>
            </a:r>
            <a:endParaRPr sz="3200"/>
          </a:p>
          <a:p>
            <a:pPr indent="0" lvl="0" marL="0" rtl="0" algn="ctr">
              <a:lnSpc>
                <a:spcPct val="100000"/>
              </a:lnSpc>
              <a:spcBef>
                <a:spcPts val="0"/>
              </a:spcBef>
              <a:spcAft>
                <a:spcPts val="0"/>
              </a:spcAft>
              <a:buSzPts val="1100"/>
              <a:buNone/>
            </a:pPr>
            <a:r>
              <a:t/>
            </a:r>
            <a:endParaRPr sz="4000"/>
          </a:p>
          <a:p>
            <a:pPr indent="0" lvl="0" marL="0" rtl="0" algn="ctr">
              <a:lnSpc>
                <a:spcPct val="100000"/>
              </a:lnSpc>
              <a:spcBef>
                <a:spcPts val="0"/>
              </a:spcBef>
              <a:spcAft>
                <a:spcPts val="0"/>
              </a:spcAft>
              <a:buSzPts val="1100"/>
              <a:buNone/>
            </a:pPr>
            <a:r>
              <a:t/>
            </a:r>
            <a:endParaRPr sz="4000"/>
          </a:p>
          <a:p>
            <a:pPr indent="0" lvl="0" marL="0" rtl="0" algn="l">
              <a:lnSpc>
                <a:spcPct val="100000"/>
              </a:lnSpc>
              <a:spcBef>
                <a:spcPts val="0"/>
              </a:spcBef>
              <a:spcAft>
                <a:spcPts val="0"/>
              </a:spcAft>
              <a:buSzPts val="1100"/>
              <a:buNone/>
            </a:pPr>
            <a:r>
              <a:t/>
            </a:r>
            <a:endParaRPr sz="2267"/>
          </a:p>
        </p:txBody>
      </p:sp>
      <p:sp>
        <p:nvSpPr>
          <p:cNvPr id="757" name="Google Shape;757;p17"/>
          <p:cNvSpPr txBox="1"/>
          <p:nvPr>
            <p:ph type="title"/>
          </p:nvPr>
        </p:nvSpPr>
        <p:spPr>
          <a:xfrm>
            <a:off x="565560" y="5"/>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3600">
                <a:solidFill>
                  <a:srgbClr val="CC0000"/>
                </a:solidFill>
              </a:rPr>
              <a:t>Why online new member interviews?</a:t>
            </a:r>
            <a:endParaRPr b="1" sz="3600">
              <a:solidFill>
                <a:srgbClr val="CC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18"/>
          <p:cNvSpPr txBox="1"/>
          <p:nvPr/>
        </p:nvSpPr>
        <p:spPr>
          <a:xfrm>
            <a:off x="565560" y="6480"/>
            <a:ext cx="11168800" cy="5574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t/>
            </a:r>
            <a:endParaRPr b="0" i="0" sz="9600" u="none" cap="none" strike="noStrike">
              <a:solidFill>
                <a:srgbClr val="000000"/>
              </a:solidFill>
              <a:latin typeface="Arial"/>
              <a:ea typeface="Arial"/>
              <a:cs typeface="Arial"/>
              <a:sym typeface="Arial"/>
            </a:endParaRPr>
          </a:p>
        </p:txBody>
      </p:sp>
      <p:pic>
        <p:nvPicPr>
          <p:cNvPr id="763" name="Google Shape;763;p18"/>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764" name="Google Shape;764;p18"/>
          <p:cNvSpPr txBox="1"/>
          <p:nvPr>
            <p:ph idx="1" type="subTitle"/>
          </p:nvPr>
        </p:nvSpPr>
        <p:spPr>
          <a:xfrm>
            <a:off x="431600" y="2400399"/>
            <a:ext cx="11169200" cy="3466800"/>
          </a:xfrm>
          <a:prstGeom prst="rect">
            <a:avLst/>
          </a:prstGeom>
          <a:noFill/>
          <a:ln>
            <a:noFill/>
          </a:ln>
        </p:spPr>
        <p:txBody>
          <a:bodyPr anchorCtr="0" anchor="ctr" bIns="0" lIns="0" spcFirstLastPara="1" rIns="0" wrap="square" tIns="0">
            <a:noAutofit/>
          </a:bodyPr>
          <a:lstStyle/>
          <a:p>
            <a:pPr indent="0" lvl="0" marL="457189" rtl="0" algn="ctr">
              <a:lnSpc>
                <a:spcPct val="100000"/>
              </a:lnSpc>
              <a:spcBef>
                <a:spcPts val="0"/>
              </a:spcBef>
              <a:spcAft>
                <a:spcPts val="0"/>
              </a:spcAft>
              <a:buSzPts val="1100"/>
              <a:buNone/>
            </a:pPr>
            <a:r>
              <a:rPr lang="en" sz="3200"/>
              <a:t>How do chapter members get notified </a:t>
            </a:r>
            <a:endParaRPr sz="3200"/>
          </a:p>
          <a:p>
            <a:pPr indent="0" lvl="0" marL="457189" rtl="0" algn="ctr">
              <a:lnSpc>
                <a:spcPct val="100000"/>
              </a:lnSpc>
              <a:spcBef>
                <a:spcPts val="0"/>
              </a:spcBef>
              <a:spcAft>
                <a:spcPts val="0"/>
              </a:spcAft>
              <a:buSzPts val="1100"/>
              <a:buNone/>
            </a:pPr>
            <a:r>
              <a:rPr lang="en" sz="3200"/>
              <a:t>of a New Member application?</a:t>
            </a:r>
            <a:endParaRPr sz="3200"/>
          </a:p>
          <a:p>
            <a:pPr indent="0" lvl="0" marL="457189" rtl="0" algn="ctr">
              <a:lnSpc>
                <a:spcPct val="100000"/>
              </a:lnSpc>
              <a:spcBef>
                <a:spcPts val="0"/>
              </a:spcBef>
              <a:spcAft>
                <a:spcPts val="0"/>
              </a:spcAft>
              <a:buSzPts val="1100"/>
              <a:buNone/>
            </a:pPr>
            <a:r>
              <a:t/>
            </a:r>
            <a:endParaRPr sz="3200"/>
          </a:p>
          <a:p>
            <a:pPr indent="0" lvl="0" marL="0" rtl="0" algn="l">
              <a:lnSpc>
                <a:spcPct val="100000"/>
              </a:lnSpc>
              <a:spcBef>
                <a:spcPts val="0"/>
              </a:spcBef>
              <a:spcAft>
                <a:spcPts val="0"/>
              </a:spcAft>
              <a:buSzPts val="1100"/>
              <a:buNone/>
            </a:pPr>
            <a:r>
              <a:t/>
            </a:r>
            <a:endParaRPr sz="3200"/>
          </a:p>
          <a:p>
            <a:pPr indent="0" lvl="0" marL="609585" rtl="0" algn="ctr">
              <a:lnSpc>
                <a:spcPct val="100000"/>
              </a:lnSpc>
              <a:spcBef>
                <a:spcPts val="0"/>
              </a:spcBef>
              <a:spcAft>
                <a:spcPts val="0"/>
              </a:spcAft>
              <a:buSzPts val="1100"/>
              <a:buNone/>
            </a:pPr>
            <a:r>
              <a:rPr b="1" lang="en" sz="3466"/>
              <a:t>Chapter starts a </a:t>
            </a:r>
            <a:r>
              <a:rPr b="1" lang="en" sz="3466" u="sng">
                <a:solidFill>
                  <a:srgbClr val="990000"/>
                </a:solidFill>
              </a:rPr>
              <a:t>WhatsApp</a:t>
            </a:r>
            <a:r>
              <a:rPr b="1" lang="en" sz="3466">
                <a:solidFill>
                  <a:srgbClr val="990000"/>
                </a:solidFill>
              </a:rPr>
              <a:t> </a:t>
            </a:r>
            <a:r>
              <a:rPr b="1" lang="en" sz="3466">
                <a:solidFill>
                  <a:schemeClr val="dk1"/>
                </a:solidFill>
              </a:rPr>
              <a:t>group</a:t>
            </a:r>
            <a:r>
              <a:rPr b="1" lang="en" sz="3466"/>
              <a:t> for the chapter</a:t>
            </a:r>
            <a:r>
              <a:rPr b="1" lang="en" sz="3733"/>
              <a:t>.</a:t>
            </a:r>
            <a:endParaRPr b="1" sz="3466"/>
          </a:p>
          <a:p>
            <a:pPr indent="0" lvl="0" marL="0" rtl="0" algn="l">
              <a:lnSpc>
                <a:spcPct val="100000"/>
              </a:lnSpc>
              <a:spcBef>
                <a:spcPts val="0"/>
              </a:spcBef>
              <a:spcAft>
                <a:spcPts val="0"/>
              </a:spcAft>
              <a:buSzPts val="1100"/>
              <a:buNone/>
            </a:pPr>
            <a:r>
              <a:rPr lang="en" sz="3200"/>
              <a:t> </a:t>
            </a:r>
            <a:endParaRPr sz="3200"/>
          </a:p>
          <a:p>
            <a:pPr indent="0" lvl="0" marL="0" rtl="0" algn="l">
              <a:lnSpc>
                <a:spcPct val="100000"/>
              </a:lnSpc>
              <a:spcBef>
                <a:spcPts val="0"/>
              </a:spcBef>
              <a:spcAft>
                <a:spcPts val="0"/>
              </a:spcAft>
              <a:buSzPts val="1100"/>
              <a:buNone/>
            </a:pPr>
            <a:r>
              <a:t/>
            </a:r>
            <a:endParaRPr sz="3466"/>
          </a:p>
          <a:p>
            <a:pPr indent="0" lvl="0" marL="0" rtl="0" algn="ctr">
              <a:lnSpc>
                <a:spcPct val="100000"/>
              </a:lnSpc>
              <a:spcBef>
                <a:spcPts val="0"/>
              </a:spcBef>
              <a:spcAft>
                <a:spcPts val="0"/>
              </a:spcAft>
              <a:buSzPts val="1100"/>
              <a:buNone/>
            </a:pPr>
            <a:r>
              <a:t/>
            </a:r>
            <a:endParaRPr sz="4000"/>
          </a:p>
          <a:p>
            <a:pPr indent="0" lvl="0" marL="0" rtl="0" algn="ctr">
              <a:lnSpc>
                <a:spcPct val="100000"/>
              </a:lnSpc>
              <a:spcBef>
                <a:spcPts val="0"/>
              </a:spcBef>
              <a:spcAft>
                <a:spcPts val="0"/>
              </a:spcAft>
              <a:buSzPts val="1100"/>
              <a:buNone/>
            </a:pPr>
            <a:r>
              <a:t/>
            </a:r>
            <a:endParaRPr sz="4000"/>
          </a:p>
          <a:p>
            <a:pPr indent="0" lvl="0" marL="0" rtl="0" algn="l">
              <a:lnSpc>
                <a:spcPct val="100000"/>
              </a:lnSpc>
              <a:spcBef>
                <a:spcPts val="0"/>
              </a:spcBef>
              <a:spcAft>
                <a:spcPts val="0"/>
              </a:spcAft>
              <a:buSzPts val="1100"/>
              <a:buNone/>
            </a:pPr>
            <a:r>
              <a:t/>
            </a:r>
            <a:endParaRPr sz="2267"/>
          </a:p>
        </p:txBody>
      </p:sp>
      <p:sp>
        <p:nvSpPr>
          <p:cNvPr id="765" name="Google Shape;765;p18"/>
          <p:cNvSpPr txBox="1"/>
          <p:nvPr>
            <p:ph type="title"/>
          </p:nvPr>
        </p:nvSpPr>
        <p:spPr>
          <a:xfrm>
            <a:off x="431909" y="49805"/>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3600">
                <a:solidFill>
                  <a:srgbClr val="CC0000"/>
                </a:solidFill>
              </a:rPr>
              <a:t>FAQ?</a:t>
            </a:r>
            <a:endParaRPr b="1" sz="3600">
              <a:solidFill>
                <a:srgbClr val="CC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19"/>
          <p:cNvSpPr txBox="1"/>
          <p:nvPr/>
        </p:nvSpPr>
        <p:spPr>
          <a:xfrm>
            <a:off x="920449" y="-817775"/>
            <a:ext cx="10771600" cy="2622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267"/>
              <a:buFont typeface="Arial"/>
              <a:buNone/>
            </a:pPr>
            <a:r>
              <a:rPr b="0" i="0" lang="en" sz="6267" u="none" cap="none" strike="noStrike">
                <a:solidFill>
                  <a:srgbClr val="CC0000"/>
                </a:solidFill>
                <a:latin typeface="Arial"/>
                <a:ea typeface="Arial"/>
                <a:cs typeface="Arial"/>
                <a:sym typeface="Arial"/>
              </a:rPr>
              <a:t>Interviewer Introduction</a:t>
            </a:r>
            <a:endParaRPr b="0" i="0" sz="6267" u="none" cap="none" strike="noStrike">
              <a:solidFill>
                <a:srgbClr val="CC0000"/>
              </a:solidFill>
              <a:latin typeface="Arial"/>
              <a:ea typeface="Arial"/>
              <a:cs typeface="Arial"/>
              <a:sym typeface="Arial"/>
            </a:endParaRPr>
          </a:p>
        </p:txBody>
      </p:sp>
      <p:pic>
        <p:nvPicPr>
          <p:cNvPr id="771" name="Google Shape;771;p19"/>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772" name="Google Shape;772;p19"/>
          <p:cNvSpPr txBox="1"/>
          <p:nvPr>
            <p:ph idx="1" type="subTitle"/>
          </p:nvPr>
        </p:nvSpPr>
        <p:spPr>
          <a:xfrm>
            <a:off x="5976667" y="981200"/>
            <a:ext cx="5715200" cy="4895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100"/>
              <a:buNone/>
            </a:pPr>
            <a:r>
              <a:rPr lang="en" sz="2400"/>
              <a:t>Lannie Pullon - Membership Committee</a:t>
            </a:r>
            <a:endParaRPr sz="2400"/>
          </a:p>
          <a:p>
            <a:pPr indent="0" lvl="0" marL="0" rtl="0" algn="l">
              <a:lnSpc>
                <a:spcPct val="100000"/>
              </a:lnSpc>
              <a:spcBef>
                <a:spcPts val="0"/>
              </a:spcBef>
              <a:spcAft>
                <a:spcPts val="0"/>
              </a:spcAft>
              <a:buSzPts val="1100"/>
              <a:buNone/>
            </a:pPr>
            <a:r>
              <a:rPr lang="en" sz="2400"/>
              <a:t>member of the Big Hoosier Chapter.</a:t>
            </a:r>
            <a:endParaRPr sz="2400"/>
          </a:p>
          <a:p>
            <a:pPr indent="0" lvl="0" marL="0" rtl="0" algn="ctr">
              <a:lnSpc>
                <a:spcPct val="100000"/>
              </a:lnSpc>
              <a:spcBef>
                <a:spcPts val="0"/>
              </a:spcBef>
              <a:spcAft>
                <a:spcPts val="0"/>
              </a:spcAft>
              <a:buSzPts val="1100"/>
              <a:buNone/>
            </a:pPr>
            <a:r>
              <a:t/>
            </a:r>
            <a:endParaRPr sz="2400"/>
          </a:p>
          <a:p>
            <a:pPr indent="0" lvl="0" marL="0" rtl="0" algn="l">
              <a:lnSpc>
                <a:spcPct val="100000"/>
              </a:lnSpc>
              <a:spcBef>
                <a:spcPts val="0"/>
              </a:spcBef>
              <a:spcAft>
                <a:spcPts val="0"/>
              </a:spcAft>
              <a:buSzPts val="1100"/>
              <a:buNone/>
            </a:pPr>
            <a:r>
              <a:rPr lang="en" sz="2400"/>
              <a:t>• 13 years in BNI </a:t>
            </a:r>
            <a:endParaRPr sz="2400"/>
          </a:p>
          <a:p>
            <a:pPr indent="0" lvl="0" marL="0" rtl="0" algn="l">
              <a:lnSpc>
                <a:spcPct val="100000"/>
              </a:lnSpc>
              <a:spcBef>
                <a:spcPts val="0"/>
              </a:spcBef>
              <a:spcAft>
                <a:spcPts val="0"/>
              </a:spcAft>
              <a:buSzPts val="1100"/>
              <a:buNone/>
            </a:pPr>
            <a:r>
              <a:rPr lang="en" sz="2400"/>
              <a:t>• 18 years as a fitness coach </a:t>
            </a:r>
            <a:endParaRPr sz="2400"/>
          </a:p>
          <a:p>
            <a:pPr indent="0" lvl="0" marL="0" rtl="0" algn="l">
              <a:lnSpc>
                <a:spcPct val="100000"/>
              </a:lnSpc>
              <a:spcBef>
                <a:spcPts val="0"/>
              </a:spcBef>
              <a:spcAft>
                <a:spcPts val="0"/>
              </a:spcAft>
              <a:buSzPts val="1100"/>
              <a:buNone/>
            </a:pPr>
            <a:r>
              <a:rPr lang="en" sz="2400"/>
              <a:t>• In 2020 I was BNI South Central Indiana  </a:t>
            </a:r>
            <a:endParaRPr sz="2400"/>
          </a:p>
          <a:p>
            <a:pPr indent="0" lvl="0" marL="0" rtl="0" algn="l">
              <a:lnSpc>
                <a:spcPct val="100000"/>
              </a:lnSpc>
              <a:spcBef>
                <a:spcPts val="0"/>
              </a:spcBef>
              <a:spcAft>
                <a:spcPts val="0"/>
              </a:spcAft>
              <a:buSzPts val="1100"/>
              <a:buNone/>
            </a:pPr>
            <a:r>
              <a:rPr lang="en" sz="2400"/>
              <a:t>  Member of the year</a:t>
            </a:r>
            <a:endParaRPr sz="2400"/>
          </a:p>
          <a:p>
            <a:pPr indent="0" lvl="0" marL="0" rtl="0" algn="l">
              <a:lnSpc>
                <a:spcPct val="100000"/>
              </a:lnSpc>
              <a:spcBef>
                <a:spcPts val="0"/>
              </a:spcBef>
              <a:spcAft>
                <a:spcPts val="0"/>
              </a:spcAft>
              <a:buSzPts val="1100"/>
              <a:buNone/>
            </a:pPr>
            <a:r>
              <a:rPr lang="en" sz="2400"/>
              <a:t> </a:t>
            </a:r>
            <a:endParaRPr sz="2400"/>
          </a:p>
          <a:p>
            <a:pPr indent="0" lvl="0" marL="0" rtl="0" algn="l">
              <a:lnSpc>
                <a:spcPct val="100000"/>
              </a:lnSpc>
              <a:spcBef>
                <a:spcPts val="0"/>
              </a:spcBef>
              <a:spcAft>
                <a:spcPts val="0"/>
              </a:spcAft>
              <a:buSzPts val="1100"/>
              <a:buNone/>
            </a:pPr>
            <a:r>
              <a:rPr lang="en" sz="2400"/>
              <a:t>I love helping people make the right connections that lead to greater success for all. </a:t>
            </a:r>
            <a:endParaRPr sz="2400"/>
          </a:p>
        </p:txBody>
      </p:sp>
      <p:pic>
        <p:nvPicPr>
          <p:cNvPr id="773" name="Google Shape;773;p19"/>
          <p:cNvPicPr preferRelativeResize="0"/>
          <p:nvPr/>
        </p:nvPicPr>
        <p:blipFill rotWithShape="1">
          <a:blip r:embed="rId4">
            <a:alphaModFix/>
          </a:blip>
          <a:srcRect b="0" l="0" r="0" t="0"/>
          <a:stretch/>
        </p:blipFill>
        <p:spPr>
          <a:xfrm>
            <a:off x="1203463" y="1271588"/>
            <a:ext cx="3762375" cy="43148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pic>
        <p:nvPicPr>
          <p:cNvPr id="778" name="Google Shape;778;p20"/>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779" name="Google Shape;779;p20"/>
          <p:cNvSpPr txBox="1"/>
          <p:nvPr>
            <p:ph type="title"/>
          </p:nvPr>
        </p:nvSpPr>
        <p:spPr>
          <a:xfrm>
            <a:off x="1907603" y="238193"/>
            <a:ext cx="8376800" cy="792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Moving Forward</a:t>
            </a:r>
            <a:endParaRPr b="1" sz="4667">
              <a:solidFill>
                <a:srgbClr val="CC0000"/>
              </a:solidFill>
            </a:endParaRPr>
          </a:p>
        </p:txBody>
      </p:sp>
      <p:sp>
        <p:nvSpPr>
          <p:cNvPr id="780" name="Google Shape;780;p20"/>
          <p:cNvSpPr txBox="1"/>
          <p:nvPr>
            <p:ph idx="1" type="body"/>
          </p:nvPr>
        </p:nvSpPr>
        <p:spPr>
          <a:xfrm>
            <a:off x="511400" y="1855200"/>
            <a:ext cx="11169200" cy="20916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This interview is extended only to those who have submitted an application and are prepared, upon approval, to move forward with membership in BNI. It is not intended to be an additional step in one’s exploration of BNI.</a:t>
            </a:r>
            <a:endParaRPr sz="32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pic>
        <p:nvPicPr>
          <p:cNvPr id="785" name="Google Shape;785;p21"/>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786" name="Google Shape;786;p21"/>
          <p:cNvSpPr txBox="1"/>
          <p:nvPr>
            <p:ph type="title"/>
          </p:nvPr>
        </p:nvSpPr>
        <p:spPr>
          <a:xfrm>
            <a:off x="1907603" y="86027"/>
            <a:ext cx="8376800" cy="792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Moving Forward</a:t>
            </a:r>
            <a:endParaRPr b="1" sz="4667">
              <a:solidFill>
                <a:srgbClr val="CC0000"/>
              </a:solidFill>
            </a:endParaRPr>
          </a:p>
        </p:txBody>
      </p:sp>
      <p:sp>
        <p:nvSpPr>
          <p:cNvPr id="787" name="Google Shape;787;p21"/>
          <p:cNvSpPr txBox="1"/>
          <p:nvPr>
            <p:ph idx="1" type="body"/>
          </p:nvPr>
        </p:nvSpPr>
        <p:spPr>
          <a:xfrm>
            <a:off x="1261367" y="1670557"/>
            <a:ext cx="10472800" cy="16060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Should your application be accepted, are you prepared to move forward with your membership right away by submitting your payment within 24 hours of approval?</a:t>
            </a:r>
            <a:endParaRPr sz="3200"/>
          </a:p>
        </p:txBody>
      </p:sp>
      <p:pic>
        <p:nvPicPr>
          <p:cNvPr id="788" name="Google Shape;788;p21" title="check mark | Free SVG"/>
          <p:cNvPicPr preferRelativeResize="0"/>
          <p:nvPr/>
        </p:nvPicPr>
        <p:blipFill rotWithShape="1">
          <a:blip r:embed="rId4">
            <a:alphaModFix/>
          </a:blip>
          <a:srcRect b="0" l="0" r="0" t="0"/>
          <a:stretch/>
        </p:blipFill>
        <p:spPr>
          <a:xfrm>
            <a:off x="351700" y="1122551"/>
            <a:ext cx="739651" cy="73965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pic>
        <p:nvPicPr>
          <p:cNvPr id="793" name="Google Shape;793;p22"/>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794" name="Google Shape;794;p22"/>
          <p:cNvSpPr txBox="1"/>
          <p:nvPr>
            <p:ph type="title"/>
          </p:nvPr>
        </p:nvSpPr>
        <p:spPr>
          <a:xfrm>
            <a:off x="363299" y="167200"/>
            <a:ext cx="11169200" cy="792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What to Expect in this Interview</a:t>
            </a:r>
            <a:endParaRPr b="1" sz="4667">
              <a:solidFill>
                <a:srgbClr val="CC0000"/>
              </a:solidFill>
            </a:endParaRPr>
          </a:p>
        </p:txBody>
      </p:sp>
      <p:sp>
        <p:nvSpPr>
          <p:cNvPr id="795" name="Google Shape;795;p22"/>
          <p:cNvSpPr txBox="1"/>
          <p:nvPr>
            <p:ph idx="1" type="body"/>
          </p:nvPr>
        </p:nvSpPr>
        <p:spPr>
          <a:xfrm>
            <a:off x="564867" y="1291369"/>
            <a:ext cx="11169200" cy="3094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100"/>
              <a:buNone/>
            </a:pPr>
            <a:r>
              <a:rPr lang="en" sz="3200"/>
              <a:t>The interview will last approximately 40 – 50 minutes.</a:t>
            </a:r>
            <a:endParaRPr sz="3200"/>
          </a:p>
          <a:p>
            <a:pPr indent="0" lvl="0" marL="0" rtl="0" algn="l">
              <a:lnSpc>
                <a:spcPct val="100000"/>
              </a:lnSpc>
              <a:spcBef>
                <a:spcPts val="0"/>
              </a:spcBef>
              <a:spcAft>
                <a:spcPts val="0"/>
              </a:spcAft>
              <a:buSzPts val="1100"/>
              <a:buNone/>
            </a:pPr>
            <a:r>
              <a:rPr lang="en" sz="3200"/>
              <a:t> </a:t>
            </a:r>
            <a:endParaRPr sz="3200"/>
          </a:p>
          <a:p>
            <a:pPr indent="-507985" lvl="0" marL="609585" rtl="0" algn="l">
              <a:lnSpc>
                <a:spcPct val="100000"/>
              </a:lnSpc>
              <a:spcBef>
                <a:spcPts val="0"/>
              </a:spcBef>
              <a:spcAft>
                <a:spcPts val="0"/>
              </a:spcAft>
              <a:buSzPts val="2400"/>
              <a:buChar char="●"/>
            </a:pPr>
            <a:r>
              <a:rPr lang="en" sz="3200"/>
              <a:t>We will clarify the commitments surrounding Member  Engagement.</a:t>
            </a:r>
            <a:endParaRPr sz="3200"/>
          </a:p>
          <a:p>
            <a:pPr indent="-507985" lvl="0" marL="609585" rtl="0" algn="l">
              <a:lnSpc>
                <a:spcPct val="100000"/>
              </a:lnSpc>
              <a:spcBef>
                <a:spcPts val="0"/>
              </a:spcBef>
              <a:spcAft>
                <a:spcPts val="0"/>
              </a:spcAft>
              <a:buSzPts val="2400"/>
              <a:buChar char="●"/>
            </a:pPr>
            <a:r>
              <a:rPr lang="en" sz="3200"/>
              <a:t>Together, we’ll determine if we’re a good fit for each other. </a:t>
            </a:r>
            <a:endParaRPr sz="3200"/>
          </a:p>
          <a:p>
            <a:pPr indent="-507985" lvl="0" marL="609585" rtl="0" algn="l">
              <a:lnSpc>
                <a:spcPct val="100000"/>
              </a:lnSpc>
              <a:spcBef>
                <a:spcPts val="0"/>
              </a:spcBef>
              <a:spcAft>
                <a:spcPts val="0"/>
              </a:spcAft>
              <a:buSzPts val="2400"/>
              <a:buChar char="●"/>
            </a:pPr>
            <a:r>
              <a:rPr lang="en" sz="3200"/>
              <a:t>Don’t hesitate to ask questions.</a:t>
            </a:r>
            <a:endParaRPr sz="3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
          <p:cNvSpPr txBox="1"/>
          <p:nvPr>
            <p:ph type="title"/>
          </p:nvPr>
        </p:nvSpPr>
        <p:spPr>
          <a:xfrm>
            <a:off x="0" y="-18200"/>
            <a:ext cx="12192000" cy="987300"/>
          </a:xfrm>
          <a:prstGeom prst="rect">
            <a:avLst/>
          </a:prstGeom>
          <a:noFill/>
          <a:ln>
            <a:noFill/>
          </a:ln>
        </p:spPr>
        <p:txBody>
          <a:bodyPr anchorCtr="0" anchor="t" bIns="0" lIns="0" spcFirstLastPara="1" rIns="0" wrap="square" tIns="367900">
            <a:spAutoFit/>
          </a:bodyPr>
          <a:lstStyle/>
          <a:p>
            <a:pPr indent="0" lvl="0" marL="1469390" rtl="0" algn="ctr">
              <a:lnSpc>
                <a:spcPct val="100000"/>
              </a:lnSpc>
              <a:spcBef>
                <a:spcPts val="0"/>
              </a:spcBef>
              <a:spcAft>
                <a:spcPts val="0"/>
              </a:spcAft>
              <a:buSzPts val="1400"/>
              <a:buNone/>
            </a:pPr>
            <a:r>
              <a:rPr b="1" lang="en" sz="4000"/>
              <a:t>BNIConnect: Operations (Inputs)</a:t>
            </a:r>
            <a:endParaRPr b="1" sz="4000"/>
          </a:p>
        </p:txBody>
      </p:sp>
      <p:sp>
        <p:nvSpPr>
          <p:cNvPr id="304" name="Google Shape;304;p5"/>
          <p:cNvSpPr txBox="1"/>
          <p:nvPr/>
        </p:nvSpPr>
        <p:spPr>
          <a:xfrm>
            <a:off x="1804670" y="1371605"/>
            <a:ext cx="7475855" cy="4516120"/>
          </a:xfrm>
          <a:prstGeom prst="rect">
            <a:avLst/>
          </a:prstGeom>
          <a:noFill/>
          <a:ln>
            <a:noFill/>
          </a:ln>
        </p:spPr>
        <p:txBody>
          <a:bodyPr anchorCtr="0" anchor="t" bIns="0" lIns="0" spcFirstLastPara="1" rIns="0" wrap="square" tIns="12700">
            <a:spAutoFit/>
          </a:bodyPr>
          <a:lstStyle/>
          <a:p>
            <a:pPr indent="-456565" lvl="0" marL="469265" marR="0" rtl="0" algn="l">
              <a:lnSpc>
                <a:spcPct val="117107"/>
              </a:lnSpc>
              <a:spcBef>
                <a:spcPts val="0"/>
              </a:spcBef>
              <a:spcAft>
                <a:spcPts val="0"/>
              </a:spcAft>
              <a:buClr>
                <a:srgbClr val="C00000"/>
              </a:buClr>
              <a:buSzPts val="2800"/>
              <a:buFont typeface="Quattrocento Sans"/>
              <a:buChar char="➢"/>
            </a:pPr>
            <a:r>
              <a:rPr b="0" i="0" lang="en" sz="2800" u="none" cap="none" strike="noStrike">
                <a:solidFill>
                  <a:srgbClr val="C00000"/>
                </a:solidFill>
                <a:latin typeface="Arial"/>
                <a:ea typeface="Arial"/>
                <a:cs typeface="Arial"/>
                <a:sym typeface="Arial"/>
              </a:rPr>
              <a:t>Click Operations | Chapter:</a:t>
            </a:r>
            <a:endParaRPr b="0" i="0" sz="2800" u="none" cap="none" strike="noStrike">
              <a:solidFill>
                <a:srgbClr val="000000"/>
              </a:solidFill>
              <a:latin typeface="Arial"/>
              <a:ea typeface="Arial"/>
              <a:cs typeface="Arial"/>
              <a:sym typeface="Arial"/>
            </a:endParaRPr>
          </a:p>
          <a:p>
            <a:pPr indent="-285115" lvl="1" marL="755015" marR="0" rtl="0" algn="l">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Manage Visitors – Visitor Host Coordinator</a:t>
            </a:r>
            <a:endParaRPr b="0" i="0" sz="2800" u="none" cap="none" strike="noStrike">
              <a:solidFill>
                <a:srgbClr val="000000"/>
              </a:solidFill>
              <a:latin typeface="Arial"/>
              <a:ea typeface="Arial"/>
              <a:cs typeface="Arial"/>
              <a:sym typeface="Arial"/>
            </a:endParaRPr>
          </a:p>
          <a:p>
            <a:pPr indent="-285115" lvl="1" marL="755015" marR="0" rtl="0" algn="l">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Meeting Management</a:t>
            </a:r>
            <a:endParaRPr b="0" i="0" sz="2800" u="none" cap="none" strike="noStrike">
              <a:solidFill>
                <a:srgbClr val="000000"/>
              </a:solidFill>
              <a:latin typeface="Arial"/>
              <a:ea typeface="Arial"/>
              <a:cs typeface="Arial"/>
              <a:sym typeface="Arial"/>
            </a:endParaRPr>
          </a:p>
          <a:p>
            <a:pPr indent="-285114" lvl="2" marL="1212215" marR="0" rtl="0" algn="l">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Enter PALMS</a:t>
            </a:r>
            <a:endParaRPr b="0" i="0" sz="2800" u="none" cap="none" strike="noStrike">
              <a:solidFill>
                <a:srgbClr val="000000"/>
              </a:solidFill>
              <a:latin typeface="Arial"/>
              <a:ea typeface="Arial"/>
              <a:cs typeface="Arial"/>
              <a:sym typeface="Arial"/>
            </a:endParaRPr>
          </a:p>
          <a:p>
            <a:pPr indent="-285115" lvl="1" marL="755015" marR="0" rtl="0" algn="l">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Manage Memberships</a:t>
            </a:r>
            <a:endParaRPr b="0" i="0" sz="2800" u="none" cap="none" strike="noStrike">
              <a:solidFill>
                <a:srgbClr val="000000"/>
              </a:solidFill>
              <a:latin typeface="Arial"/>
              <a:ea typeface="Arial"/>
              <a:cs typeface="Arial"/>
              <a:sym typeface="Arial"/>
            </a:endParaRPr>
          </a:p>
          <a:p>
            <a:pPr indent="-285114" lvl="2" marL="1212215" marR="0" rtl="0" algn="l">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View Pending Applications</a:t>
            </a:r>
            <a:endParaRPr b="0" i="0" sz="2800" u="none" cap="none" strike="noStrike">
              <a:solidFill>
                <a:srgbClr val="000000"/>
              </a:solidFill>
              <a:latin typeface="Arial"/>
              <a:ea typeface="Arial"/>
              <a:cs typeface="Arial"/>
              <a:sym typeface="Arial"/>
            </a:endParaRPr>
          </a:p>
          <a:p>
            <a:pPr indent="-285114" lvl="3" marL="1669414" marR="0" rtl="0" algn="l">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New Member Applications</a:t>
            </a:r>
            <a:endParaRPr b="0" i="0" sz="2800" u="none" cap="none" strike="noStrike">
              <a:solidFill>
                <a:srgbClr val="000000"/>
              </a:solidFill>
              <a:latin typeface="Arial"/>
              <a:ea typeface="Arial"/>
              <a:cs typeface="Arial"/>
              <a:sym typeface="Arial"/>
            </a:endParaRPr>
          </a:p>
          <a:p>
            <a:pPr indent="-285114" lvl="3" marL="1669414" marR="0" rtl="0" algn="l">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Renewing Members</a:t>
            </a:r>
            <a:endParaRPr b="0" i="0" sz="2800" u="none" cap="none" strike="noStrike">
              <a:solidFill>
                <a:srgbClr val="000000"/>
              </a:solidFill>
              <a:latin typeface="Arial"/>
              <a:ea typeface="Arial"/>
              <a:cs typeface="Arial"/>
              <a:sym typeface="Arial"/>
            </a:endParaRPr>
          </a:p>
          <a:p>
            <a:pPr indent="-285115" lvl="1" marL="755015" marR="0" rtl="0" algn="l">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Manage Goals</a:t>
            </a:r>
            <a:endParaRPr b="0" i="0" sz="2800" u="none" cap="none" strike="noStrike">
              <a:solidFill>
                <a:srgbClr val="000000"/>
              </a:solidFill>
              <a:latin typeface="Arial"/>
              <a:ea typeface="Arial"/>
              <a:cs typeface="Arial"/>
              <a:sym typeface="Arial"/>
            </a:endParaRPr>
          </a:p>
          <a:p>
            <a:pPr indent="-285115" lvl="1" marL="755015" marR="0" rtl="0" algn="l">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Create Email</a:t>
            </a:r>
            <a:endParaRPr b="0" i="0" sz="2800" u="none" cap="none" strike="noStrike">
              <a:solidFill>
                <a:srgbClr val="000000"/>
              </a:solidFill>
              <a:latin typeface="Arial"/>
              <a:ea typeface="Arial"/>
              <a:cs typeface="Arial"/>
              <a:sym typeface="Arial"/>
            </a:endParaRPr>
          </a:p>
          <a:p>
            <a:pPr indent="-285115" lvl="1" marL="755015" marR="0" rtl="0" algn="l">
              <a:lnSpc>
                <a:spcPct val="117107"/>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Manage News</a:t>
            </a:r>
            <a:endParaRPr b="0" i="0" sz="2800" u="none" cap="none" strike="noStrike">
              <a:solidFill>
                <a:srgbClr val="000000"/>
              </a:solidFill>
              <a:latin typeface="Arial"/>
              <a:ea typeface="Arial"/>
              <a:cs typeface="Arial"/>
              <a:sym typeface="Arial"/>
            </a:endParaRPr>
          </a:p>
        </p:txBody>
      </p:sp>
      <p:pic>
        <p:nvPicPr>
          <p:cNvPr id="305" name="Google Shape;305;p5"/>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xEl>
                                              <p:pRg end="0" st="0"/>
                                            </p:txEl>
                                          </p:spTgt>
                                        </p:tgtEl>
                                        <p:attrNameLst>
                                          <p:attrName>style.visibility</p:attrName>
                                        </p:attrNameLst>
                                      </p:cBhvr>
                                      <p:to>
                                        <p:strVal val="visible"/>
                                      </p:to>
                                    </p:set>
                                    <p:animEffect filter="fade" transition="in">
                                      <p:cBhvr>
                                        <p:cTn dur="1000"/>
                                        <p:tgtEl>
                                          <p:spTgt spid="30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xEl>
                                              <p:pRg end="1" st="1"/>
                                            </p:txEl>
                                          </p:spTgt>
                                        </p:tgtEl>
                                        <p:attrNameLst>
                                          <p:attrName>style.visibility</p:attrName>
                                        </p:attrNameLst>
                                      </p:cBhvr>
                                      <p:to>
                                        <p:strVal val="visible"/>
                                      </p:to>
                                    </p:set>
                                    <p:animEffect filter="fade" transition="in">
                                      <p:cBhvr>
                                        <p:cTn dur="1000"/>
                                        <p:tgtEl>
                                          <p:spTgt spid="30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xEl>
                                              <p:pRg end="2" st="2"/>
                                            </p:txEl>
                                          </p:spTgt>
                                        </p:tgtEl>
                                        <p:attrNameLst>
                                          <p:attrName>style.visibility</p:attrName>
                                        </p:attrNameLst>
                                      </p:cBhvr>
                                      <p:to>
                                        <p:strVal val="visible"/>
                                      </p:to>
                                    </p:set>
                                    <p:animEffect filter="fade" transition="in">
                                      <p:cBhvr>
                                        <p:cTn dur="1000"/>
                                        <p:tgtEl>
                                          <p:spTgt spid="30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xEl>
                                              <p:pRg end="3" st="3"/>
                                            </p:txEl>
                                          </p:spTgt>
                                        </p:tgtEl>
                                        <p:attrNameLst>
                                          <p:attrName>style.visibility</p:attrName>
                                        </p:attrNameLst>
                                      </p:cBhvr>
                                      <p:to>
                                        <p:strVal val="visible"/>
                                      </p:to>
                                    </p:set>
                                    <p:animEffect filter="fade" transition="in">
                                      <p:cBhvr>
                                        <p:cTn dur="1000"/>
                                        <p:tgtEl>
                                          <p:spTgt spid="30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xEl>
                                              <p:pRg end="4" st="4"/>
                                            </p:txEl>
                                          </p:spTgt>
                                        </p:tgtEl>
                                        <p:attrNameLst>
                                          <p:attrName>style.visibility</p:attrName>
                                        </p:attrNameLst>
                                      </p:cBhvr>
                                      <p:to>
                                        <p:strVal val="visible"/>
                                      </p:to>
                                    </p:set>
                                    <p:animEffect filter="fade" transition="in">
                                      <p:cBhvr>
                                        <p:cTn dur="1000"/>
                                        <p:tgtEl>
                                          <p:spTgt spid="30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xEl>
                                              <p:pRg end="5" st="5"/>
                                            </p:txEl>
                                          </p:spTgt>
                                        </p:tgtEl>
                                        <p:attrNameLst>
                                          <p:attrName>style.visibility</p:attrName>
                                        </p:attrNameLst>
                                      </p:cBhvr>
                                      <p:to>
                                        <p:strVal val="visible"/>
                                      </p:to>
                                    </p:set>
                                    <p:animEffect filter="fade" transition="in">
                                      <p:cBhvr>
                                        <p:cTn dur="1000"/>
                                        <p:tgtEl>
                                          <p:spTgt spid="30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xEl>
                                              <p:pRg end="6" st="6"/>
                                            </p:txEl>
                                          </p:spTgt>
                                        </p:tgtEl>
                                        <p:attrNameLst>
                                          <p:attrName>style.visibility</p:attrName>
                                        </p:attrNameLst>
                                      </p:cBhvr>
                                      <p:to>
                                        <p:strVal val="visible"/>
                                      </p:to>
                                    </p:set>
                                    <p:animEffect filter="fade" transition="in">
                                      <p:cBhvr>
                                        <p:cTn dur="1000"/>
                                        <p:tgtEl>
                                          <p:spTgt spid="30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xEl>
                                              <p:pRg end="7" st="7"/>
                                            </p:txEl>
                                          </p:spTgt>
                                        </p:tgtEl>
                                        <p:attrNameLst>
                                          <p:attrName>style.visibility</p:attrName>
                                        </p:attrNameLst>
                                      </p:cBhvr>
                                      <p:to>
                                        <p:strVal val="visible"/>
                                      </p:to>
                                    </p:set>
                                    <p:animEffect filter="fade" transition="in">
                                      <p:cBhvr>
                                        <p:cTn dur="1000"/>
                                        <p:tgtEl>
                                          <p:spTgt spid="30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xEl>
                                              <p:pRg end="8" st="8"/>
                                            </p:txEl>
                                          </p:spTgt>
                                        </p:tgtEl>
                                        <p:attrNameLst>
                                          <p:attrName>style.visibility</p:attrName>
                                        </p:attrNameLst>
                                      </p:cBhvr>
                                      <p:to>
                                        <p:strVal val="visible"/>
                                      </p:to>
                                    </p:set>
                                    <p:animEffect filter="fade" transition="in">
                                      <p:cBhvr>
                                        <p:cTn dur="1000"/>
                                        <p:tgtEl>
                                          <p:spTgt spid="304">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xEl>
                                              <p:pRg end="9" st="9"/>
                                            </p:txEl>
                                          </p:spTgt>
                                        </p:tgtEl>
                                        <p:attrNameLst>
                                          <p:attrName>style.visibility</p:attrName>
                                        </p:attrNameLst>
                                      </p:cBhvr>
                                      <p:to>
                                        <p:strVal val="visible"/>
                                      </p:to>
                                    </p:set>
                                    <p:animEffect filter="fade" transition="in">
                                      <p:cBhvr>
                                        <p:cTn dur="1000"/>
                                        <p:tgtEl>
                                          <p:spTgt spid="304">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xEl>
                                              <p:pRg end="10" st="10"/>
                                            </p:txEl>
                                          </p:spTgt>
                                        </p:tgtEl>
                                        <p:attrNameLst>
                                          <p:attrName>style.visibility</p:attrName>
                                        </p:attrNameLst>
                                      </p:cBhvr>
                                      <p:to>
                                        <p:strVal val="visible"/>
                                      </p:to>
                                    </p:set>
                                    <p:animEffect filter="fade" transition="in">
                                      <p:cBhvr>
                                        <p:cTn dur="1000"/>
                                        <p:tgtEl>
                                          <p:spTgt spid="304">
                                            <p:txEl>
                                              <p:pRg end="10" st="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pic>
        <p:nvPicPr>
          <p:cNvPr id="800" name="Google Shape;800;p23"/>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801" name="Google Shape;801;p23"/>
          <p:cNvSpPr txBox="1"/>
          <p:nvPr>
            <p:ph type="title"/>
          </p:nvPr>
        </p:nvSpPr>
        <p:spPr>
          <a:xfrm>
            <a:off x="1907603" y="65727"/>
            <a:ext cx="8376800" cy="792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Why?</a:t>
            </a:r>
            <a:endParaRPr b="1" sz="4667">
              <a:solidFill>
                <a:srgbClr val="CC0000"/>
              </a:solidFill>
            </a:endParaRPr>
          </a:p>
        </p:txBody>
      </p:sp>
      <p:sp>
        <p:nvSpPr>
          <p:cNvPr id="802" name="Google Shape;802;p23"/>
          <p:cNvSpPr txBox="1"/>
          <p:nvPr>
            <p:ph idx="1" type="body"/>
          </p:nvPr>
        </p:nvSpPr>
        <p:spPr>
          <a:xfrm>
            <a:off x="1457700" y="1396625"/>
            <a:ext cx="10276400" cy="4185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100"/>
              <a:buNone/>
            </a:pPr>
            <a:r>
              <a:rPr lang="en" sz="3600"/>
              <a:t>Please share why you decided to apply for membership in BNI.</a:t>
            </a:r>
            <a:endParaRPr sz="3600"/>
          </a:p>
        </p:txBody>
      </p:sp>
      <p:pic>
        <p:nvPicPr>
          <p:cNvPr id="803" name="Google Shape;803;p23" title="check mark | Free SVG"/>
          <p:cNvPicPr preferRelativeResize="0"/>
          <p:nvPr/>
        </p:nvPicPr>
        <p:blipFill rotWithShape="1">
          <a:blip r:embed="rId4">
            <a:alphaModFix/>
          </a:blip>
          <a:srcRect b="0" l="0" r="0" t="0"/>
          <a:stretch/>
        </p:blipFill>
        <p:spPr>
          <a:xfrm>
            <a:off x="351700" y="1122551"/>
            <a:ext cx="739651" cy="73965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pic>
        <p:nvPicPr>
          <p:cNvPr id="808" name="Google Shape;808;p24"/>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809" name="Google Shape;809;p24"/>
          <p:cNvSpPr txBox="1"/>
          <p:nvPr>
            <p:ph type="title"/>
          </p:nvPr>
        </p:nvSpPr>
        <p:spPr>
          <a:xfrm>
            <a:off x="2016903" y="-7"/>
            <a:ext cx="8376800" cy="792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The Power of One</a:t>
            </a:r>
            <a:endParaRPr b="1" sz="4667">
              <a:solidFill>
                <a:srgbClr val="CC0000"/>
              </a:solidFill>
            </a:endParaRPr>
          </a:p>
        </p:txBody>
      </p:sp>
      <p:sp>
        <p:nvSpPr>
          <p:cNvPr id="810" name="Google Shape;810;p24"/>
          <p:cNvSpPr txBox="1"/>
          <p:nvPr>
            <p:ph idx="1" type="body"/>
          </p:nvPr>
        </p:nvSpPr>
        <p:spPr>
          <a:xfrm>
            <a:off x="1907597" y="1141940"/>
            <a:ext cx="8376800" cy="3389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r>
              <a:rPr lang="en" sz="2933"/>
              <a:t>In BNI we measure Member engagement using something we call The </a:t>
            </a:r>
            <a:r>
              <a:rPr lang="en" sz="2933">
                <a:solidFill>
                  <a:srgbClr val="38761D"/>
                </a:solidFill>
              </a:rPr>
              <a:t>POWER OF ONE</a:t>
            </a:r>
            <a:r>
              <a:rPr lang="en" sz="2933"/>
              <a:t>: </a:t>
            </a:r>
            <a:endParaRPr sz="2933"/>
          </a:p>
          <a:p>
            <a:pPr indent="0" lvl="0" marL="0" rtl="0" algn="l">
              <a:lnSpc>
                <a:spcPct val="100000"/>
              </a:lnSpc>
              <a:spcBef>
                <a:spcPts val="0"/>
              </a:spcBef>
              <a:spcAft>
                <a:spcPts val="0"/>
              </a:spcAft>
              <a:buSzPts val="1100"/>
              <a:buNone/>
            </a:pPr>
            <a:r>
              <a:t/>
            </a:r>
            <a:endParaRPr sz="2933"/>
          </a:p>
          <a:p>
            <a:pPr indent="0" lvl="0" marL="0" rtl="0" algn="l">
              <a:lnSpc>
                <a:spcPct val="100000"/>
              </a:lnSpc>
              <a:spcBef>
                <a:spcPts val="0"/>
              </a:spcBef>
              <a:spcAft>
                <a:spcPts val="0"/>
              </a:spcAft>
              <a:buSzPts val="1100"/>
              <a:buNone/>
            </a:pPr>
            <a:r>
              <a:rPr lang="en" sz="2933"/>
              <a:t>1. ONE Meeting per week. </a:t>
            </a:r>
            <a:endParaRPr sz="2933"/>
          </a:p>
          <a:p>
            <a:pPr indent="0" lvl="0" marL="0" rtl="0" algn="l">
              <a:lnSpc>
                <a:spcPct val="100000"/>
              </a:lnSpc>
              <a:spcBef>
                <a:spcPts val="0"/>
              </a:spcBef>
              <a:spcAft>
                <a:spcPts val="0"/>
              </a:spcAft>
              <a:buSzPts val="1100"/>
              <a:buNone/>
            </a:pPr>
            <a:r>
              <a:rPr lang="en" sz="2933"/>
              <a:t>2. ONE Referral per week. </a:t>
            </a:r>
            <a:endParaRPr sz="2933"/>
          </a:p>
          <a:p>
            <a:pPr indent="0" lvl="0" marL="0" rtl="0" algn="l">
              <a:lnSpc>
                <a:spcPct val="100000"/>
              </a:lnSpc>
              <a:spcBef>
                <a:spcPts val="0"/>
              </a:spcBef>
              <a:spcAft>
                <a:spcPts val="0"/>
              </a:spcAft>
              <a:buSzPts val="1100"/>
              <a:buNone/>
            </a:pPr>
            <a:r>
              <a:rPr lang="en" sz="2933"/>
              <a:t>3. ONE One-to-One with a fellow BNI Member per </a:t>
            </a:r>
            <a:endParaRPr sz="2933"/>
          </a:p>
          <a:p>
            <a:pPr indent="0" lvl="0" marL="0" rtl="0" algn="l">
              <a:lnSpc>
                <a:spcPct val="100000"/>
              </a:lnSpc>
              <a:spcBef>
                <a:spcPts val="0"/>
              </a:spcBef>
              <a:spcAft>
                <a:spcPts val="0"/>
              </a:spcAft>
              <a:buSzPts val="1100"/>
              <a:buNone/>
            </a:pPr>
            <a:r>
              <a:rPr lang="en" sz="2933"/>
              <a:t>    week. </a:t>
            </a:r>
            <a:endParaRPr sz="2933"/>
          </a:p>
          <a:p>
            <a:pPr indent="0" lvl="0" marL="0" rtl="0" algn="l">
              <a:lnSpc>
                <a:spcPct val="100000"/>
              </a:lnSpc>
              <a:spcBef>
                <a:spcPts val="0"/>
              </a:spcBef>
              <a:spcAft>
                <a:spcPts val="0"/>
              </a:spcAft>
              <a:buSzPts val="1100"/>
              <a:buNone/>
            </a:pPr>
            <a:r>
              <a:rPr lang="en" sz="2933"/>
              <a:t>4. ONE CEU per week (1 Hour of BNI Education) </a:t>
            </a:r>
            <a:endParaRPr sz="2933"/>
          </a:p>
          <a:p>
            <a:pPr indent="0" lvl="0" marL="0" rtl="0" algn="l">
              <a:lnSpc>
                <a:spcPct val="100000"/>
              </a:lnSpc>
              <a:spcBef>
                <a:spcPts val="0"/>
              </a:spcBef>
              <a:spcAft>
                <a:spcPts val="0"/>
              </a:spcAft>
              <a:buSzPts val="1100"/>
              <a:buNone/>
            </a:pPr>
            <a:r>
              <a:rPr lang="en" sz="2933"/>
              <a:t>5. ONE Visitor brought to your BNI meeting per </a:t>
            </a:r>
            <a:endParaRPr sz="2933"/>
          </a:p>
          <a:p>
            <a:pPr indent="0" lvl="0" marL="0" rtl="0" algn="l">
              <a:lnSpc>
                <a:spcPct val="100000"/>
              </a:lnSpc>
              <a:spcBef>
                <a:spcPts val="0"/>
              </a:spcBef>
              <a:spcAft>
                <a:spcPts val="0"/>
              </a:spcAft>
              <a:buSzPts val="1100"/>
              <a:buNone/>
            </a:pPr>
            <a:r>
              <a:rPr lang="en" sz="2933"/>
              <a:t>    month.</a:t>
            </a:r>
            <a:endParaRPr sz="2933"/>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25"/>
          <p:cNvSpPr txBox="1"/>
          <p:nvPr>
            <p:ph type="title"/>
          </p:nvPr>
        </p:nvSpPr>
        <p:spPr>
          <a:xfrm>
            <a:off x="2239603" y="-7"/>
            <a:ext cx="8376800" cy="792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The Power of One</a:t>
            </a:r>
            <a:endParaRPr b="1" sz="4667">
              <a:solidFill>
                <a:srgbClr val="CC0000"/>
              </a:solidFill>
            </a:endParaRPr>
          </a:p>
        </p:txBody>
      </p:sp>
      <p:pic>
        <p:nvPicPr>
          <p:cNvPr id="816" name="Google Shape;816;p25"/>
          <p:cNvPicPr preferRelativeResize="0"/>
          <p:nvPr/>
        </p:nvPicPr>
        <p:blipFill rotWithShape="1">
          <a:blip r:embed="rId3">
            <a:alphaModFix/>
          </a:blip>
          <a:srcRect b="0" l="0" r="0" t="0"/>
          <a:stretch/>
        </p:blipFill>
        <p:spPr>
          <a:xfrm>
            <a:off x="830134" y="840300"/>
            <a:ext cx="10712265" cy="5916867"/>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id="821" name="Google Shape;821;p26"/>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822" name="Google Shape;822;p26"/>
          <p:cNvSpPr txBox="1"/>
          <p:nvPr>
            <p:ph type="title"/>
          </p:nvPr>
        </p:nvSpPr>
        <p:spPr>
          <a:xfrm>
            <a:off x="363299" y="96167"/>
            <a:ext cx="11768000" cy="792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Engagement: The Power of One</a:t>
            </a:r>
            <a:endParaRPr b="1" sz="4667">
              <a:solidFill>
                <a:srgbClr val="CC0000"/>
              </a:solidFill>
            </a:endParaRPr>
          </a:p>
        </p:txBody>
      </p:sp>
      <p:sp>
        <p:nvSpPr>
          <p:cNvPr id="823" name="Google Shape;823;p26"/>
          <p:cNvSpPr txBox="1"/>
          <p:nvPr>
            <p:ph idx="1" type="body"/>
          </p:nvPr>
        </p:nvSpPr>
        <p:spPr>
          <a:xfrm>
            <a:off x="564867" y="1301564"/>
            <a:ext cx="11169200" cy="35220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When a BNI Member is fully engaged and in alignment with the </a:t>
            </a:r>
            <a:r>
              <a:rPr lang="en" sz="3200">
                <a:solidFill>
                  <a:srgbClr val="6AA84F"/>
                </a:solidFill>
              </a:rPr>
              <a:t>POWER OF ONE</a:t>
            </a:r>
            <a:r>
              <a:rPr lang="en" sz="3200"/>
              <a:t> they are listed as </a:t>
            </a:r>
            <a:r>
              <a:rPr lang="en" sz="3200">
                <a:solidFill>
                  <a:srgbClr val="6AA84F"/>
                </a:solidFill>
              </a:rPr>
              <a:t>GREEN</a:t>
            </a:r>
            <a:r>
              <a:rPr lang="en" sz="3200"/>
              <a:t> on the </a:t>
            </a:r>
            <a:r>
              <a:rPr lang="en" sz="3200">
                <a:solidFill>
                  <a:srgbClr val="6AA84F"/>
                </a:solidFill>
              </a:rPr>
              <a:t>POWER OF ONE</a:t>
            </a:r>
            <a:r>
              <a:rPr lang="en" sz="3200"/>
              <a:t> Report. </a:t>
            </a:r>
            <a:endParaRPr sz="3200"/>
          </a:p>
          <a:p>
            <a:pPr indent="0" lvl="0" marL="0" rtl="0" algn="just">
              <a:lnSpc>
                <a:spcPct val="100000"/>
              </a:lnSpc>
              <a:spcBef>
                <a:spcPts val="0"/>
              </a:spcBef>
              <a:spcAft>
                <a:spcPts val="0"/>
              </a:spcAft>
              <a:buSzPts val="1100"/>
              <a:buNone/>
            </a:pPr>
            <a:r>
              <a:t/>
            </a:r>
            <a:endParaRPr sz="3200"/>
          </a:p>
          <a:p>
            <a:pPr indent="0" lvl="0" marL="0" rtl="0" algn="just">
              <a:lnSpc>
                <a:spcPct val="100000"/>
              </a:lnSpc>
              <a:spcBef>
                <a:spcPts val="0"/>
              </a:spcBef>
              <a:spcAft>
                <a:spcPts val="0"/>
              </a:spcAft>
              <a:buSzPts val="1100"/>
              <a:buNone/>
            </a:pPr>
            <a:r>
              <a:rPr lang="en" sz="3200"/>
              <a:t>The following questions are to help clarify your understanding and commitment to being fully engaged as a Member of our BNI Chapter.</a:t>
            </a:r>
            <a:endParaRPr sz="32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pic>
        <p:nvPicPr>
          <p:cNvPr id="828" name="Google Shape;828;p27"/>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829" name="Google Shape;829;p27"/>
          <p:cNvSpPr txBox="1"/>
          <p:nvPr>
            <p:ph type="title"/>
          </p:nvPr>
        </p:nvSpPr>
        <p:spPr>
          <a:xfrm>
            <a:off x="565160" y="5"/>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dk1"/>
              </a:buClr>
              <a:buSzPts val="800"/>
              <a:buNone/>
            </a:pPr>
            <a:r>
              <a:rPr b="1" lang="en" sz="4667">
                <a:solidFill>
                  <a:srgbClr val="CC0000"/>
                </a:solidFill>
              </a:rPr>
              <a:t>Referrals</a:t>
            </a:r>
            <a:endParaRPr b="1" sz="4667">
              <a:solidFill>
                <a:srgbClr val="CC0000"/>
              </a:solidFill>
            </a:endParaRPr>
          </a:p>
        </p:txBody>
      </p:sp>
      <p:sp>
        <p:nvSpPr>
          <p:cNvPr id="830" name="Google Shape;830;p27"/>
          <p:cNvSpPr txBox="1"/>
          <p:nvPr>
            <p:ph idx="1" type="body"/>
          </p:nvPr>
        </p:nvSpPr>
        <p:spPr>
          <a:xfrm>
            <a:off x="564967" y="1585333"/>
            <a:ext cx="11169200" cy="20812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The average BNI Member in our region passes approximately </a:t>
            </a:r>
            <a:r>
              <a:rPr b="1" lang="en" sz="3200" u="sng"/>
              <a:t>52</a:t>
            </a:r>
            <a:r>
              <a:rPr lang="en" sz="3200"/>
              <a:t> </a:t>
            </a:r>
            <a:r>
              <a:rPr b="1" lang="en" sz="3200"/>
              <a:t>referrals</a:t>
            </a:r>
            <a:r>
              <a:rPr lang="en" sz="3200"/>
              <a:t> per year, which is about one per week. This also happens to be the standard for being </a:t>
            </a:r>
            <a:r>
              <a:rPr lang="en" sz="3200">
                <a:solidFill>
                  <a:srgbClr val="6AA84F"/>
                </a:solidFill>
              </a:rPr>
              <a:t>green</a:t>
            </a:r>
            <a:r>
              <a:rPr lang="en" sz="3200"/>
              <a:t> on the </a:t>
            </a:r>
            <a:r>
              <a:rPr lang="en" sz="3200">
                <a:solidFill>
                  <a:srgbClr val="6AA84F"/>
                </a:solidFill>
              </a:rPr>
              <a:t>Power of One Report</a:t>
            </a:r>
            <a:r>
              <a:rPr lang="en" sz="3200"/>
              <a:t>.</a:t>
            </a:r>
            <a:endParaRPr sz="32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pic>
        <p:nvPicPr>
          <p:cNvPr id="835" name="Google Shape;835;p28"/>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836" name="Google Shape;836;p28"/>
          <p:cNvSpPr txBox="1"/>
          <p:nvPr>
            <p:ph type="title"/>
          </p:nvPr>
        </p:nvSpPr>
        <p:spPr>
          <a:xfrm>
            <a:off x="424165" y="4867"/>
            <a:ext cx="11768000" cy="792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dk1"/>
              </a:buClr>
              <a:buSzPts val="800"/>
              <a:buNone/>
            </a:pPr>
            <a:r>
              <a:rPr b="1" lang="en" sz="4667">
                <a:solidFill>
                  <a:srgbClr val="CC0000"/>
                </a:solidFill>
              </a:rPr>
              <a:t>Referrals</a:t>
            </a:r>
            <a:endParaRPr b="1" sz="4667">
              <a:solidFill>
                <a:srgbClr val="CC0000"/>
              </a:solidFill>
            </a:endParaRPr>
          </a:p>
        </p:txBody>
      </p:sp>
      <p:sp>
        <p:nvSpPr>
          <p:cNvPr id="837" name="Google Shape;837;p28"/>
          <p:cNvSpPr txBox="1"/>
          <p:nvPr>
            <p:ph idx="1" type="body"/>
          </p:nvPr>
        </p:nvSpPr>
        <p:spPr>
          <a:xfrm>
            <a:off x="1368351" y="1324951"/>
            <a:ext cx="9470000" cy="42400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What is your confidence level in your ability pass </a:t>
            </a:r>
            <a:r>
              <a:rPr b="1" lang="en" sz="3200"/>
              <a:t>referrals </a:t>
            </a:r>
            <a:r>
              <a:rPr lang="en" sz="3200"/>
              <a:t>regularly and your commitment to do so? </a:t>
            </a:r>
            <a:endParaRPr sz="3200"/>
          </a:p>
        </p:txBody>
      </p:sp>
      <p:pic>
        <p:nvPicPr>
          <p:cNvPr id="838" name="Google Shape;838;p28" title="check mark | Free SVG"/>
          <p:cNvPicPr preferRelativeResize="0"/>
          <p:nvPr/>
        </p:nvPicPr>
        <p:blipFill rotWithShape="1">
          <a:blip r:embed="rId4">
            <a:alphaModFix/>
          </a:blip>
          <a:srcRect b="0" l="0" r="0" t="0"/>
          <a:stretch/>
        </p:blipFill>
        <p:spPr>
          <a:xfrm>
            <a:off x="351700" y="1122551"/>
            <a:ext cx="739651" cy="73965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pic>
        <p:nvPicPr>
          <p:cNvPr id="843" name="Google Shape;843;p29"/>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844" name="Google Shape;844;p29"/>
          <p:cNvSpPr txBox="1"/>
          <p:nvPr>
            <p:ph type="title"/>
          </p:nvPr>
        </p:nvSpPr>
        <p:spPr>
          <a:xfrm>
            <a:off x="424165" y="4867"/>
            <a:ext cx="11768000" cy="792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Referral Quality</a:t>
            </a:r>
            <a:endParaRPr b="1" sz="4667">
              <a:solidFill>
                <a:srgbClr val="CC0000"/>
              </a:solidFill>
            </a:endParaRPr>
          </a:p>
        </p:txBody>
      </p:sp>
      <p:sp>
        <p:nvSpPr>
          <p:cNvPr id="845" name="Google Shape;845;p29"/>
          <p:cNvSpPr txBox="1"/>
          <p:nvPr>
            <p:ph idx="1" type="body"/>
          </p:nvPr>
        </p:nvSpPr>
        <p:spPr>
          <a:xfrm>
            <a:off x="564851" y="1802424"/>
            <a:ext cx="11169200" cy="37796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While “Thank You For Closed Business” does NOT impact your ranking on the Power of One Report, it is a barometer for the quality of the referrals you pass.</a:t>
            </a:r>
            <a:endParaRPr sz="32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pic>
        <p:nvPicPr>
          <p:cNvPr id="850" name="Google Shape;850;p30"/>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851" name="Google Shape;851;p30"/>
          <p:cNvSpPr txBox="1"/>
          <p:nvPr>
            <p:ph type="title"/>
          </p:nvPr>
        </p:nvSpPr>
        <p:spPr>
          <a:xfrm>
            <a:off x="424165" y="4867"/>
            <a:ext cx="11768000" cy="792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Referral Quality</a:t>
            </a:r>
            <a:endParaRPr b="1" sz="4667">
              <a:solidFill>
                <a:srgbClr val="CC0000"/>
              </a:solidFill>
            </a:endParaRPr>
          </a:p>
        </p:txBody>
      </p:sp>
      <p:sp>
        <p:nvSpPr>
          <p:cNvPr id="852" name="Google Shape;852;p30"/>
          <p:cNvSpPr txBox="1"/>
          <p:nvPr>
            <p:ph idx="1" type="body"/>
          </p:nvPr>
        </p:nvSpPr>
        <p:spPr>
          <a:xfrm>
            <a:off x="1457700" y="1498075"/>
            <a:ext cx="10276400" cy="40840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Please share your commitment to pass only </a:t>
            </a:r>
            <a:r>
              <a:rPr b="1" lang="en" sz="3200"/>
              <a:t>qualified</a:t>
            </a:r>
            <a:r>
              <a:rPr lang="en" sz="3200"/>
              <a:t> referrals who have requested to be connected with your fellow BNI Member.</a:t>
            </a:r>
            <a:endParaRPr sz="3200"/>
          </a:p>
        </p:txBody>
      </p:sp>
      <p:pic>
        <p:nvPicPr>
          <p:cNvPr id="853" name="Google Shape;853;p30" title="check mark | Free SVG"/>
          <p:cNvPicPr preferRelativeResize="0"/>
          <p:nvPr/>
        </p:nvPicPr>
        <p:blipFill rotWithShape="1">
          <a:blip r:embed="rId4">
            <a:alphaModFix/>
          </a:blip>
          <a:srcRect b="0" l="0" r="0" t="0"/>
          <a:stretch/>
        </p:blipFill>
        <p:spPr>
          <a:xfrm>
            <a:off x="351700" y="1122551"/>
            <a:ext cx="739651" cy="73965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pic>
        <p:nvPicPr>
          <p:cNvPr id="858" name="Google Shape;858;p31"/>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859" name="Google Shape;859;p31"/>
          <p:cNvSpPr txBox="1"/>
          <p:nvPr>
            <p:ph type="title"/>
          </p:nvPr>
        </p:nvSpPr>
        <p:spPr>
          <a:xfrm>
            <a:off x="383599" y="0"/>
            <a:ext cx="11808400" cy="792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One-to-Ones</a:t>
            </a:r>
            <a:endParaRPr b="1" sz="4667">
              <a:solidFill>
                <a:srgbClr val="CC0000"/>
              </a:solidFill>
            </a:endParaRPr>
          </a:p>
        </p:txBody>
      </p:sp>
      <p:sp>
        <p:nvSpPr>
          <p:cNvPr id="860" name="Google Shape;860;p31"/>
          <p:cNvSpPr txBox="1"/>
          <p:nvPr>
            <p:ph idx="1" type="body"/>
          </p:nvPr>
        </p:nvSpPr>
        <p:spPr>
          <a:xfrm>
            <a:off x="564851" y="1558949"/>
            <a:ext cx="11169200" cy="40232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A significant part of your BNI membership is the </a:t>
            </a:r>
            <a:r>
              <a:rPr b="1" lang="en" sz="3200"/>
              <a:t>One-to-One </a:t>
            </a:r>
            <a:r>
              <a:rPr lang="en" sz="3200"/>
              <a:t>meetings</a:t>
            </a:r>
            <a:r>
              <a:rPr b="1" lang="en" sz="3200"/>
              <a:t> </a:t>
            </a:r>
            <a:r>
              <a:rPr lang="en" sz="3200"/>
              <a:t>we hold with our fellow Members on a regular basis outside of the normal meeting.</a:t>
            </a:r>
            <a:endParaRPr sz="32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id="865" name="Google Shape;865;p32"/>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866" name="Google Shape;866;p32"/>
          <p:cNvSpPr txBox="1"/>
          <p:nvPr>
            <p:ph type="title"/>
          </p:nvPr>
        </p:nvSpPr>
        <p:spPr>
          <a:xfrm>
            <a:off x="424165" y="4867"/>
            <a:ext cx="11768000" cy="792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One-to-Ones</a:t>
            </a:r>
            <a:endParaRPr b="1" sz="4667">
              <a:solidFill>
                <a:srgbClr val="CC0000"/>
              </a:solidFill>
            </a:endParaRPr>
          </a:p>
        </p:txBody>
      </p:sp>
      <p:sp>
        <p:nvSpPr>
          <p:cNvPr id="867" name="Google Shape;867;p32"/>
          <p:cNvSpPr txBox="1"/>
          <p:nvPr>
            <p:ph idx="1" type="body"/>
          </p:nvPr>
        </p:nvSpPr>
        <p:spPr>
          <a:xfrm>
            <a:off x="564851" y="1680675"/>
            <a:ext cx="11169200" cy="39012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b="1" lang="en" sz="3200"/>
              <a:t>One-to-Ones </a:t>
            </a:r>
            <a:r>
              <a:rPr lang="en" sz="3200"/>
              <a:t>are more than a casual visit. There is an agenda and structure to these meetings. The </a:t>
            </a:r>
            <a:r>
              <a:rPr lang="en" sz="3200">
                <a:solidFill>
                  <a:srgbClr val="38761D"/>
                </a:solidFill>
              </a:rPr>
              <a:t>Power of One</a:t>
            </a:r>
            <a:r>
              <a:rPr lang="en" sz="3200"/>
              <a:t> standard is one </a:t>
            </a:r>
            <a:r>
              <a:rPr b="1" lang="en" sz="3200"/>
              <a:t>One-to-One</a:t>
            </a:r>
            <a:r>
              <a:rPr lang="en" sz="3200"/>
              <a:t> per week (52 each year), with the ultimate goal of meeting with every Member of your chapter at least once per year.</a:t>
            </a:r>
            <a:endParaRPr sz="3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6"/>
          <p:cNvSpPr txBox="1"/>
          <p:nvPr>
            <p:ph type="title"/>
          </p:nvPr>
        </p:nvSpPr>
        <p:spPr>
          <a:xfrm>
            <a:off x="0" y="-18200"/>
            <a:ext cx="12192000" cy="987300"/>
          </a:xfrm>
          <a:prstGeom prst="rect">
            <a:avLst/>
          </a:prstGeom>
          <a:noFill/>
          <a:ln>
            <a:noFill/>
          </a:ln>
        </p:spPr>
        <p:txBody>
          <a:bodyPr anchorCtr="0" anchor="t" bIns="0" lIns="0" spcFirstLastPara="1" rIns="0" wrap="square" tIns="367900">
            <a:spAutoFit/>
          </a:bodyPr>
          <a:lstStyle/>
          <a:p>
            <a:pPr indent="0" lvl="0" marL="1901825" rtl="0" algn="ctr">
              <a:lnSpc>
                <a:spcPct val="100000"/>
              </a:lnSpc>
              <a:spcBef>
                <a:spcPts val="0"/>
              </a:spcBef>
              <a:spcAft>
                <a:spcPts val="0"/>
              </a:spcAft>
              <a:buSzPts val="1400"/>
              <a:buNone/>
            </a:pPr>
            <a:r>
              <a:rPr b="1" lang="en" sz="4000"/>
              <a:t>Reporting2You.com: Reports</a:t>
            </a:r>
            <a:endParaRPr b="1" sz="4000"/>
          </a:p>
        </p:txBody>
      </p:sp>
      <p:sp>
        <p:nvSpPr>
          <p:cNvPr id="311" name="Google Shape;311;p6"/>
          <p:cNvSpPr txBox="1"/>
          <p:nvPr/>
        </p:nvSpPr>
        <p:spPr>
          <a:xfrm>
            <a:off x="1804670" y="1371605"/>
            <a:ext cx="7935595" cy="3703320"/>
          </a:xfrm>
          <a:prstGeom prst="rect">
            <a:avLst/>
          </a:prstGeom>
          <a:noFill/>
          <a:ln>
            <a:noFill/>
          </a:ln>
        </p:spPr>
        <p:txBody>
          <a:bodyPr anchorCtr="0" anchor="t" bIns="0" lIns="0" spcFirstLastPara="1" rIns="0" wrap="square" tIns="12700">
            <a:spAutoFit/>
          </a:bodyPr>
          <a:lstStyle/>
          <a:p>
            <a:pPr indent="-456565" lvl="0" marL="469265" marR="0" rtl="0" algn="l">
              <a:lnSpc>
                <a:spcPct val="117107"/>
              </a:lnSpc>
              <a:spcBef>
                <a:spcPts val="0"/>
              </a:spcBef>
              <a:spcAft>
                <a:spcPts val="0"/>
              </a:spcAft>
              <a:buClr>
                <a:srgbClr val="C00000"/>
              </a:buClr>
              <a:buSzPts val="2800"/>
              <a:buFont typeface="Quattrocento Sans"/>
              <a:buChar char="➢"/>
            </a:pPr>
            <a:r>
              <a:rPr b="0" i="0" lang="en" sz="2800" u="none" cap="none" strike="noStrike">
                <a:solidFill>
                  <a:srgbClr val="C00000"/>
                </a:solidFill>
                <a:latin typeface="Arial"/>
                <a:ea typeface="Arial"/>
                <a:cs typeface="Arial"/>
                <a:sym typeface="Arial"/>
              </a:rPr>
              <a:t>Chapter Reports:</a:t>
            </a:r>
            <a:endParaRPr b="0" i="0" sz="2800" u="none" cap="none" strike="noStrike">
              <a:solidFill>
                <a:srgbClr val="000000"/>
              </a:solidFill>
              <a:latin typeface="Arial"/>
              <a:ea typeface="Arial"/>
              <a:cs typeface="Arial"/>
              <a:sym typeface="Arial"/>
            </a:endParaRPr>
          </a:p>
          <a:p>
            <a:pPr indent="-285115" lvl="1" marL="755015" marR="0" rtl="0" algn="l">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Chapter Level Traffic Lights (“MRGTL” report)</a:t>
            </a:r>
            <a:endParaRPr b="0" i="0" sz="2800" u="none" cap="none" strike="noStrike">
              <a:solidFill>
                <a:srgbClr val="000000"/>
              </a:solidFill>
              <a:latin typeface="Arial"/>
              <a:ea typeface="Arial"/>
              <a:cs typeface="Arial"/>
              <a:sym typeface="Arial"/>
            </a:endParaRPr>
          </a:p>
          <a:p>
            <a:pPr indent="-285115" lvl="1" marL="755015" marR="0" rtl="0" algn="l">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Chapter KPI Report</a:t>
            </a:r>
            <a:endParaRPr b="0" i="0" sz="2800" u="none" cap="none" strike="noStrike">
              <a:solidFill>
                <a:srgbClr val="000000"/>
              </a:solidFill>
              <a:latin typeface="Arial"/>
              <a:ea typeface="Arial"/>
              <a:cs typeface="Arial"/>
              <a:sym typeface="Arial"/>
            </a:endParaRPr>
          </a:p>
          <a:p>
            <a:pPr indent="-285115" lvl="1" marL="755015" marR="0" rtl="0" algn="l">
              <a:lnSpc>
                <a:spcPct val="117107"/>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Chapter Performance Report</a:t>
            </a:r>
            <a:endParaRPr b="0" i="0" sz="2800" u="none" cap="none" strike="noStrike">
              <a:solidFill>
                <a:srgbClr val="000000"/>
              </a:solidFill>
              <a:latin typeface="Arial"/>
              <a:ea typeface="Arial"/>
              <a:cs typeface="Arial"/>
              <a:sym typeface="Arial"/>
            </a:endParaRPr>
          </a:p>
          <a:p>
            <a:pPr indent="0" lvl="1" marL="0" marR="0" rtl="0" algn="l">
              <a:lnSpc>
                <a:spcPct val="100000"/>
              </a:lnSpc>
              <a:spcBef>
                <a:spcPts val="5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a:p>
            <a:pPr indent="-456565" lvl="0" marL="469265" marR="0" rtl="0" algn="l">
              <a:lnSpc>
                <a:spcPct val="117107"/>
              </a:lnSpc>
              <a:spcBef>
                <a:spcPts val="0"/>
              </a:spcBef>
              <a:spcAft>
                <a:spcPts val="0"/>
              </a:spcAft>
              <a:buClr>
                <a:srgbClr val="C00000"/>
              </a:buClr>
              <a:buSzPts val="2800"/>
              <a:buFont typeface="Quattrocento Sans"/>
              <a:buChar char="➢"/>
            </a:pPr>
            <a:r>
              <a:rPr b="0" i="0" lang="en" sz="2800" u="none" cap="none" strike="noStrike">
                <a:solidFill>
                  <a:srgbClr val="C00000"/>
                </a:solidFill>
                <a:latin typeface="Arial"/>
                <a:ea typeface="Arial"/>
                <a:cs typeface="Arial"/>
                <a:sym typeface="Arial"/>
              </a:rPr>
              <a:t>Member Reports (shows Member level):</a:t>
            </a:r>
            <a:endParaRPr b="0" i="0" sz="2800" u="none" cap="none" strike="noStrike">
              <a:solidFill>
                <a:srgbClr val="000000"/>
              </a:solidFill>
              <a:latin typeface="Arial"/>
              <a:ea typeface="Arial"/>
              <a:cs typeface="Arial"/>
              <a:sym typeface="Arial"/>
            </a:endParaRPr>
          </a:p>
          <a:p>
            <a:pPr indent="-285115" lvl="1" marL="755015" marR="0" rtl="0" algn="l">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Member Evolution Report</a:t>
            </a:r>
            <a:endParaRPr b="0" i="0" sz="2800" u="none" cap="none" strike="noStrike">
              <a:solidFill>
                <a:srgbClr val="000000"/>
              </a:solidFill>
              <a:latin typeface="Arial"/>
              <a:ea typeface="Arial"/>
              <a:cs typeface="Arial"/>
              <a:sym typeface="Arial"/>
            </a:endParaRPr>
          </a:p>
          <a:p>
            <a:pPr indent="-285115" lvl="1" marL="755015" marR="0" rtl="0" algn="l">
              <a:lnSpc>
                <a:spcPct val="114285"/>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Member Monthly Report</a:t>
            </a:r>
            <a:endParaRPr b="0" i="0" sz="2800" u="none" cap="none" strike="noStrike">
              <a:solidFill>
                <a:srgbClr val="000000"/>
              </a:solidFill>
              <a:latin typeface="Arial"/>
              <a:ea typeface="Arial"/>
              <a:cs typeface="Arial"/>
              <a:sym typeface="Arial"/>
            </a:endParaRPr>
          </a:p>
          <a:p>
            <a:pPr indent="-285115" lvl="1" marL="755015" marR="0" rtl="0" algn="l">
              <a:lnSpc>
                <a:spcPct val="117107"/>
              </a:lnSpc>
              <a:spcBef>
                <a:spcPts val="0"/>
              </a:spcBef>
              <a:spcAft>
                <a:spcPts val="0"/>
              </a:spcAft>
              <a:buClr>
                <a:srgbClr val="000000"/>
              </a:buClr>
              <a:buSzPts val="2800"/>
              <a:buFont typeface="Arial"/>
              <a:buChar char="•"/>
            </a:pPr>
            <a:r>
              <a:rPr b="0" i="0" lang="en" sz="2800" u="none" cap="none" strike="noStrike">
                <a:solidFill>
                  <a:srgbClr val="000000"/>
                </a:solidFill>
                <a:latin typeface="Arial"/>
                <a:ea typeface="Arial"/>
                <a:cs typeface="Arial"/>
                <a:sym typeface="Arial"/>
              </a:rPr>
              <a:t>Weekly Alert Report</a:t>
            </a:r>
            <a:endParaRPr b="0" i="0" sz="2800" u="none" cap="none" strike="noStrike">
              <a:solidFill>
                <a:srgbClr val="000000"/>
              </a:solidFill>
              <a:latin typeface="Arial"/>
              <a:ea typeface="Arial"/>
              <a:cs typeface="Arial"/>
              <a:sym typeface="Arial"/>
            </a:endParaRPr>
          </a:p>
        </p:txBody>
      </p:sp>
      <p:pic>
        <p:nvPicPr>
          <p:cNvPr id="312" name="Google Shape;312;p6"/>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xEl>
                                              <p:pRg end="0" st="0"/>
                                            </p:txEl>
                                          </p:spTgt>
                                        </p:tgtEl>
                                        <p:attrNameLst>
                                          <p:attrName>style.visibility</p:attrName>
                                        </p:attrNameLst>
                                      </p:cBhvr>
                                      <p:to>
                                        <p:strVal val="visible"/>
                                      </p:to>
                                    </p:set>
                                    <p:animEffect filter="fade" transition="in">
                                      <p:cBhvr>
                                        <p:cTn dur="1000"/>
                                        <p:tgtEl>
                                          <p:spTgt spid="31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xEl>
                                              <p:pRg end="1" st="1"/>
                                            </p:txEl>
                                          </p:spTgt>
                                        </p:tgtEl>
                                        <p:attrNameLst>
                                          <p:attrName>style.visibility</p:attrName>
                                        </p:attrNameLst>
                                      </p:cBhvr>
                                      <p:to>
                                        <p:strVal val="visible"/>
                                      </p:to>
                                    </p:set>
                                    <p:animEffect filter="fade" transition="in">
                                      <p:cBhvr>
                                        <p:cTn dur="1000"/>
                                        <p:tgtEl>
                                          <p:spTgt spid="31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xEl>
                                              <p:pRg end="2" st="2"/>
                                            </p:txEl>
                                          </p:spTgt>
                                        </p:tgtEl>
                                        <p:attrNameLst>
                                          <p:attrName>style.visibility</p:attrName>
                                        </p:attrNameLst>
                                      </p:cBhvr>
                                      <p:to>
                                        <p:strVal val="visible"/>
                                      </p:to>
                                    </p:set>
                                    <p:animEffect filter="fade" transition="in">
                                      <p:cBhvr>
                                        <p:cTn dur="1000"/>
                                        <p:tgtEl>
                                          <p:spTgt spid="31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xEl>
                                              <p:pRg end="3" st="3"/>
                                            </p:txEl>
                                          </p:spTgt>
                                        </p:tgtEl>
                                        <p:attrNameLst>
                                          <p:attrName>style.visibility</p:attrName>
                                        </p:attrNameLst>
                                      </p:cBhvr>
                                      <p:to>
                                        <p:strVal val="visible"/>
                                      </p:to>
                                    </p:set>
                                    <p:animEffect filter="fade" transition="in">
                                      <p:cBhvr>
                                        <p:cTn dur="1000"/>
                                        <p:tgtEl>
                                          <p:spTgt spid="31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xEl>
                                              <p:pRg end="4" st="4"/>
                                            </p:txEl>
                                          </p:spTgt>
                                        </p:tgtEl>
                                        <p:attrNameLst>
                                          <p:attrName>style.visibility</p:attrName>
                                        </p:attrNameLst>
                                      </p:cBhvr>
                                      <p:to>
                                        <p:strVal val="visible"/>
                                      </p:to>
                                    </p:set>
                                    <p:animEffect filter="fade" transition="in">
                                      <p:cBhvr>
                                        <p:cTn dur="1000"/>
                                        <p:tgtEl>
                                          <p:spTgt spid="31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xEl>
                                              <p:pRg end="5" st="5"/>
                                            </p:txEl>
                                          </p:spTgt>
                                        </p:tgtEl>
                                        <p:attrNameLst>
                                          <p:attrName>style.visibility</p:attrName>
                                        </p:attrNameLst>
                                      </p:cBhvr>
                                      <p:to>
                                        <p:strVal val="visible"/>
                                      </p:to>
                                    </p:set>
                                    <p:animEffect filter="fade" transition="in">
                                      <p:cBhvr>
                                        <p:cTn dur="1000"/>
                                        <p:tgtEl>
                                          <p:spTgt spid="31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xEl>
                                              <p:pRg end="6" st="6"/>
                                            </p:txEl>
                                          </p:spTgt>
                                        </p:tgtEl>
                                        <p:attrNameLst>
                                          <p:attrName>style.visibility</p:attrName>
                                        </p:attrNameLst>
                                      </p:cBhvr>
                                      <p:to>
                                        <p:strVal val="visible"/>
                                      </p:to>
                                    </p:set>
                                    <p:animEffect filter="fade" transition="in">
                                      <p:cBhvr>
                                        <p:cTn dur="1000"/>
                                        <p:tgtEl>
                                          <p:spTgt spid="31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xEl>
                                              <p:pRg end="7" st="7"/>
                                            </p:txEl>
                                          </p:spTgt>
                                        </p:tgtEl>
                                        <p:attrNameLst>
                                          <p:attrName>style.visibility</p:attrName>
                                        </p:attrNameLst>
                                      </p:cBhvr>
                                      <p:to>
                                        <p:strVal val="visible"/>
                                      </p:to>
                                    </p:set>
                                    <p:animEffect filter="fade" transition="in">
                                      <p:cBhvr>
                                        <p:cTn dur="1000"/>
                                        <p:tgtEl>
                                          <p:spTgt spid="31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xEl>
                                              <p:pRg end="8" st="8"/>
                                            </p:txEl>
                                          </p:spTgt>
                                        </p:tgtEl>
                                        <p:attrNameLst>
                                          <p:attrName>style.visibility</p:attrName>
                                        </p:attrNameLst>
                                      </p:cBhvr>
                                      <p:to>
                                        <p:strVal val="visible"/>
                                      </p:to>
                                    </p:set>
                                    <p:animEffect filter="fade" transition="in">
                                      <p:cBhvr>
                                        <p:cTn dur="1000"/>
                                        <p:tgtEl>
                                          <p:spTgt spid="311">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pic>
        <p:nvPicPr>
          <p:cNvPr id="872" name="Google Shape;872;p33"/>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873" name="Google Shape;873;p33"/>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One-to-Ones</a:t>
            </a:r>
            <a:endParaRPr b="1" sz="4667">
              <a:solidFill>
                <a:srgbClr val="CC0000"/>
              </a:solidFill>
            </a:endParaRPr>
          </a:p>
        </p:txBody>
      </p:sp>
      <p:sp>
        <p:nvSpPr>
          <p:cNvPr id="874" name="Google Shape;874;p33"/>
          <p:cNvSpPr txBox="1"/>
          <p:nvPr>
            <p:ph idx="1" type="body"/>
          </p:nvPr>
        </p:nvSpPr>
        <p:spPr>
          <a:xfrm>
            <a:off x="1457700" y="1660400"/>
            <a:ext cx="10276400" cy="39216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Please share your understanding and commitment to hold these critical </a:t>
            </a:r>
            <a:r>
              <a:rPr b="1" lang="en" sz="3200"/>
              <a:t>One-to-One</a:t>
            </a:r>
            <a:r>
              <a:rPr lang="en" sz="3200"/>
              <a:t> meetings with your fellow Members.</a:t>
            </a:r>
            <a:endParaRPr sz="3200"/>
          </a:p>
        </p:txBody>
      </p:sp>
      <p:pic>
        <p:nvPicPr>
          <p:cNvPr id="875" name="Google Shape;875;p33" title="check mark | Free SVG"/>
          <p:cNvPicPr preferRelativeResize="0"/>
          <p:nvPr/>
        </p:nvPicPr>
        <p:blipFill rotWithShape="1">
          <a:blip r:embed="rId4">
            <a:alphaModFix/>
          </a:blip>
          <a:srcRect b="0" l="0" r="0" t="0"/>
          <a:stretch/>
        </p:blipFill>
        <p:spPr>
          <a:xfrm>
            <a:off x="351700" y="1122551"/>
            <a:ext cx="739651" cy="73965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pic>
        <p:nvPicPr>
          <p:cNvPr id="880" name="Google Shape;880;p34"/>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881" name="Google Shape;881;p34"/>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CEUs</a:t>
            </a:r>
            <a:endParaRPr b="1" sz="4667">
              <a:solidFill>
                <a:srgbClr val="CC0000"/>
              </a:solidFill>
            </a:endParaRPr>
          </a:p>
        </p:txBody>
      </p:sp>
      <p:sp>
        <p:nvSpPr>
          <p:cNvPr id="882" name="Google Shape;882;p34"/>
          <p:cNvSpPr txBox="1"/>
          <p:nvPr>
            <p:ph idx="1" type="body"/>
          </p:nvPr>
        </p:nvSpPr>
        <p:spPr>
          <a:xfrm>
            <a:off x="564851" y="1406775"/>
            <a:ext cx="11169200" cy="41752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BNI is built on a foundation of education. BNI Members are encouraged to engage in BNI specific education on a regular basis in the form of </a:t>
            </a:r>
            <a:r>
              <a:rPr b="1" lang="en" sz="3200"/>
              <a:t>CEUs </a:t>
            </a:r>
            <a:r>
              <a:rPr lang="en" sz="3200"/>
              <a:t>(Chapter Education Units). One </a:t>
            </a:r>
            <a:r>
              <a:rPr b="1" lang="en" sz="3200"/>
              <a:t>CEU </a:t>
            </a:r>
            <a:r>
              <a:rPr lang="en" sz="3200"/>
              <a:t>is awarded for each hour of BNI specific education completed. The </a:t>
            </a:r>
            <a:r>
              <a:rPr lang="en" sz="3200">
                <a:solidFill>
                  <a:srgbClr val="38761D"/>
                </a:solidFill>
              </a:rPr>
              <a:t>Power of One</a:t>
            </a:r>
            <a:r>
              <a:rPr lang="en" sz="3200"/>
              <a:t> standard for CEUs is one per week.</a:t>
            </a:r>
            <a:endParaRPr sz="32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pic>
        <p:nvPicPr>
          <p:cNvPr id="887" name="Google Shape;887;p35"/>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888" name="Google Shape;888;p35"/>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CEUs</a:t>
            </a:r>
            <a:endParaRPr b="1" sz="4667">
              <a:solidFill>
                <a:srgbClr val="CC0000"/>
              </a:solidFill>
            </a:endParaRPr>
          </a:p>
        </p:txBody>
      </p:sp>
      <p:sp>
        <p:nvSpPr>
          <p:cNvPr id="889" name="Google Shape;889;p35"/>
          <p:cNvSpPr txBox="1"/>
          <p:nvPr>
            <p:ph idx="1" type="body"/>
          </p:nvPr>
        </p:nvSpPr>
        <p:spPr>
          <a:xfrm>
            <a:off x="1457700" y="1427051"/>
            <a:ext cx="10276400" cy="41552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Please share your view on the importance of this kind of education and your commitment to engage in the CEU program.</a:t>
            </a:r>
            <a:endParaRPr sz="3200"/>
          </a:p>
        </p:txBody>
      </p:sp>
      <p:pic>
        <p:nvPicPr>
          <p:cNvPr id="890" name="Google Shape;890;p35" title="check mark | Free SVG"/>
          <p:cNvPicPr preferRelativeResize="0"/>
          <p:nvPr/>
        </p:nvPicPr>
        <p:blipFill rotWithShape="1">
          <a:blip r:embed="rId4">
            <a:alphaModFix/>
          </a:blip>
          <a:srcRect b="0" l="0" r="0" t="0"/>
          <a:stretch/>
        </p:blipFill>
        <p:spPr>
          <a:xfrm>
            <a:off x="351700" y="1122551"/>
            <a:ext cx="739651" cy="73965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pic>
        <p:nvPicPr>
          <p:cNvPr id="895" name="Google Shape;895;p36"/>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896" name="Google Shape;896;p36"/>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Attendance</a:t>
            </a:r>
            <a:endParaRPr b="1" sz="4667">
              <a:solidFill>
                <a:srgbClr val="CC0000"/>
              </a:solidFill>
            </a:endParaRPr>
          </a:p>
        </p:txBody>
      </p:sp>
      <p:sp>
        <p:nvSpPr>
          <p:cNvPr id="897" name="Google Shape;897;p36"/>
          <p:cNvSpPr txBox="1"/>
          <p:nvPr>
            <p:ph idx="1" type="body"/>
          </p:nvPr>
        </p:nvSpPr>
        <p:spPr>
          <a:xfrm>
            <a:off x="564851" y="1782124"/>
            <a:ext cx="11169200" cy="38000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r>
              <a:rPr lang="en" sz="3600"/>
              <a:t>One thing that sets BNI apart is its </a:t>
            </a:r>
            <a:endParaRPr sz="3600"/>
          </a:p>
          <a:p>
            <a:pPr indent="0" lvl="0" marL="0" rtl="0" algn="ctr">
              <a:lnSpc>
                <a:spcPct val="100000"/>
              </a:lnSpc>
              <a:spcBef>
                <a:spcPts val="0"/>
              </a:spcBef>
              <a:spcAft>
                <a:spcPts val="0"/>
              </a:spcAft>
              <a:buSzPts val="1100"/>
              <a:buNone/>
            </a:pPr>
            <a:r>
              <a:rPr lang="en" sz="3600"/>
              <a:t>Members’ commitment to attendance. </a:t>
            </a:r>
            <a:endParaRPr sz="3600"/>
          </a:p>
          <a:p>
            <a:pPr indent="0" lvl="0" marL="0" rtl="0" algn="l">
              <a:lnSpc>
                <a:spcPct val="100000"/>
              </a:lnSpc>
              <a:spcBef>
                <a:spcPts val="0"/>
              </a:spcBef>
              <a:spcAft>
                <a:spcPts val="0"/>
              </a:spcAft>
              <a:buSzPts val="1100"/>
              <a:buNone/>
            </a:pPr>
            <a:r>
              <a:t/>
            </a:r>
            <a:endParaRPr sz="3600"/>
          </a:p>
          <a:p>
            <a:pPr indent="0" lvl="0" marL="0" rtl="0" algn="l">
              <a:lnSpc>
                <a:spcPct val="100000"/>
              </a:lnSpc>
              <a:spcBef>
                <a:spcPts val="0"/>
              </a:spcBef>
              <a:spcAft>
                <a:spcPts val="0"/>
              </a:spcAft>
              <a:buSzPts val="1100"/>
              <a:buNone/>
            </a:pPr>
            <a:r>
              <a:t/>
            </a:r>
            <a:endParaRPr sz="3600"/>
          </a:p>
          <a:p>
            <a:pPr indent="0" lvl="0" marL="0" rtl="0" algn="l">
              <a:lnSpc>
                <a:spcPct val="100000"/>
              </a:lnSpc>
              <a:spcBef>
                <a:spcPts val="0"/>
              </a:spcBef>
              <a:spcAft>
                <a:spcPts val="0"/>
              </a:spcAft>
              <a:buSzPts val="1100"/>
              <a:buNone/>
            </a:pPr>
            <a:r>
              <a:rPr lang="en" sz="3600"/>
              <a:t>First, let’s clarify the goal…</a:t>
            </a:r>
            <a:endParaRPr sz="36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pic>
        <p:nvPicPr>
          <p:cNvPr id="902" name="Google Shape;902;p37"/>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903" name="Google Shape;903;p37"/>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Attendance</a:t>
            </a:r>
            <a:endParaRPr b="1" sz="4667">
              <a:solidFill>
                <a:srgbClr val="CC0000"/>
              </a:solidFill>
            </a:endParaRPr>
          </a:p>
        </p:txBody>
      </p:sp>
      <p:sp>
        <p:nvSpPr>
          <p:cNvPr id="904" name="Google Shape;904;p37"/>
          <p:cNvSpPr txBox="1"/>
          <p:nvPr>
            <p:ph idx="1" type="body"/>
          </p:nvPr>
        </p:nvSpPr>
        <p:spPr>
          <a:xfrm>
            <a:off x="666300" y="1579225"/>
            <a:ext cx="10557200" cy="40028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The BNI attendance policy allows for up to three absences in a rolling 26-week (6-month) period. As absences age they eventually drop off, bringing down the total number on record for the current 26-week period.</a:t>
            </a:r>
            <a:endParaRPr sz="32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pic>
        <p:nvPicPr>
          <p:cNvPr id="909" name="Google Shape;909;p38"/>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910" name="Google Shape;910;p38"/>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800">
                <a:solidFill>
                  <a:srgbClr val="CC0000"/>
                </a:solidFill>
              </a:rPr>
              <a:t>Attendance</a:t>
            </a:r>
            <a:endParaRPr b="1" sz="4800">
              <a:solidFill>
                <a:srgbClr val="CC0000"/>
              </a:solidFill>
            </a:endParaRPr>
          </a:p>
        </p:txBody>
      </p:sp>
      <p:sp>
        <p:nvSpPr>
          <p:cNvPr id="911" name="Google Shape;911;p38"/>
          <p:cNvSpPr txBox="1"/>
          <p:nvPr>
            <p:ph idx="1" type="body"/>
          </p:nvPr>
        </p:nvSpPr>
        <p:spPr>
          <a:xfrm>
            <a:off x="564851" y="1337037"/>
            <a:ext cx="11169200" cy="42452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You are not considered absent if you have a qualified substitute at the meeting on your behalf. This should be someone who knows you well and can vouch for you and your business (happy client, colleague, employee, friend, neighbor, or family member). </a:t>
            </a:r>
            <a:endParaRPr sz="320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pic>
        <p:nvPicPr>
          <p:cNvPr id="916" name="Google Shape;916;p39"/>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917" name="Google Shape;917;p39"/>
          <p:cNvSpPr txBox="1"/>
          <p:nvPr>
            <p:ph type="title"/>
          </p:nvPr>
        </p:nvSpPr>
        <p:spPr>
          <a:xfrm>
            <a:off x="565160" y="5"/>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Attendance</a:t>
            </a:r>
            <a:endParaRPr b="1" sz="4667">
              <a:solidFill>
                <a:srgbClr val="CC0000"/>
              </a:solidFill>
            </a:endParaRPr>
          </a:p>
        </p:txBody>
      </p:sp>
      <p:sp>
        <p:nvSpPr>
          <p:cNvPr id="918" name="Google Shape;918;p39"/>
          <p:cNvSpPr txBox="1"/>
          <p:nvPr>
            <p:ph idx="1" type="body"/>
          </p:nvPr>
        </p:nvSpPr>
        <p:spPr>
          <a:xfrm>
            <a:off x="564840" y="1062720"/>
            <a:ext cx="11169200" cy="45192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b="1" lang="en" sz="3200" u="sng"/>
              <a:t>NOTE:</a:t>
            </a:r>
            <a:r>
              <a:rPr lang="en" sz="3200"/>
              <a:t> Having a substitute does </a:t>
            </a:r>
            <a:r>
              <a:rPr b="1" lang="en" sz="3200"/>
              <a:t>NOT</a:t>
            </a:r>
            <a:r>
              <a:rPr lang="en" sz="3200"/>
              <a:t> bring the same value to you or the Chapter, and should be a rare occurrence. Substitutes have not completed the same vetting process as a Member. Subs have not completed Member training, nor have they made the same public commitment to their fellow Members to pass referrals and honor the BNI Code of Ethics. Having a sub is not the same as having you.</a:t>
            </a:r>
            <a:endParaRPr sz="3200"/>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pic>
        <p:nvPicPr>
          <p:cNvPr id="923" name="Google Shape;923;p40"/>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924" name="Google Shape;924;p40"/>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Attendance</a:t>
            </a:r>
            <a:endParaRPr b="1" sz="4667">
              <a:solidFill>
                <a:srgbClr val="CC0000"/>
              </a:solidFill>
            </a:endParaRPr>
          </a:p>
        </p:txBody>
      </p:sp>
      <p:sp>
        <p:nvSpPr>
          <p:cNvPr id="925" name="Google Shape;925;p40"/>
          <p:cNvSpPr txBox="1"/>
          <p:nvPr>
            <p:ph idx="1" type="body"/>
          </p:nvPr>
        </p:nvSpPr>
        <p:spPr>
          <a:xfrm>
            <a:off x="1457700" y="1396625"/>
            <a:ext cx="10276400" cy="41852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Please share your commitment to be on time, stay the whole time, and be an engaged Member in alignment with the BNI Attendance Policy.</a:t>
            </a:r>
            <a:endParaRPr sz="3200"/>
          </a:p>
        </p:txBody>
      </p:sp>
      <p:pic>
        <p:nvPicPr>
          <p:cNvPr id="926" name="Google Shape;926;p40" title="check mark | Free SVG"/>
          <p:cNvPicPr preferRelativeResize="0"/>
          <p:nvPr/>
        </p:nvPicPr>
        <p:blipFill rotWithShape="1">
          <a:blip r:embed="rId4">
            <a:alphaModFix/>
          </a:blip>
          <a:srcRect b="0" l="0" r="0" t="0"/>
          <a:stretch/>
        </p:blipFill>
        <p:spPr>
          <a:xfrm>
            <a:off x="351700" y="1122551"/>
            <a:ext cx="739651" cy="739651"/>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pic>
        <p:nvPicPr>
          <p:cNvPr id="931" name="Google Shape;931;p41"/>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932" name="Google Shape;932;p41"/>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Meeting Location</a:t>
            </a:r>
            <a:endParaRPr b="1" sz="4667">
              <a:solidFill>
                <a:srgbClr val="CC0000"/>
              </a:solidFill>
            </a:endParaRPr>
          </a:p>
        </p:txBody>
      </p:sp>
      <p:sp>
        <p:nvSpPr>
          <p:cNvPr id="933" name="Google Shape;933;p41"/>
          <p:cNvSpPr txBox="1"/>
          <p:nvPr>
            <p:ph idx="1" type="body"/>
          </p:nvPr>
        </p:nvSpPr>
        <p:spPr>
          <a:xfrm>
            <a:off x="1457700" y="1640100"/>
            <a:ext cx="9158800" cy="3941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r>
              <a:rPr lang="en"/>
              <a:t> </a:t>
            </a:r>
            <a:r>
              <a:rPr lang="en" sz="3600"/>
              <a:t>Megaplex Theater Vineyard,</a:t>
            </a:r>
            <a:endParaRPr sz="3600"/>
          </a:p>
          <a:p>
            <a:pPr indent="0" lvl="0" marL="0" rtl="0" algn="ctr">
              <a:lnSpc>
                <a:spcPct val="100000"/>
              </a:lnSpc>
              <a:spcBef>
                <a:spcPts val="0"/>
              </a:spcBef>
              <a:spcAft>
                <a:spcPts val="0"/>
              </a:spcAft>
              <a:buSzPts val="1100"/>
              <a:buNone/>
            </a:pPr>
            <a:r>
              <a:rPr lang="en" sz="3600"/>
              <a:t> Wednesdays, </a:t>
            </a:r>
            <a:endParaRPr sz="3600"/>
          </a:p>
          <a:p>
            <a:pPr indent="0" lvl="0" marL="0" rtl="0" algn="ctr">
              <a:lnSpc>
                <a:spcPct val="100000"/>
              </a:lnSpc>
              <a:spcBef>
                <a:spcPts val="0"/>
              </a:spcBef>
              <a:spcAft>
                <a:spcPts val="0"/>
              </a:spcAft>
              <a:buSzPts val="1100"/>
              <a:buNone/>
            </a:pPr>
            <a:r>
              <a:rPr lang="en" sz="3600"/>
              <a:t>9:30 AM  </a:t>
            </a:r>
            <a:endParaRPr sz="3600"/>
          </a:p>
          <a:p>
            <a:pPr indent="0" lvl="0" marL="0" rtl="0" algn="ctr">
              <a:lnSpc>
                <a:spcPct val="100000"/>
              </a:lnSpc>
              <a:spcBef>
                <a:spcPts val="0"/>
              </a:spcBef>
              <a:spcAft>
                <a:spcPts val="0"/>
              </a:spcAft>
              <a:buSzPts val="1100"/>
              <a:buNone/>
            </a:pPr>
            <a:r>
              <a:t/>
            </a:r>
            <a:endParaRPr sz="3600"/>
          </a:p>
          <a:p>
            <a:pPr indent="0" lvl="0" marL="0" rtl="0" algn="ctr">
              <a:lnSpc>
                <a:spcPct val="100000"/>
              </a:lnSpc>
              <a:spcBef>
                <a:spcPts val="0"/>
              </a:spcBef>
              <a:spcAft>
                <a:spcPts val="0"/>
              </a:spcAft>
              <a:buSzPts val="1100"/>
              <a:buNone/>
            </a:pPr>
            <a:r>
              <a:rPr lang="en" sz="3600">
                <a:solidFill>
                  <a:srgbClr val="CC0000"/>
                </a:solidFill>
              </a:rPr>
              <a:t>Meeting last for 90 minutes</a:t>
            </a:r>
            <a:r>
              <a:rPr lang="en" sz="3600"/>
              <a:t> </a:t>
            </a:r>
            <a:endParaRPr sz="3600"/>
          </a:p>
        </p:txBody>
      </p:sp>
      <p:pic>
        <p:nvPicPr>
          <p:cNvPr id="934" name="Google Shape;934;p41" title="check mark | Free SVG"/>
          <p:cNvPicPr preferRelativeResize="0"/>
          <p:nvPr/>
        </p:nvPicPr>
        <p:blipFill rotWithShape="1">
          <a:blip r:embed="rId4">
            <a:alphaModFix/>
          </a:blip>
          <a:srcRect b="0" l="0" r="0" t="0"/>
          <a:stretch/>
        </p:blipFill>
        <p:spPr>
          <a:xfrm>
            <a:off x="351700" y="1122551"/>
            <a:ext cx="739651" cy="73965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pic>
        <p:nvPicPr>
          <p:cNvPr id="939" name="Google Shape;939;p42"/>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940" name="Google Shape;940;p42"/>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Visitors</a:t>
            </a:r>
            <a:endParaRPr b="1" sz="4667">
              <a:solidFill>
                <a:srgbClr val="CC0000"/>
              </a:solidFill>
            </a:endParaRPr>
          </a:p>
        </p:txBody>
      </p:sp>
      <p:sp>
        <p:nvSpPr>
          <p:cNvPr id="941" name="Google Shape;941;p42"/>
          <p:cNvSpPr txBox="1"/>
          <p:nvPr>
            <p:ph idx="1" type="body"/>
          </p:nvPr>
        </p:nvSpPr>
        <p:spPr>
          <a:xfrm>
            <a:off x="564851" y="1558949"/>
            <a:ext cx="11169200" cy="40232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The </a:t>
            </a:r>
            <a:r>
              <a:rPr lang="en" sz="3200">
                <a:solidFill>
                  <a:srgbClr val="6AA84F"/>
                </a:solidFill>
              </a:rPr>
              <a:t>Power of One</a:t>
            </a:r>
            <a:r>
              <a:rPr lang="en" sz="3200"/>
              <a:t> standard for Visitors brought by a Member in established Chapters is one per month.</a:t>
            </a:r>
            <a:endParaRPr sz="3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30b2ee2d397_0_10"/>
          <p:cNvSpPr/>
          <p:nvPr/>
        </p:nvSpPr>
        <p:spPr>
          <a:xfrm>
            <a:off x="150" y="273330"/>
            <a:ext cx="12191700" cy="640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 sz="4000" u="none" cap="none" strike="noStrike">
                <a:solidFill>
                  <a:srgbClr val="CF2030"/>
                </a:solidFill>
                <a:latin typeface="Arial"/>
                <a:ea typeface="Arial"/>
                <a:cs typeface="Arial"/>
                <a:sym typeface="Arial"/>
              </a:rPr>
              <a:t>Vice President Chapter Expectations</a:t>
            </a:r>
            <a:endParaRPr b="1" i="0" sz="4000" u="none" cap="none" strike="noStrike">
              <a:solidFill>
                <a:srgbClr val="CF2030"/>
              </a:solidFill>
              <a:latin typeface="Arial"/>
              <a:ea typeface="Arial"/>
              <a:cs typeface="Arial"/>
              <a:sym typeface="Arial"/>
            </a:endParaRPr>
          </a:p>
        </p:txBody>
      </p:sp>
      <p:grpSp>
        <p:nvGrpSpPr>
          <p:cNvPr id="318" name="Google Shape;318;g30b2ee2d397_0_10"/>
          <p:cNvGrpSpPr/>
          <p:nvPr/>
        </p:nvGrpSpPr>
        <p:grpSpPr>
          <a:xfrm>
            <a:off x="833760" y="1287720"/>
            <a:ext cx="10905791" cy="1006200"/>
            <a:chOff x="833760" y="1287720"/>
            <a:chExt cx="10905791" cy="1006200"/>
          </a:xfrm>
        </p:grpSpPr>
        <p:sp>
          <p:nvSpPr>
            <p:cNvPr id="319" name="Google Shape;319;g30b2ee2d397_0_10"/>
            <p:cNvSpPr/>
            <p:nvPr/>
          </p:nvSpPr>
          <p:spPr>
            <a:xfrm>
              <a:off x="833760" y="1287720"/>
              <a:ext cx="914100" cy="100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6000"/>
                <a:buFont typeface="Arial"/>
                <a:buNone/>
              </a:pPr>
              <a:r>
                <a:rPr b="1" i="0" lang="en" sz="6000" u="none" cap="none" strike="noStrike">
                  <a:solidFill>
                    <a:srgbClr val="CF2030"/>
                  </a:solidFill>
                  <a:latin typeface="Arial"/>
                  <a:ea typeface="Arial"/>
                  <a:cs typeface="Arial"/>
                  <a:sym typeface="Arial"/>
                </a:rPr>
                <a:t>1</a:t>
              </a:r>
              <a:endParaRPr b="0" i="0" sz="6000" u="none" cap="none" strike="noStrike">
                <a:solidFill>
                  <a:srgbClr val="000000"/>
                </a:solidFill>
                <a:latin typeface="Arial"/>
                <a:ea typeface="Arial"/>
                <a:cs typeface="Arial"/>
                <a:sym typeface="Arial"/>
              </a:endParaRPr>
            </a:p>
          </p:txBody>
        </p:sp>
        <p:sp>
          <p:nvSpPr>
            <p:cNvPr id="320" name="Google Shape;320;g30b2ee2d397_0_10"/>
            <p:cNvSpPr/>
            <p:nvPr/>
          </p:nvSpPr>
          <p:spPr>
            <a:xfrm>
              <a:off x="1900451" y="1558800"/>
              <a:ext cx="9839100" cy="45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64666A"/>
                  </a:solidFill>
                  <a:latin typeface="Arial"/>
                  <a:ea typeface="Arial"/>
                  <a:cs typeface="Arial"/>
                  <a:sym typeface="Arial"/>
                </a:rPr>
                <a:t>Arrive at meetings 15 minutes before Open Networking to set up the room</a:t>
              </a:r>
              <a:r>
                <a:rPr b="0" i="0" lang="en" sz="2100" u="none" cap="none" strike="noStrike">
                  <a:solidFill>
                    <a:schemeClr val="dk1"/>
                  </a:solidFill>
                  <a:latin typeface="Arial"/>
                  <a:ea typeface="Arial"/>
                  <a:cs typeface="Arial"/>
                  <a:sym typeface="Arial"/>
                </a:rPr>
                <a:t>. </a:t>
              </a:r>
              <a:r>
                <a:rPr b="1" i="0" lang="en" sz="2100" u="none" cap="none" strike="noStrike">
                  <a:solidFill>
                    <a:srgbClr val="64666A"/>
                  </a:solidFill>
                  <a:latin typeface="Arial"/>
                  <a:ea typeface="Arial"/>
                  <a:cs typeface="Arial"/>
                  <a:sym typeface="Arial"/>
                </a:rPr>
                <a:t>Step in to run the weekly Chapter meeting when the president is absent.</a:t>
              </a:r>
              <a:endParaRPr b="0" i="0" sz="2100" u="none" cap="none" strike="noStrike">
                <a:solidFill>
                  <a:srgbClr val="000000"/>
                </a:solidFill>
                <a:latin typeface="Arial"/>
                <a:ea typeface="Arial"/>
                <a:cs typeface="Arial"/>
                <a:sym typeface="Arial"/>
              </a:endParaRPr>
            </a:p>
          </p:txBody>
        </p:sp>
      </p:grpSp>
      <p:grpSp>
        <p:nvGrpSpPr>
          <p:cNvPr id="321" name="Google Shape;321;g30b2ee2d397_0_10"/>
          <p:cNvGrpSpPr/>
          <p:nvPr/>
        </p:nvGrpSpPr>
        <p:grpSpPr>
          <a:xfrm>
            <a:off x="833760" y="2222280"/>
            <a:ext cx="10905790" cy="1006200"/>
            <a:chOff x="833760" y="2222280"/>
            <a:chExt cx="10905790" cy="1006200"/>
          </a:xfrm>
        </p:grpSpPr>
        <p:sp>
          <p:nvSpPr>
            <p:cNvPr id="322" name="Google Shape;322;g30b2ee2d397_0_10"/>
            <p:cNvSpPr/>
            <p:nvPr/>
          </p:nvSpPr>
          <p:spPr>
            <a:xfrm>
              <a:off x="833760" y="2222280"/>
              <a:ext cx="914100" cy="100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6000"/>
                <a:buFont typeface="Arial"/>
                <a:buNone/>
              </a:pPr>
              <a:r>
                <a:rPr b="1" i="0" lang="en" sz="6000" u="none" cap="none" strike="noStrike">
                  <a:solidFill>
                    <a:srgbClr val="CF2030"/>
                  </a:solidFill>
                  <a:latin typeface="Arial"/>
                  <a:ea typeface="Arial"/>
                  <a:cs typeface="Arial"/>
                  <a:sym typeface="Arial"/>
                </a:rPr>
                <a:t>2</a:t>
              </a:r>
              <a:endParaRPr b="0" i="0" sz="6000" u="none" cap="none" strike="noStrike">
                <a:solidFill>
                  <a:srgbClr val="000000"/>
                </a:solidFill>
                <a:latin typeface="Arial"/>
                <a:ea typeface="Arial"/>
                <a:cs typeface="Arial"/>
                <a:sym typeface="Arial"/>
              </a:endParaRPr>
            </a:p>
          </p:txBody>
        </p:sp>
        <p:sp>
          <p:nvSpPr>
            <p:cNvPr id="323" name="Google Shape;323;g30b2ee2d397_0_10"/>
            <p:cNvSpPr/>
            <p:nvPr/>
          </p:nvSpPr>
          <p:spPr>
            <a:xfrm>
              <a:off x="1900450" y="2494800"/>
              <a:ext cx="9839100" cy="45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64666A"/>
                  </a:solidFill>
                  <a:latin typeface="Arial"/>
                  <a:ea typeface="Arial"/>
                  <a:cs typeface="Arial"/>
                  <a:sym typeface="Arial"/>
                </a:rPr>
                <a:t>Enter the PALMS Report into BNI Connect® the same day as the chapter meeting. Using data from BNI Connect®, update the Chapter Goals.</a:t>
              </a:r>
              <a:endParaRPr b="1" i="0" sz="2100" u="none" cap="none" strike="noStrike">
                <a:solidFill>
                  <a:srgbClr val="64666A"/>
                </a:solidFill>
                <a:latin typeface="Arial"/>
                <a:ea typeface="Arial"/>
                <a:cs typeface="Arial"/>
                <a:sym typeface="Arial"/>
              </a:endParaRPr>
            </a:p>
          </p:txBody>
        </p:sp>
      </p:grpSp>
      <p:grpSp>
        <p:nvGrpSpPr>
          <p:cNvPr id="324" name="Google Shape;324;g30b2ee2d397_0_10"/>
          <p:cNvGrpSpPr/>
          <p:nvPr/>
        </p:nvGrpSpPr>
        <p:grpSpPr>
          <a:xfrm>
            <a:off x="833760" y="3156480"/>
            <a:ext cx="10905790" cy="1006200"/>
            <a:chOff x="833760" y="3156480"/>
            <a:chExt cx="10905790" cy="1006200"/>
          </a:xfrm>
        </p:grpSpPr>
        <p:sp>
          <p:nvSpPr>
            <p:cNvPr id="325" name="Google Shape;325;g30b2ee2d397_0_10"/>
            <p:cNvSpPr/>
            <p:nvPr/>
          </p:nvSpPr>
          <p:spPr>
            <a:xfrm>
              <a:off x="833760" y="3156480"/>
              <a:ext cx="914100" cy="100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6000"/>
                <a:buFont typeface="Arial"/>
                <a:buNone/>
              </a:pPr>
              <a:r>
                <a:rPr b="1" i="0" lang="en" sz="6000" u="none" cap="none" strike="noStrike">
                  <a:solidFill>
                    <a:srgbClr val="CF2030"/>
                  </a:solidFill>
                  <a:latin typeface="Arial"/>
                  <a:ea typeface="Arial"/>
                  <a:cs typeface="Arial"/>
                  <a:sym typeface="Arial"/>
                </a:rPr>
                <a:t>3</a:t>
              </a:r>
              <a:endParaRPr b="0" i="0" sz="6000" u="none" cap="none" strike="noStrike">
                <a:solidFill>
                  <a:srgbClr val="000000"/>
                </a:solidFill>
                <a:latin typeface="Arial"/>
                <a:ea typeface="Arial"/>
                <a:cs typeface="Arial"/>
                <a:sym typeface="Arial"/>
              </a:endParaRPr>
            </a:p>
          </p:txBody>
        </p:sp>
        <p:sp>
          <p:nvSpPr>
            <p:cNvPr id="326" name="Google Shape;326;g30b2ee2d397_0_10"/>
            <p:cNvSpPr/>
            <p:nvPr/>
          </p:nvSpPr>
          <p:spPr>
            <a:xfrm>
              <a:off x="1900450" y="3452025"/>
              <a:ext cx="9839100" cy="640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64666A"/>
                  </a:solidFill>
                  <a:latin typeface="Arial"/>
                  <a:ea typeface="Arial"/>
                  <a:cs typeface="Arial"/>
                  <a:sym typeface="Arial"/>
                </a:rPr>
                <a:t>Effectively manage and be an active voting member of the Membership Committee. </a:t>
              </a:r>
              <a:endParaRPr b="1" i="0" sz="2100" u="none" cap="none" strike="noStrike">
                <a:solidFill>
                  <a:srgbClr val="64666A"/>
                </a:solidFill>
                <a:latin typeface="Arial"/>
                <a:ea typeface="Arial"/>
                <a:cs typeface="Arial"/>
                <a:sym typeface="Arial"/>
              </a:endParaRPr>
            </a:p>
          </p:txBody>
        </p:sp>
      </p:grpSp>
      <p:grpSp>
        <p:nvGrpSpPr>
          <p:cNvPr id="327" name="Google Shape;327;g30b2ee2d397_0_10"/>
          <p:cNvGrpSpPr/>
          <p:nvPr/>
        </p:nvGrpSpPr>
        <p:grpSpPr>
          <a:xfrm>
            <a:off x="833760" y="4090680"/>
            <a:ext cx="10905790" cy="1040620"/>
            <a:chOff x="833760" y="4090680"/>
            <a:chExt cx="10905790" cy="1040620"/>
          </a:xfrm>
        </p:grpSpPr>
        <p:sp>
          <p:nvSpPr>
            <p:cNvPr id="328" name="Google Shape;328;g30b2ee2d397_0_10"/>
            <p:cNvSpPr/>
            <p:nvPr/>
          </p:nvSpPr>
          <p:spPr>
            <a:xfrm>
              <a:off x="833760" y="4090680"/>
              <a:ext cx="914100" cy="100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6000"/>
                <a:buFont typeface="Arial"/>
                <a:buNone/>
              </a:pPr>
              <a:r>
                <a:rPr b="1" i="0" lang="en" sz="6000" u="none" cap="none" strike="noStrike">
                  <a:solidFill>
                    <a:srgbClr val="CF2030"/>
                  </a:solidFill>
                  <a:latin typeface="Arial"/>
                  <a:ea typeface="Arial"/>
                  <a:cs typeface="Arial"/>
                  <a:sym typeface="Arial"/>
                </a:rPr>
                <a:t>4</a:t>
              </a:r>
              <a:endParaRPr b="0" i="0" sz="6000" u="none" cap="none" strike="noStrike">
                <a:solidFill>
                  <a:srgbClr val="000000"/>
                </a:solidFill>
                <a:latin typeface="Arial"/>
                <a:ea typeface="Arial"/>
                <a:cs typeface="Arial"/>
                <a:sym typeface="Arial"/>
              </a:endParaRPr>
            </a:p>
          </p:txBody>
        </p:sp>
        <p:sp>
          <p:nvSpPr>
            <p:cNvPr id="329" name="Google Shape;329;g30b2ee2d397_0_10"/>
            <p:cNvSpPr/>
            <p:nvPr/>
          </p:nvSpPr>
          <p:spPr>
            <a:xfrm>
              <a:off x="1900450" y="4336300"/>
              <a:ext cx="9839100" cy="79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64666A"/>
                  </a:solidFill>
                  <a:latin typeface="Arial"/>
                  <a:ea typeface="Arial"/>
                  <a:cs typeface="Arial"/>
                  <a:sym typeface="Arial"/>
                </a:rPr>
                <a:t>Respond to communication from your Director and the BNI® Region Office in a timely manner. </a:t>
              </a:r>
              <a:endParaRPr b="1" i="0" sz="2100" u="none" cap="none" strike="noStrike">
                <a:solidFill>
                  <a:srgbClr val="64666A"/>
                </a:solidFill>
                <a:latin typeface="Arial"/>
                <a:ea typeface="Arial"/>
                <a:cs typeface="Arial"/>
                <a:sym typeface="Arial"/>
              </a:endParaRPr>
            </a:p>
          </p:txBody>
        </p:sp>
      </p:grpSp>
      <p:grpSp>
        <p:nvGrpSpPr>
          <p:cNvPr id="330" name="Google Shape;330;g30b2ee2d397_0_10"/>
          <p:cNvGrpSpPr/>
          <p:nvPr/>
        </p:nvGrpSpPr>
        <p:grpSpPr>
          <a:xfrm>
            <a:off x="833760" y="5024880"/>
            <a:ext cx="10905791" cy="1085045"/>
            <a:chOff x="833760" y="5024880"/>
            <a:chExt cx="10905791" cy="1085045"/>
          </a:xfrm>
        </p:grpSpPr>
        <p:sp>
          <p:nvSpPr>
            <p:cNvPr id="331" name="Google Shape;331;g30b2ee2d397_0_10"/>
            <p:cNvSpPr/>
            <p:nvPr/>
          </p:nvSpPr>
          <p:spPr>
            <a:xfrm>
              <a:off x="833760" y="5024880"/>
              <a:ext cx="914100" cy="100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6000"/>
                <a:buFont typeface="Arial"/>
                <a:buNone/>
              </a:pPr>
              <a:r>
                <a:rPr b="1" i="0" lang="en" sz="6000" u="none" cap="none" strike="noStrike">
                  <a:solidFill>
                    <a:srgbClr val="CF2030"/>
                  </a:solidFill>
                  <a:latin typeface="Arial"/>
                  <a:ea typeface="Arial"/>
                  <a:cs typeface="Arial"/>
                  <a:sym typeface="Arial"/>
                </a:rPr>
                <a:t>5</a:t>
              </a:r>
              <a:endParaRPr b="0" i="0" sz="6000" u="none" cap="none" strike="noStrike">
                <a:solidFill>
                  <a:srgbClr val="000000"/>
                </a:solidFill>
                <a:latin typeface="Arial"/>
                <a:ea typeface="Arial"/>
                <a:cs typeface="Arial"/>
                <a:sym typeface="Arial"/>
              </a:endParaRPr>
            </a:p>
          </p:txBody>
        </p:sp>
        <p:sp>
          <p:nvSpPr>
            <p:cNvPr id="332" name="Google Shape;332;g30b2ee2d397_0_10"/>
            <p:cNvSpPr/>
            <p:nvPr/>
          </p:nvSpPr>
          <p:spPr>
            <a:xfrm>
              <a:off x="1900451" y="5286725"/>
              <a:ext cx="9839100" cy="8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64666A"/>
                  </a:solidFill>
                  <a:latin typeface="Arial"/>
                  <a:ea typeface="Arial"/>
                  <a:cs typeface="Arial"/>
                  <a:sym typeface="Arial"/>
                </a:rPr>
                <a:t>Communicate and cooperate with the chapter President, Director Consultant, BNI® National Office and the BNI® Regional Office in their pursuits to improve and maintain the quality of your chapter. </a:t>
              </a:r>
              <a:endParaRPr b="1" i="0" sz="2100" u="none" cap="none" strike="noStrike">
                <a:solidFill>
                  <a:srgbClr val="64666A"/>
                </a:solidFill>
                <a:latin typeface="Arial"/>
                <a:ea typeface="Arial"/>
                <a:cs typeface="Arial"/>
                <a:sym typeface="Arial"/>
              </a:endParaRPr>
            </a:p>
          </p:txBody>
        </p:sp>
      </p:grpSp>
      <p:pic>
        <p:nvPicPr>
          <p:cNvPr id="333" name="Google Shape;333;g30b2ee2d397_0_10"/>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pic>
        <p:nvPicPr>
          <p:cNvPr id="946" name="Google Shape;946;p43"/>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947" name="Google Shape;947;p43"/>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Visitors</a:t>
            </a:r>
            <a:endParaRPr b="1" sz="4667">
              <a:solidFill>
                <a:srgbClr val="CC0000"/>
              </a:solidFill>
            </a:endParaRPr>
          </a:p>
        </p:txBody>
      </p:sp>
      <p:sp>
        <p:nvSpPr>
          <p:cNvPr id="948" name="Google Shape;948;p43"/>
          <p:cNvSpPr txBox="1"/>
          <p:nvPr>
            <p:ph idx="1" type="body"/>
          </p:nvPr>
        </p:nvSpPr>
        <p:spPr>
          <a:xfrm>
            <a:off x="564851" y="1680675"/>
            <a:ext cx="11169200" cy="39012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In any BNI Chapter, growth is the key to achieving more referrals. As such, the goal is for each Member to bring at least one Visitor for an open category to each meeting.</a:t>
            </a:r>
            <a:endParaRPr sz="32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pic>
        <p:nvPicPr>
          <p:cNvPr id="953" name="Google Shape;953;p44"/>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954" name="Google Shape;954;p44"/>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Visitors</a:t>
            </a:r>
            <a:endParaRPr b="1" sz="4667">
              <a:solidFill>
                <a:srgbClr val="CC0000"/>
              </a:solidFill>
            </a:endParaRPr>
          </a:p>
        </p:txBody>
      </p:sp>
      <p:sp>
        <p:nvSpPr>
          <p:cNvPr id="955" name="Google Shape;955;p44"/>
          <p:cNvSpPr txBox="1"/>
          <p:nvPr>
            <p:ph idx="1" type="body"/>
          </p:nvPr>
        </p:nvSpPr>
        <p:spPr>
          <a:xfrm>
            <a:off x="1457700" y="1427051"/>
            <a:ext cx="10276400" cy="41552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Please share your view on the importance of adding new referral partners to our group.</a:t>
            </a:r>
            <a:endParaRPr sz="3200"/>
          </a:p>
          <a:p>
            <a:pPr indent="0" lvl="0" marL="0" rtl="0" algn="just">
              <a:lnSpc>
                <a:spcPct val="100000"/>
              </a:lnSpc>
              <a:spcBef>
                <a:spcPts val="0"/>
              </a:spcBef>
              <a:spcAft>
                <a:spcPts val="0"/>
              </a:spcAft>
              <a:buSzPts val="1100"/>
              <a:buNone/>
            </a:pPr>
            <a:r>
              <a:t/>
            </a:r>
            <a:endParaRPr sz="3200"/>
          </a:p>
          <a:p>
            <a:pPr indent="0" lvl="0" marL="0" rtl="0" algn="just">
              <a:lnSpc>
                <a:spcPct val="100000"/>
              </a:lnSpc>
              <a:spcBef>
                <a:spcPts val="0"/>
              </a:spcBef>
              <a:spcAft>
                <a:spcPts val="0"/>
              </a:spcAft>
              <a:buSzPts val="1100"/>
              <a:buNone/>
            </a:pPr>
            <a:r>
              <a:t/>
            </a:r>
            <a:endParaRPr sz="3200"/>
          </a:p>
          <a:p>
            <a:pPr indent="0" lvl="0" marL="0" rtl="0" algn="just">
              <a:lnSpc>
                <a:spcPct val="100000"/>
              </a:lnSpc>
              <a:spcBef>
                <a:spcPts val="0"/>
              </a:spcBef>
              <a:spcAft>
                <a:spcPts val="0"/>
              </a:spcAft>
              <a:buSzPts val="1100"/>
              <a:buNone/>
            </a:pPr>
            <a:r>
              <a:rPr lang="en" sz="3200"/>
              <a:t>Please share your commitment to actively invite and register Visitors for our BNI meetings.</a:t>
            </a:r>
            <a:endParaRPr sz="3200"/>
          </a:p>
        </p:txBody>
      </p:sp>
      <p:pic>
        <p:nvPicPr>
          <p:cNvPr id="956" name="Google Shape;956;p44" title="check mark | Free SVG"/>
          <p:cNvPicPr preferRelativeResize="0"/>
          <p:nvPr/>
        </p:nvPicPr>
        <p:blipFill rotWithShape="1">
          <a:blip r:embed="rId4">
            <a:alphaModFix/>
          </a:blip>
          <a:srcRect b="0" l="0" r="0" t="0"/>
          <a:stretch/>
        </p:blipFill>
        <p:spPr>
          <a:xfrm>
            <a:off x="351700" y="1122551"/>
            <a:ext cx="739651" cy="739651"/>
          </a:xfrm>
          <a:prstGeom prst="rect">
            <a:avLst/>
          </a:prstGeom>
          <a:noFill/>
          <a:ln>
            <a:noFill/>
          </a:ln>
        </p:spPr>
      </p:pic>
      <p:pic>
        <p:nvPicPr>
          <p:cNvPr id="957" name="Google Shape;957;p44" title="check mark | Free SVG"/>
          <p:cNvPicPr preferRelativeResize="0"/>
          <p:nvPr/>
        </p:nvPicPr>
        <p:blipFill rotWithShape="1">
          <a:blip r:embed="rId4">
            <a:alphaModFix/>
          </a:blip>
          <a:srcRect b="0" l="0" r="0" t="0"/>
          <a:stretch/>
        </p:blipFill>
        <p:spPr>
          <a:xfrm>
            <a:off x="351700" y="3059175"/>
            <a:ext cx="739651" cy="73965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pic>
        <p:nvPicPr>
          <p:cNvPr id="962" name="Google Shape;962;p45"/>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963" name="Google Shape;963;p45"/>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Your BNI Classification</a:t>
            </a:r>
            <a:endParaRPr b="1" sz="4667">
              <a:solidFill>
                <a:srgbClr val="CC0000"/>
              </a:solidFill>
            </a:endParaRPr>
          </a:p>
        </p:txBody>
      </p:sp>
      <p:sp>
        <p:nvSpPr>
          <p:cNvPr id="964" name="Google Shape;964;p45"/>
          <p:cNvSpPr txBox="1"/>
          <p:nvPr>
            <p:ph idx="1" type="body"/>
          </p:nvPr>
        </p:nvSpPr>
        <p:spPr>
          <a:xfrm>
            <a:off x="564851" y="1498075"/>
            <a:ext cx="11169200" cy="40840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BNI Members are allowed to represent only their approved classification (business specialty) within the Chapter, whether classifications for other products/services you offer are open or not. BNI Chapters actively seek to fill all open classifications.</a:t>
            </a:r>
            <a:endParaRPr sz="32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pic>
        <p:nvPicPr>
          <p:cNvPr id="969" name="Google Shape;969;p46"/>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970" name="Google Shape;970;p46"/>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Your BNI Classification</a:t>
            </a:r>
            <a:endParaRPr b="1" sz="4667">
              <a:solidFill>
                <a:srgbClr val="CC0000"/>
              </a:solidFill>
            </a:endParaRPr>
          </a:p>
        </p:txBody>
      </p:sp>
      <p:sp>
        <p:nvSpPr>
          <p:cNvPr id="971" name="Google Shape;971;p46"/>
          <p:cNvSpPr txBox="1"/>
          <p:nvPr>
            <p:ph idx="1" type="body"/>
          </p:nvPr>
        </p:nvSpPr>
        <p:spPr>
          <a:xfrm>
            <a:off x="1457700" y="1224151"/>
            <a:ext cx="10276400" cy="43576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a:t> </a:t>
            </a:r>
            <a:r>
              <a:rPr lang="en" sz="3067"/>
              <a:t>What products/services do you provide in your business?  </a:t>
            </a:r>
            <a:endParaRPr sz="3067"/>
          </a:p>
          <a:p>
            <a:pPr indent="0" lvl="0" marL="0" rtl="0" algn="just">
              <a:lnSpc>
                <a:spcPct val="100000"/>
              </a:lnSpc>
              <a:spcBef>
                <a:spcPts val="0"/>
              </a:spcBef>
              <a:spcAft>
                <a:spcPts val="0"/>
              </a:spcAft>
              <a:buSzPts val="1100"/>
              <a:buNone/>
            </a:pPr>
            <a:r>
              <a:t/>
            </a:r>
            <a:endParaRPr sz="3067"/>
          </a:p>
          <a:p>
            <a:pPr indent="0" lvl="0" marL="0" rtl="0" algn="just">
              <a:lnSpc>
                <a:spcPct val="100000"/>
              </a:lnSpc>
              <a:spcBef>
                <a:spcPts val="0"/>
              </a:spcBef>
              <a:spcAft>
                <a:spcPts val="0"/>
              </a:spcAft>
              <a:buSzPts val="1100"/>
              <a:buNone/>
            </a:pPr>
            <a:r>
              <a:rPr lang="en" sz="3067"/>
              <a:t>What BNI Classification (Specialty) are you applying for?  </a:t>
            </a:r>
            <a:endParaRPr sz="3067"/>
          </a:p>
          <a:p>
            <a:pPr indent="0" lvl="0" marL="0" rtl="0" algn="just">
              <a:lnSpc>
                <a:spcPct val="100000"/>
              </a:lnSpc>
              <a:spcBef>
                <a:spcPts val="0"/>
              </a:spcBef>
              <a:spcAft>
                <a:spcPts val="0"/>
              </a:spcAft>
              <a:buSzPts val="1100"/>
              <a:buNone/>
            </a:pPr>
            <a:r>
              <a:t/>
            </a:r>
            <a:endParaRPr sz="3067"/>
          </a:p>
          <a:p>
            <a:pPr indent="0" lvl="0" marL="0" rtl="0" algn="just">
              <a:lnSpc>
                <a:spcPct val="100000"/>
              </a:lnSpc>
              <a:spcBef>
                <a:spcPts val="0"/>
              </a:spcBef>
              <a:spcAft>
                <a:spcPts val="0"/>
              </a:spcAft>
              <a:buSzPts val="1100"/>
              <a:buNone/>
            </a:pPr>
            <a:r>
              <a:rPr lang="en" sz="3067"/>
              <a:t>Is this specialty your primary business?  </a:t>
            </a:r>
            <a:endParaRPr sz="3067"/>
          </a:p>
          <a:p>
            <a:pPr indent="0" lvl="0" marL="0" rtl="0" algn="just">
              <a:lnSpc>
                <a:spcPct val="100000"/>
              </a:lnSpc>
              <a:spcBef>
                <a:spcPts val="0"/>
              </a:spcBef>
              <a:spcAft>
                <a:spcPts val="0"/>
              </a:spcAft>
              <a:buSzPts val="1100"/>
              <a:buNone/>
            </a:pPr>
            <a:r>
              <a:t/>
            </a:r>
            <a:endParaRPr sz="3067"/>
          </a:p>
          <a:p>
            <a:pPr indent="0" lvl="0" marL="0" rtl="0" algn="just">
              <a:lnSpc>
                <a:spcPct val="100000"/>
              </a:lnSpc>
              <a:spcBef>
                <a:spcPts val="0"/>
              </a:spcBef>
              <a:spcAft>
                <a:spcPts val="0"/>
              </a:spcAft>
              <a:buSzPts val="1100"/>
              <a:buNone/>
            </a:pPr>
            <a:r>
              <a:rPr lang="en" sz="3067"/>
              <a:t>Please share your commitment to represent ONLY those products/services associated with your approved BNI Classification.</a:t>
            </a:r>
            <a:endParaRPr sz="3067"/>
          </a:p>
        </p:txBody>
      </p:sp>
      <p:pic>
        <p:nvPicPr>
          <p:cNvPr id="972" name="Google Shape;972;p46" title="check mark | Free SVG"/>
          <p:cNvPicPr preferRelativeResize="0"/>
          <p:nvPr/>
        </p:nvPicPr>
        <p:blipFill rotWithShape="1">
          <a:blip r:embed="rId4">
            <a:alphaModFix/>
          </a:blip>
          <a:srcRect b="0" l="0" r="0" t="0"/>
          <a:stretch/>
        </p:blipFill>
        <p:spPr>
          <a:xfrm>
            <a:off x="656075" y="1224151"/>
            <a:ext cx="466851" cy="466851"/>
          </a:xfrm>
          <a:prstGeom prst="rect">
            <a:avLst/>
          </a:prstGeom>
          <a:noFill/>
          <a:ln>
            <a:noFill/>
          </a:ln>
        </p:spPr>
      </p:pic>
      <p:pic>
        <p:nvPicPr>
          <p:cNvPr id="973" name="Google Shape;973;p46" title="check mark | Free SVG"/>
          <p:cNvPicPr preferRelativeResize="0"/>
          <p:nvPr/>
        </p:nvPicPr>
        <p:blipFill rotWithShape="1">
          <a:blip r:embed="rId4">
            <a:alphaModFix/>
          </a:blip>
          <a:srcRect b="0" l="0" r="0" t="0"/>
          <a:stretch/>
        </p:blipFill>
        <p:spPr>
          <a:xfrm>
            <a:off x="656075" y="2127275"/>
            <a:ext cx="466851" cy="466851"/>
          </a:xfrm>
          <a:prstGeom prst="rect">
            <a:avLst/>
          </a:prstGeom>
          <a:noFill/>
          <a:ln>
            <a:noFill/>
          </a:ln>
        </p:spPr>
      </p:pic>
      <p:pic>
        <p:nvPicPr>
          <p:cNvPr id="974" name="Google Shape;974;p46" title="check mark | Free SVG"/>
          <p:cNvPicPr preferRelativeResize="0"/>
          <p:nvPr/>
        </p:nvPicPr>
        <p:blipFill rotWithShape="1">
          <a:blip r:embed="rId4">
            <a:alphaModFix/>
          </a:blip>
          <a:srcRect b="0" l="0" r="0" t="0"/>
          <a:stretch/>
        </p:blipFill>
        <p:spPr>
          <a:xfrm>
            <a:off x="656075" y="3030400"/>
            <a:ext cx="466851" cy="466851"/>
          </a:xfrm>
          <a:prstGeom prst="rect">
            <a:avLst/>
          </a:prstGeom>
          <a:noFill/>
          <a:ln>
            <a:noFill/>
          </a:ln>
        </p:spPr>
      </p:pic>
      <p:pic>
        <p:nvPicPr>
          <p:cNvPr id="975" name="Google Shape;975;p46" title="check mark | Free SVG"/>
          <p:cNvPicPr preferRelativeResize="0"/>
          <p:nvPr/>
        </p:nvPicPr>
        <p:blipFill rotWithShape="1">
          <a:blip r:embed="rId4">
            <a:alphaModFix/>
          </a:blip>
          <a:srcRect b="0" l="0" r="0" t="0"/>
          <a:stretch/>
        </p:blipFill>
        <p:spPr>
          <a:xfrm>
            <a:off x="656075" y="3984275"/>
            <a:ext cx="466851" cy="466851"/>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pic>
        <p:nvPicPr>
          <p:cNvPr id="980" name="Google Shape;980;p47"/>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981" name="Google Shape;981;p47"/>
          <p:cNvSpPr txBox="1"/>
          <p:nvPr>
            <p:ph type="title"/>
          </p:nvPr>
        </p:nvSpPr>
        <p:spPr>
          <a:xfrm>
            <a:off x="565560" y="138355"/>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Member Success Program 2.0, Smart Start Training, and Passport Program</a:t>
            </a:r>
            <a:endParaRPr b="1" sz="4667">
              <a:solidFill>
                <a:srgbClr val="CC0000"/>
              </a:solidFill>
            </a:endParaRPr>
          </a:p>
        </p:txBody>
      </p:sp>
      <p:sp>
        <p:nvSpPr>
          <p:cNvPr id="982" name="Google Shape;982;p47"/>
          <p:cNvSpPr txBox="1"/>
          <p:nvPr>
            <p:ph idx="1" type="body"/>
          </p:nvPr>
        </p:nvSpPr>
        <p:spPr>
          <a:xfrm>
            <a:off x="511340" y="1762720"/>
            <a:ext cx="11169200" cy="45192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BNI Member Success Program 2.0, Smart Start Training, and the Passport Program are designed to jumpstart your membership and get you on the fast track to being a great Giver. Afterall, it’s Givers that Gain! Members who complete Member Success Program </a:t>
            </a:r>
            <a:r>
              <a:rPr lang="en" sz="3200">
                <a:solidFill>
                  <a:schemeClr val="dk1"/>
                </a:solidFill>
              </a:rPr>
              <a:t>2.0, Smart Start Training, and the Passport Program</a:t>
            </a:r>
            <a:r>
              <a:rPr lang="en" sz="3200"/>
              <a:t> in a timely manner report giving and receiving referrals sooner and at higher levels than those who do not.</a:t>
            </a:r>
            <a:endParaRPr sz="320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pic>
        <p:nvPicPr>
          <p:cNvPr id="987" name="Google Shape;987;p48"/>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988" name="Google Shape;988;p48"/>
          <p:cNvSpPr txBox="1"/>
          <p:nvPr>
            <p:ph type="title"/>
          </p:nvPr>
        </p:nvSpPr>
        <p:spPr>
          <a:xfrm>
            <a:off x="511593" y="137713"/>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dk1"/>
              </a:buClr>
              <a:buSzPts val="800"/>
              <a:buNone/>
            </a:pPr>
            <a:r>
              <a:rPr b="1" lang="en" sz="4667">
                <a:solidFill>
                  <a:srgbClr val="CC0000"/>
                </a:solidFill>
              </a:rPr>
              <a:t>Member Success Program 2.0, Smart Start Training, and Passport Program</a:t>
            </a:r>
            <a:endParaRPr sz="4667"/>
          </a:p>
        </p:txBody>
      </p:sp>
      <p:sp>
        <p:nvSpPr>
          <p:cNvPr id="989" name="Google Shape;989;p48"/>
          <p:cNvSpPr txBox="1"/>
          <p:nvPr>
            <p:ph idx="1" type="body"/>
          </p:nvPr>
        </p:nvSpPr>
        <p:spPr>
          <a:xfrm>
            <a:off x="1335975" y="1651125"/>
            <a:ext cx="10276400" cy="45192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2933"/>
              <a:t>Please share your commitment to complete Member Success Program 2.0 within 30 days of beginning your membership.</a:t>
            </a:r>
            <a:endParaRPr sz="2933"/>
          </a:p>
          <a:p>
            <a:pPr indent="0" lvl="0" marL="0" rtl="0" algn="just">
              <a:lnSpc>
                <a:spcPct val="100000"/>
              </a:lnSpc>
              <a:spcBef>
                <a:spcPts val="0"/>
              </a:spcBef>
              <a:spcAft>
                <a:spcPts val="0"/>
              </a:spcAft>
              <a:buSzPts val="1100"/>
              <a:buNone/>
            </a:pPr>
            <a:r>
              <a:t/>
            </a:r>
            <a:endParaRPr sz="2933"/>
          </a:p>
          <a:p>
            <a:pPr indent="0" lvl="0" marL="0" rtl="0" algn="just">
              <a:lnSpc>
                <a:spcPct val="100000"/>
              </a:lnSpc>
              <a:spcBef>
                <a:spcPts val="0"/>
              </a:spcBef>
              <a:spcAft>
                <a:spcPts val="0"/>
              </a:spcAft>
              <a:buSzPts val="1100"/>
              <a:buNone/>
            </a:pPr>
            <a:r>
              <a:rPr lang="en" sz="2933">
                <a:solidFill>
                  <a:schemeClr val="dk1"/>
                </a:solidFill>
              </a:rPr>
              <a:t>Please share your commitment to complete Smart Start Training within 60 days of beginning your membership.</a:t>
            </a:r>
            <a:endParaRPr sz="2933">
              <a:solidFill>
                <a:schemeClr val="dk1"/>
              </a:solidFill>
            </a:endParaRPr>
          </a:p>
          <a:p>
            <a:pPr indent="0" lvl="0" marL="0" rtl="0" algn="just">
              <a:lnSpc>
                <a:spcPct val="100000"/>
              </a:lnSpc>
              <a:spcBef>
                <a:spcPts val="0"/>
              </a:spcBef>
              <a:spcAft>
                <a:spcPts val="0"/>
              </a:spcAft>
              <a:buSzPts val="1100"/>
              <a:buNone/>
            </a:pPr>
            <a:r>
              <a:t/>
            </a:r>
            <a:endParaRPr sz="2933">
              <a:solidFill>
                <a:schemeClr val="dk1"/>
              </a:solidFill>
            </a:endParaRPr>
          </a:p>
          <a:p>
            <a:pPr indent="0" lvl="0" marL="0" rtl="0" algn="just">
              <a:lnSpc>
                <a:spcPct val="100000"/>
              </a:lnSpc>
              <a:spcBef>
                <a:spcPts val="0"/>
              </a:spcBef>
              <a:spcAft>
                <a:spcPts val="0"/>
              </a:spcAft>
              <a:buClr>
                <a:schemeClr val="dk1"/>
              </a:buClr>
              <a:buSzPts val="800"/>
              <a:buNone/>
            </a:pPr>
            <a:r>
              <a:rPr lang="en" sz="2933">
                <a:solidFill>
                  <a:schemeClr val="dk1"/>
                </a:solidFill>
              </a:rPr>
              <a:t>Please share your commitment to complete the Passport Program within 90 days of beginning your membership.</a:t>
            </a:r>
            <a:endParaRPr sz="2933">
              <a:solidFill>
                <a:schemeClr val="dk1"/>
              </a:solidFill>
            </a:endParaRPr>
          </a:p>
        </p:txBody>
      </p:sp>
      <p:pic>
        <p:nvPicPr>
          <p:cNvPr id="990" name="Google Shape;990;p48" title="check mark | Free SVG"/>
          <p:cNvPicPr preferRelativeResize="0"/>
          <p:nvPr/>
        </p:nvPicPr>
        <p:blipFill rotWithShape="1">
          <a:blip r:embed="rId4">
            <a:alphaModFix/>
          </a:blip>
          <a:srcRect b="0" l="0" r="0" t="0"/>
          <a:stretch/>
        </p:blipFill>
        <p:spPr>
          <a:xfrm>
            <a:off x="565551" y="1731400"/>
            <a:ext cx="466851" cy="466851"/>
          </a:xfrm>
          <a:prstGeom prst="rect">
            <a:avLst/>
          </a:prstGeom>
          <a:noFill/>
          <a:ln>
            <a:noFill/>
          </a:ln>
        </p:spPr>
      </p:pic>
      <p:pic>
        <p:nvPicPr>
          <p:cNvPr id="991" name="Google Shape;991;p48" title="check mark | Free SVG"/>
          <p:cNvPicPr preferRelativeResize="0"/>
          <p:nvPr/>
        </p:nvPicPr>
        <p:blipFill rotWithShape="1">
          <a:blip r:embed="rId4">
            <a:alphaModFix/>
          </a:blip>
          <a:srcRect b="0" l="0" r="0" t="0"/>
          <a:stretch/>
        </p:blipFill>
        <p:spPr>
          <a:xfrm>
            <a:off x="565551" y="3046592"/>
            <a:ext cx="466851" cy="466851"/>
          </a:xfrm>
          <a:prstGeom prst="rect">
            <a:avLst/>
          </a:prstGeom>
          <a:noFill/>
          <a:ln>
            <a:noFill/>
          </a:ln>
        </p:spPr>
      </p:pic>
      <p:pic>
        <p:nvPicPr>
          <p:cNvPr id="992" name="Google Shape;992;p48" title="check mark | Free SVG"/>
          <p:cNvPicPr preferRelativeResize="0"/>
          <p:nvPr/>
        </p:nvPicPr>
        <p:blipFill rotWithShape="1">
          <a:blip r:embed="rId4">
            <a:alphaModFix/>
          </a:blip>
          <a:srcRect b="0" l="0" r="0" t="0"/>
          <a:stretch/>
        </p:blipFill>
        <p:spPr>
          <a:xfrm>
            <a:off x="565551" y="4361759"/>
            <a:ext cx="466851" cy="466851"/>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pic>
        <p:nvPicPr>
          <p:cNvPr id="997" name="Google Shape;997;p49"/>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998" name="Google Shape;998;p49"/>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Leadership Service</a:t>
            </a:r>
            <a:endParaRPr b="1" sz="4667">
              <a:solidFill>
                <a:srgbClr val="CC0000"/>
              </a:solidFill>
            </a:endParaRPr>
          </a:p>
        </p:txBody>
      </p:sp>
      <p:sp>
        <p:nvSpPr>
          <p:cNvPr id="999" name="Google Shape;999;p49"/>
          <p:cNvSpPr txBox="1"/>
          <p:nvPr>
            <p:ph idx="1" type="body"/>
          </p:nvPr>
        </p:nvSpPr>
        <p:spPr>
          <a:xfrm>
            <a:off x="1457699" y="1062725"/>
            <a:ext cx="10276400" cy="45192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BNI cannot function without volunteer leadership at the chapter level. In the near future you will likely be asked to serve in a leadership role. </a:t>
            </a:r>
            <a:endParaRPr sz="3200"/>
          </a:p>
          <a:p>
            <a:pPr indent="0" lvl="0" marL="0" rtl="0" algn="just">
              <a:lnSpc>
                <a:spcPct val="100000"/>
              </a:lnSpc>
              <a:spcBef>
                <a:spcPts val="0"/>
              </a:spcBef>
              <a:spcAft>
                <a:spcPts val="0"/>
              </a:spcAft>
              <a:buSzPts val="1100"/>
              <a:buNone/>
            </a:pPr>
            <a:r>
              <a:t/>
            </a:r>
            <a:endParaRPr sz="3200"/>
          </a:p>
          <a:p>
            <a:pPr indent="0" lvl="0" marL="0" rtl="0" algn="just">
              <a:lnSpc>
                <a:spcPct val="100000"/>
              </a:lnSpc>
              <a:spcBef>
                <a:spcPts val="0"/>
              </a:spcBef>
              <a:spcAft>
                <a:spcPts val="0"/>
              </a:spcAft>
              <a:buSzPts val="1100"/>
              <a:buNone/>
            </a:pPr>
            <a:r>
              <a:rPr lang="en" sz="3200"/>
              <a:t>Are you open and willing to consider which role may be appropriate for you and willingly step into a leadership role when the time comes?</a:t>
            </a:r>
            <a:endParaRPr sz="3200"/>
          </a:p>
        </p:txBody>
      </p:sp>
      <p:pic>
        <p:nvPicPr>
          <p:cNvPr id="1000" name="Google Shape;1000;p49" title="check mark | Free SVG"/>
          <p:cNvPicPr preferRelativeResize="0"/>
          <p:nvPr/>
        </p:nvPicPr>
        <p:blipFill rotWithShape="1">
          <a:blip r:embed="rId4">
            <a:alphaModFix/>
          </a:blip>
          <a:srcRect b="0" l="0" r="0" t="0"/>
          <a:stretch/>
        </p:blipFill>
        <p:spPr>
          <a:xfrm>
            <a:off x="658233" y="3030215"/>
            <a:ext cx="584233" cy="58423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pic>
        <p:nvPicPr>
          <p:cNvPr id="1005" name="Google Shape;1005;p50"/>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1006" name="Google Shape;1006;p50"/>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3600">
                <a:solidFill>
                  <a:srgbClr val="CC0000"/>
                </a:solidFill>
              </a:rPr>
              <a:t>Membership in Other Organizations</a:t>
            </a:r>
            <a:endParaRPr b="1" sz="3600">
              <a:solidFill>
                <a:srgbClr val="CC0000"/>
              </a:solidFill>
            </a:endParaRPr>
          </a:p>
        </p:txBody>
      </p:sp>
      <p:sp>
        <p:nvSpPr>
          <p:cNvPr id="1007" name="Google Shape;1007;p50"/>
          <p:cNvSpPr txBox="1"/>
          <p:nvPr>
            <p:ph idx="1" type="body"/>
          </p:nvPr>
        </p:nvSpPr>
        <p:spPr>
          <a:xfrm>
            <a:off x="1457699" y="1062725"/>
            <a:ext cx="10276400" cy="45192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Are you a member of any other networking organizations that offer…</a:t>
            </a:r>
            <a:endParaRPr sz="3200"/>
          </a:p>
          <a:p>
            <a:pPr indent="0" lvl="0" marL="0" rtl="0" algn="just">
              <a:lnSpc>
                <a:spcPct val="100000"/>
              </a:lnSpc>
              <a:spcBef>
                <a:spcPts val="0"/>
              </a:spcBef>
              <a:spcAft>
                <a:spcPts val="0"/>
              </a:spcAft>
              <a:buSzPts val="1100"/>
              <a:buNone/>
            </a:pPr>
            <a:r>
              <a:t/>
            </a:r>
            <a:endParaRPr sz="3200"/>
          </a:p>
          <a:p>
            <a:pPr indent="0" lvl="0" marL="0" rtl="0" algn="just">
              <a:lnSpc>
                <a:spcPct val="100000"/>
              </a:lnSpc>
              <a:spcBef>
                <a:spcPts val="0"/>
              </a:spcBef>
              <a:spcAft>
                <a:spcPts val="0"/>
              </a:spcAft>
              <a:buSzPts val="1100"/>
              <a:buNone/>
            </a:pPr>
            <a:r>
              <a:rPr lang="en" sz="3200"/>
              <a:t>A. Industry Exclusivity? </a:t>
            </a:r>
            <a:endParaRPr sz="3200"/>
          </a:p>
          <a:p>
            <a:pPr indent="0" lvl="0" marL="0" rtl="0" algn="just">
              <a:lnSpc>
                <a:spcPct val="100000"/>
              </a:lnSpc>
              <a:spcBef>
                <a:spcPts val="0"/>
              </a:spcBef>
              <a:spcAft>
                <a:spcPts val="0"/>
              </a:spcAft>
              <a:buSzPts val="1100"/>
              <a:buNone/>
            </a:pPr>
            <a:r>
              <a:t/>
            </a:r>
            <a:endParaRPr sz="3200"/>
          </a:p>
          <a:p>
            <a:pPr indent="0" lvl="0" marL="0" rtl="0" algn="just">
              <a:lnSpc>
                <a:spcPct val="100000"/>
              </a:lnSpc>
              <a:spcBef>
                <a:spcPts val="0"/>
              </a:spcBef>
              <a:spcAft>
                <a:spcPts val="0"/>
              </a:spcAft>
              <a:buSzPts val="1100"/>
              <a:buNone/>
            </a:pPr>
            <a:r>
              <a:t/>
            </a:r>
            <a:endParaRPr sz="3200"/>
          </a:p>
          <a:p>
            <a:pPr indent="0" lvl="0" marL="0" rtl="0" algn="just">
              <a:lnSpc>
                <a:spcPct val="100000"/>
              </a:lnSpc>
              <a:spcBef>
                <a:spcPts val="0"/>
              </a:spcBef>
              <a:spcAft>
                <a:spcPts val="0"/>
              </a:spcAft>
              <a:buSzPts val="1100"/>
              <a:buNone/>
            </a:pPr>
            <a:r>
              <a:rPr lang="en" sz="3200"/>
              <a:t>Our Chapter does not permit membership in these types of organizations as it can be a conflict of interest.</a:t>
            </a:r>
            <a:endParaRPr sz="3200"/>
          </a:p>
        </p:txBody>
      </p:sp>
      <p:pic>
        <p:nvPicPr>
          <p:cNvPr id="1008" name="Google Shape;1008;p50" title="check mark | Free SVG"/>
          <p:cNvPicPr preferRelativeResize="0"/>
          <p:nvPr/>
        </p:nvPicPr>
        <p:blipFill rotWithShape="1">
          <a:blip r:embed="rId4">
            <a:alphaModFix/>
          </a:blip>
          <a:srcRect b="0" l="0" r="0" t="0"/>
          <a:stretch/>
        </p:blipFill>
        <p:spPr>
          <a:xfrm>
            <a:off x="644067" y="1062730"/>
            <a:ext cx="525335" cy="52533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pic>
        <p:nvPicPr>
          <p:cNvPr id="1013" name="Google Shape;1013;p51"/>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1014" name="Google Shape;1014;p51"/>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Membership in Other Organizations</a:t>
            </a:r>
            <a:endParaRPr b="1" sz="4667">
              <a:solidFill>
                <a:srgbClr val="CC0000"/>
              </a:solidFill>
            </a:endParaRPr>
          </a:p>
        </p:txBody>
      </p:sp>
      <p:sp>
        <p:nvSpPr>
          <p:cNvPr id="1015" name="Google Shape;1015;p51"/>
          <p:cNvSpPr txBox="1"/>
          <p:nvPr>
            <p:ph idx="1" type="body"/>
          </p:nvPr>
        </p:nvSpPr>
        <p:spPr>
          <a:xfrm>
            <a:off x="564851" y="1558949"/>
            <a:ext cx="11169200" cy="40232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BNI encourages membership in </a:t>
            </a:r>
            <a:r>
              <a:rPr b="1" lang="en" sz="3200"/>
              <a:t>non-competing</a:t>
            </a:r>
            <a:r>
              <a:rPr lang="en" sz="3200"/>
              <a:t> networking organizations, such as a Chamber of Commerce, Service Clubs, etc. These are great sources of additional networking and potential visitors to your BNI chapter.</a:t>
            </a:r>
            <a:endParaRPr sz="3200"/>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pic>
        <p:nvPicPr>
          <p:cNvPr id="1020" name="Google Shape;1020;p52"/>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1021" name="Google Shape;1021;p52"/>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Membership in Other Organizations</a:t>
            </a:r>
            <a:endParaRPr b="1" sz="4667">
              <a:solidFill>
                <a:srgbClr val="CC0000"/>
              </a:solidFill>
            </a:endParaRPr>
          </a:p>
        </p:txBody>
      </p:sp>
      <p:sp>
        <p:nvSpPr>
          <p:cNvPr id="1022" name="Google Shape;1022;p52"/>
          <p:cNvSpPr txBox="1"/>
          <p:nvPr>
            <p:ph idx="1" type="body"/>
          </p:nvPr>
        </p:nvSpPr>
        <p:spPr>
          <a:xfrm>
            <a:off x="1457700" y="1326888"/>
            <a:ext cx="10276400" cy="42548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100"/>
              <a:buNone/>
            </a:pPr>
            <a:r>
              <a:rPr lang="en" sz="3200"/>
              <a:t>What non-competing professional or social networking organizations do you currently belong to, or have belonged to in the past?  </a:t>
            </a:r>
            <a:endParaRPr sz="3200"/>
          </a:p>
          <a:p>
            <a:pPr indent="0" lvl="0" marL="0" rtl="0" algn="just">
              <a:lnSpc>
                <a:spcPct val="100000"/>
              </a:lnSpc>
              <a:spcBef>
                <a:spcPts val="0"/>
              </a:spcBef>
              <a:spcAft>
                <a:spcPts val="0"/>
              </a:spcAft>
              <a:buSzPts val="1100"/>
              <a:buNone/>
            </a:pPr>
            <a:r>
              <a:t/>
            </a:r>
            <a:endParaRPr sz="3200"/>
          </a:p>
          <a:p>
            <a:pPr indent="0" lvl="0" marL="0" rtl="0" algn="just">
              <a:lnSpc>
                <a:spcPct val="100000"/>
              </a:lnSpc>
              <a:spcBef>
                <a:spcPts val="0"/>
              </a:spcBef>
              <a:spcAft>
                <a:spcPts val="0"/>
              </a:spcAft>
              <a:buSzPts val="1100"/>
              <a:buNone/>
            </a:pPr>
            <a:r>
              <a:rPr lang="en" sz="3200"/>
              <a:t>Have you had any leadership roles in those organizations?</a:t>
            </a:r>
            <a:endParaRPr sz="3200"/>
          </a:p>
          <a:p>
            <a:pPr indent="0" lvl="0" marL="0" rtl="0" algn="just">
              <a:lnSpc>
                <a:spcPct val="100000"/>
              </a:lnSpc>
              <a:spcBef>
                <a:spcPts val="0"/>
              </a:spcBef>
              <a:spcAft>
                <a:spcPts val="0"/>
              </a:spcAft>
              <a:buSzPts val="1100"/>
              <a:buNone/>
            </a:pPr>
            <a:r>
              <a:t/>
            </a:r>
            <a:endParaRPr sz="3200"/>
          </a:p>
          <a:p>
            <a:pPr indent="0" lvl="0" marL="0" rtl="0" algn="just">
              <a:lnSpc>
                <a:spcPct val="100000"/>
              </a:lnSpc>
              <a:spcBef>
                <a:spcPts val="0"/>
              </a:spcBef>
              <a:spcAft>
                <a:spcPts val="0"/>
              </a:spcAft>
              <a:buSzPts val="1100"/>
              <a:buNone/>
            </a:pPr>
            <a:r>
              <a:rPr lang="en" sz="3200"/>
              <a:t>Are you willing to invite people from those </a:t>
            </a:r>
            <a:endParaRPr sz="3200"/>
          </a:p>
          <a:p>
            <a:pPr indent="0" lvl="0" marL="0" rtl="0" algn="just">
              <a:lnSpc>
                <a:spcPct val="100000"/>
              </a:lnSpc>
              <a:spcBef>
                <a:spcPts val="0"/>
              </a:spcBef>
              <a:spcAft>
                <a:spcPts val="0"/>
              </a:spcAft>
              <a:buSzPts val="1100"/>
              <a:buNone/>
            </a:pPr>
            <a:r>
              <a:rPr lang="en" sz="3200"/>
              <a:t>organizations to BNI?</a:t>
            </a:r>
            <a:endParaRPr sz="3200"/>
          </a:p>
        </p:txBody>
      </p:sp>
      <p:pic>
        <p:nvPicPr>
          <p:cNvPr id="1023" name="Google Shape;1023;p52" title="check mark | Free SVG"/>
          <p:cNvPicPr preferRelativeResize="0"/>
          <p:nvPr/>
        </p:nvPicPr>
        <p:blipFill rotWithShape="1">
          <a:blip r:embed="rId4">
            <a:alphaModFix/>
          </a:blip>
          <a:srcRect b="0" l="0" r="0" t="0"/>
          <a:stretch/>
        </p:blipFill>
        <p:spPr>
          <a:xfrm>
            <a:off x="565567" y="1268731"/>
            <a:ext cx="633935" cy="633904"/>
          </a:xfrm>
          <a:prstGeom prst="rect">
            <a:avLst/>
          </a:prstGeom>
          <a:noFill/>
          <a:ln>
            <a:noFill/>
          </a:ln>
        </p:spPr>
      </p:pic>
      <p:pic>
        <p:nvPicPr>
          <p:cNvPr id="1024" name="Google Shape;1024;p52" title="check mark | Free SVG"/>
          <p:cNvPicPr preferRelativeResize="0"/>
          <p:nvPr/>
        </p:nvPicPr>
        <p:blipFill rotWithShape="1">
          <a:blip r:embed="rId4">
            <a:alphaModFix/>
          </a:blip>
          <a:srcRect b="0" l="0" r="0" t="0"/>
          <a:stretch/>
        </p:blipFill>
        <p:spPr>
          <a:xfrm>
            <a:off x="565567" y="3372199"/>
            <a:ext cx="633935" cy="633904"/>
          </a:xfrm>
          <a:prstGeom prst="rect">
            <a:avLst/>
          </a:prstGeom>
          <a:noFill/>
          <a:ln>
            <a:noFill/>
          </a:ln>
        </p:spPr>
      </p:pic>
      <p:pic>
        <p:nvPicPr>
          <p:cNvPr id="1025" name="Google Shape;1025;p52" title="check mark | Free SVG"/>
          <p:cNvPicPr preferRelativeResize="0"/>
          <p:nvPr/>
        </p:nvPicPr>
        <p:blipFill rotWithShape="1">
          <a:blip r:embed="rId4">
            <a:alphaModFix/>
          </a:blip>
          <a:srcRect b="0" l="0" r="0" t="0"/>
          <a:stretch/>
        </p:blipFill>
        <p:spPr>
          <a:xfrm>
            <a:off x="660634" y="4947797"/>
            <a:ext cx="633935" cy="63390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30b2ee2d397_0_134"/>
          <p:cNvSpPr/>
          <p:nvPr/>
        </p:nvSpPr>
        <p:spPr>
          <a:xfrm>
            <a:off x="150" y="284105"/>
            <a:ext cx="12191700" cy="640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 sz="4000" u="none" cap="none" strike="noStrike">
                <a:solidFill>
                  <a:srgbClr val="CF2030"/>
                </a:solidFill>
                <a:latin typeface="Arial"/>
                <a:ea typeface="Arial"/>
                <a:cs typeface="Arial"/>
                <a:sym typeface="Arial"/>
              </a:rPr>
              <a:t>Vice President Chapter Expectations</a:t>
            </a:r>
            <a:endParaRPr b="1" i="0" sz="4000" u="none" cap="none" strike="noStrike">
              <a:solidFill>
                <a:srgbClr val="CF2030"/>
              </a:solidFill>
              <a:latin typeface="Arial"/>
              <a:ea typeface="Arial"/>
              <a:cs typeface="Arial"/>
              <a:sym typeface="Arial"/>
            </a:endParaRPr>
          </a:p>
        </p:txBody>
      </p:sp>
      <p:grpSp>
        <p:nvGrpSpPr>
          <p:cNvPr id="339" name="Google Shape;339;g30b2ee2d397_0_134"/>
          <p:cNvGrpSpPr/>
          <p:nvPr/>
        </p:nvGrpSpPr>
        <p:grpSpPr>
          <a:xfrm>
            <a:off x="833760" y="1287720"/>
            <a:ext cx="10905791" cy="1006200"/>
            <a:chOff x="833760" y="1287720"/>
            <a:chExt cx="10905791" cy="1006200"/>
          </a:xfrm>
        </p:grpSpPr>
        <p:sp>
          <p:nvSpPr>
            <p:cNvPr id="340" name="Google Shape;340;g30b2ee2d397_0_134"/>
            <p:cNvSpPr/>
            <p:nvPr/>
          </p:nvSpPr>
          <p:spPr>
            <a:xfrm>
              <a:off x="833760" y="1287720"/>
              <a:ext cx="914100" cy="100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6000"/>
                <a:buFont typeface="Arial"/>
                <a:buNone/>
              </a:pPr>
              <a:r>
                <a:rPr b="1" i="0" lang="en" sz="6000" u="none" cap="none" strike="noStrike">
                  <a:solidFill>
                    <a:srgbClr val="CF2030"/>
                  </a:solidFill>
                  <a:latin typeface="Arial"/>
                  <a:ea typeface="Arial"/>
                  <a:cs typeface="Arial"/>
                  <a:sym typeface="Arial"/>
                </a:rPr>
                <a:t>6</a:t>
              </a:r>
              <a:endParaRPr b="0" i="0" sz="6000" u="none" cap="none" strike="noStrike">
                <a:solidFill>
                  <a:srgbClr val="000000"/>
                </a:solidFill>
                <a:latin typeface="Arial"/>
                <a:ea typeface="Arial"/>
                <a:cs typeface="Arial"/>
                <a:sym typeface="Arial"/>
              </a:endParaRPr>
            </a:p>
          </p:txBody>
        </p:sp>
        <p:sp>
          <p:nvSpPr>
            <p:cNvPr id="341" name="Google Shape;341;g30b2ee2d397_0_134"/>
            <p:cNvSpPr/>
            <p:nvPr/>
          </p:nvSpPr>
          <p:spPr>
            <a:xfrm>
              <a:off x="1900451" y="1558800"/>
              <a:ext cx="9839100" cy="45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64666A"/>
                  </a:solidFill>
                  <a:latin typeface="Arial"/>
                  <a:ea typeface="Arial"/>
                  <a:cs typeface="Arial"/>
                  <a:sym typeface="Arial"/>
                </a:rPr>
                <a:t>Chair and manages the Membership Committee including working with the MC to develop and implement the Goal Plan during the term.</a:t>
              </a:r>
              <a:endParaRPr b="1" i="0" sz="2100" u="none" cap="none" strike="noStrike">
                <a:solidFill>
                  <a:srgbClr val="64666A"/>
                </a:solidFill>
                <a:latin typeface="Arial"/>
                <a:ea typeface="Arial"/>
                <a:cs typeface="Arial"/>
                <a:sym typeface="Arial"/>
              </a:endParaRPr>
            </a:p>
          </p:txBody>
        </p:sp>
      </p:grpSp>
      <p:grpSp>
        <p:nvGrpSpPr>
          <p:cNvPr id="342" name="Google Shape;342;g30b2ee2d397_0_134"/>
          <p:cNvGrpSpPr/>
          <p:nvPr/>
        </p:nvGrpSpPr>
        <p:grpSpPr>
          <a:xfrm>
            <a:off x="833760" y="2222280"/>
            <a:ext cx="10905790" cy="1006200"/>
            <a:chOff x="833760" y="2222280"/>
            <a:chExt cx="10905790" cy="1006200"/>
          </a:xfrm>
        </p:grpSpPr>
        <p:sp>
          <p:nvSpPr>
            <p:cNvPr id="343" name="Google Shape;343;g30b2ee2d397_0_134"/>
            <p:cNvSpPr/>
            <p:nvPr/>
          </p:nvSpPr>
          <p:spPr>
            <a:xfrm>
              <a:off x="833760" y="2222280"/>
              <a:ext cx="914100" cy="100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6000"/>
                <a:buFont typeface="Arial"/>
                <a:buNone/>
              </a:pPr>
              <a:r>
                <a:rPr b="1" i="0" lang="en" sz="6000" u="none" cap="none" strike="noStrike">
                  <a:solidFill>
                    <a:srgbClr val="CF2030"/>
                  </a:solidFill>
                  <a:latin typeface="Arial"/>
                  <a:ea typeface="Arial"/>
                  <a:cs typeface="Arial"/>
                  <a:sym typeface="Arial"/>
                </a:rPr>
                <a:t>7</a:t>
              </a:r>
              <a:endParaRPr b="0" i="0" sz="6000" u="none" cap="none" strike="noStrike">
                <a:solidFill>
                  <a:srgbClr val="000000"/>
                </a:solidFill>
                <a:latin typeface="Arial"/>
                <a:ea typeface="Arial"/>
                <a:cs typeface="Arial"/>
                <a:sym typeface="Arial"/>
              </a:endParaRPr>
            </a:p>
          </p:txBody>
        </p:sp>
        <p:sp>
          <p:nvSpPr>
            <p:cNvPr id="344" name="Google Shape;344;g30b2ee2d397_0_134"/>
            <p:cNvSpPr/>
            <p:nvPr/>
          </p:nvSpPr>
          <p:spPr>
            <a:xfrm>
              <a:off x="1900450" y="2494800"/>
              <a:ext cx="9839100" cy="45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64666A"/>
                  </a:solidFill>
                  <a:latin typeface="Arial"/>
                  <a:ea typeface="Arial"/>
                  <a:cs typeface="Arial"/>
                  <a:sym typeface="Arial"/>
                </a:rPr>
                <a:t>Conduct brief weekly Membership Committee check-ins after each meeting to review applications in progress and address immediate member issues. </a:t>
              </a:r>
              <a:endParaRPr b="0" i="0" sz="2100" u="none" cap="none" strike="noStrike">
                <a:solidFill>
                  <a:srgbClr val="000000"/>
                </a:solidFill>
                <a:latin typeface="Arial"/>
                <a:ea typeface="Arial"/>
                <a:cs typeface="Arial"/>
                <a:sym typeface="Arial"/>
              </a:endParaRPr>
            </a:p>
          </p:txBody>
        </p:sp>
      </p:grpSp>
      <p:grpSp>
        <p:nvGrpSpPr>
          <p:cNvPr id="345" name="Google Shape;345;g30b2ee2d397_0_134"/>
          <p:cNvGrpSpPr/>
          <p:nvPr/>
        </p:nvGrpSpPr>
        <p:grpSpPr>
          <a:xfrm>
            <a:off x="833760" y="3156480"/>
            <a:ext cx="10905790" cy="1006200"/>
            <a:chOff x="833760" y="3156480"/>
            <a:chExt cx="10905790" cy="1006200"/>
          </a:xfrm>
        </p:grpSpPr>
        <p:sp>
          <p:nvSpPr>
            <p:cNvPr id="346" name="Google Shape;346;g30b2ee2d397_0_134"/>
            <p:cNvSpPr/>
            <p:nvPr/>
          </p:nvSpPr>
          <p:spPr>
            <a:xfrm>
              <a:off x="833760" y="3156480"/>
              <a:ext cx="914100" cy="100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6000"/>
                <a:buFont typeface="Arial"/>
                <a:buNone/>
              </a:pPr>
              <a:r>
                <a:rPr b="1" i="0" lang="en" sz="6000" u="none" cap="none" strike="noStrike">
                  <a:solidFill>
                    <a:srgbClr val="CF2030"/>
                  </a:solidFill>
                  <a:latin typeface="Arial"/>
                  <a:ea typeface="Arial"/>
                  <a:cs typeface="Arial"/>
                  <a:sym typeface="Arial"/>
                </a:rPr>
                <a:t>8</a:t>
              </a:r>
              <a:endParaRPr b="0" i="0" sz="6000" u="none" cap="none" strike="noStrike">
                <a:solidFill>
                  <a:srgbClr val="000000"/>
                </a:solidFill>
                <a:latin typeface="Arial"/>
                <a:ea typeface="Arial"/>
                <a:cs typeface="Arial"/>
                <a:sym typeface="Arial"/>
              </a:endParaRPr>
            </a:p>
          </p:txBody>
        </p:sp>
        <p:sp>
          <p:nvSpPr>
            <p:cNvPr id="347" name="Google Shape;347;g30b2ee2d397_0_134"/>
            <p:cNvSpPr/>
            <p:nvPr/>
          </p:nvSpPr>
          <p:spPr>
            <a:xfrm>
              <a:off x="1900450" y="3452025"/>
              <a:ext cx="9839100" cy="640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64666A"/>
                  </a:solidFill>
                  <a:latin typeface="Arial"/>
                  <a:ea typeface="Arial"/>
                  <a:cs typeface="Arial"/>
                  <a:sym typeface="Arial"/>
                </a:rPr>
                <a:t>Designate Membership Committee member to give the weekly MC report on new/renewal applications &amp; targeted Chapter classifications.</a:t>
              </a:r>
              <a:endParaRPr b="0" i="0" sz="2100" u="none" cap="none" strike="noStrike">
                <a:solidFill>
                  <a:srgbClr val="000000"/>
                </a:solidFill>
                <a:latin typeface="Arial"/>
                <a:ea typeface="Arial"/>
                <a:cs typeface="Arial"/>
                <a:sym typeface="Arial"/>
              </a:endParaRPr>
            </a:p>
          </p:txBody>
        </p:sp>
      </p:grpSp>
      <p:grpSp>
        <p:nvGrpSpPr>
          <p:cNvPr id="348" name="Google Shape;348;g30b2ee2d397_0_134"/>
          <p:cNvGrpSpPr/>
          <p:nvPr/>
        </p:nvGrpSpPr>
        <p:grpSpPr>
          <a:xfrm>
            <a:off x="833760" y="4090680"/>
            <a:ext cx="10905790" cy="1040620"/>
            <a:chOff x="833760" y="4090680"/>
            <a:chExt cx="10905790" cy="1040620"/>
          </a:xfrm>
        </p:grpSpPr>
        <p:sp>
          <p:nvSpPr>
            <p:cNvPr id="349" name="Google Shape;349;g30b2ee2d397_0_134"/>
            <p:cNvSpPr/>
            <p:nvPr/>
          </p:nvSpPr>
          <p:spPr>
            <a:xfrm>
              <a:off x="833760" y="4090680"/>
              <a:ext cx="914100" cy="100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6000"/>
                <a:buFont typeface="Arial"/>
                <a:buNone/>
              </a:pPr>
              <a:r>
                <a:rPr b="1" i="0" lang="en" sz="6000" u="none" cap="none" strike="noStrike">
                  <a:solidFill>
                    <a:srgbClr val="CF2030"/>
                  </a:solidFill>
                  <a:latin typeface="Arial"/>
                  <a:ea typeface="Arial"/>
                  <a:cs typeface="Arial"/>
                  <a:sym typeface="Arial"/>
                </a:rPr>
                <a:t>9</a:t>
              </a:r>
              <a:endParaRPr b="0" i="0" sz="6000" u="none" cap="none" strike="noStrike">
                <a:solidFill>
                  <a:srgbClr val="000000"/>
                </a:solidFill>
                <a:latin typeface="Arial"/>
                <a:ea typeface="Arial"/>
                <a:cs typeface="Arial"/>
                <a:sym typeface="Arial"/>
              </a:endParaRPr>
            </a:p>
          </p:txBody>
        </p:sp>
        <p:sp>
          <p:nvSpPr>
            <p:cNvPr id="350" name="Google Shape;350;g30b2ee2d397_0_134"/>
            <p:cNvSpPr/>
            <p:nvPr/>
          </p:nvSpPr>
          <p:spPr>
            <a:xfrm>
              <a:off x="1900450" y="4336300"/>
              <a:ext cx="9839100" cy="79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0" lang="en" sz="2100" u="none" cap="none" strike="noStrike">
                  <a:solidFill>
                    <a:srgbClr val="64666A"/>
                  </a:solidFill>
                  <a:latin typeface="Arial"/>
                  <a:ea typeface="Arial"/>
                  <a:cs typeface="Arial"/>
                  <a:sym typeface="Arial"/>
                </a:rPr>
                <a:t>Protect the Membership Committee and keep those decisions and discussions private.</a:t>
              </a:r>
              <a:endParaRPr b="0" i="0" sz="2100" u="none" cap="none" strike="noStrike">
                <a:solidFill>
                  <a:srgbClr val="000000"/>
                </a:solidFill>
                <a:latin typeface="Arial"/>
                <a:ea typeface="Arial"/>
                <a:cs typeface="Arial"/>
                <a:sym typeface="Arial"/>
              </a:endParaRPr>
            </a:p>
          </p:txBody>
        </p:sp>
      </p:grpSp>
      <p:grpSp>
        <p:nvGrpSpPr>
          <p:cNvPr id="351" name="Google Shape;351;g30b2ee2d397_0_134"/>
          <p:cNvGrpSpPr/>
          <p:nvPr/>
        </p:nvGrpSpPr>
        <p:grpSpPr>
          <a:xfrm>
            <a:off x="668823" y="5024875"/>
            <a:ext cx="11070728" cy="1161250"/>
            <a:chOff x="668823" y="5024875"/>
            <a:chExt cx="11070728" cy="1161250"/>
          </a:xfrm>
        </p:grpSpPr>
        <p:sp>
          <p:nvSpPr>
            <p:cNvPr id="352" name="Google Shape;352;g30b2ee2d397_0_134"/>
            <p:cNvSpPr/>
            <p:nvPr/>
          </p:nvSpPr>
          <p:spPr>
            <a:xfrm>
              <a:off x="668823" y="5024875"/>
              <a:ext cx="1079100" cy="100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6000"/>
                <a:buFont typeface="Arial"/>
                <a:buNone/>
              </a:pPr>
              <a:r>
                <a:rPr b="1" i="0" lang="en" sz="6000" u="none" cap="none" strike="noStrike">
                  <a:solidFill>
                    <a:srgbClr val="CF2030"/>
                  </a:solidFill>
                  <a:latin typeface="Arial"/>
                  <a:ea typeface="Arial"/>
                  <a:cs typeface="Arial"/>
                  <a:sym typeface="Arial"/>
                </a:rPr>
                <a:t>10</a:t>
              </a:r>
              <a:endParaRPr b="0" i="0" sz="6000" u="none" cap="none" strike="noStrike">
                <a:solidFill>
                  <a:srgbClr val="000000"/>
                </a:solidFill>
                <a:latin typeface="Arial"/>
                <a:ea typeface="Arial"/>
                <a:cs typeface="Arial"/>
                <a:sym typeface="Arial"/>
              </a:endParaRPr>
            </a:p>
          </p:txBody>
        </p:sp>
        <p:sp>
          <p:nvSpPr>
            <p:cNvPr id="353" name="Google Shape;353;g30b2ee2d397_0_134"/>
            <p:cNvSpPr/>
            <p:nvPr/>
          </p:nvSpPr>
          <p:spPr>
            <a:xfrm>
              <a:off x="1900451" y="5362925"/>
              <a:ext cx="9839100" cy="8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64666A"/>
                  </a:solidFill>
                  <a:latin typeface="Arial"/>
                  <a:ea typeface="Arial"/>
                  <a:cs typeface="Arial"/>
                  <a:sym typeface="Arial"/>
                </a:rPr>
                <a:t>Ensure that the Membership Committee consists of trained Membership Committee members at all times. Ensure the Membership Committee Specialists are fulfilling their responsibilities.</a:t>
              </a:r>
              <a:endParaRPr b="1" i="0" sz="2100" u="none" cap="none" strike="noStrike">
                <a:solidFill>
                  <a:srgbClr val="64666A"/>
                </a:solidFill>
                <a:latin typeface="Arial"/>
                <a:ea typeface="Arial"/>
                <a:cs typeface="Arial"/>
                <a:sym typeface="Arial"/>
              </a:endParaRPr>
            </a:p>
          </p:txBody>
        </p:sp>
      </p:grpSp>
      <p:pic>
        <p:nvPicPr>
          <p:cNvPr id="354" name="Google Shape;354;g30b2ee2d397_0_134"/>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pic>
        <p:nvPicPr>
          <p:cNvPr id="1030" name="Google Shape;1030;p53"/>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1031" name="Google Shape;1031;p53"/>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800">
                <a:solidFill>
                  <a:srgbClr val="CC0000"/>
                </a:solidFill>
              </a:rPr>
              <a:t>Expectations</a:t>
            </a:r>
            <a:endParaRPr b="1" sz="4800">
              <a:solidFill>
                <a:srgbClr val="CC0000"/>
              </a:solidFill>
            </a:endParaRPr>
          </a:p>
        </p:txBody>
      </p:sp>
      <p:sp>
        <p:nvSpPr>
          <p:cNvPr id="1032" name="Google Shape;1032;p53"/>
          <p:cNvSpPr txBox="1"/>
          <p:nvPr>
            <p:ph idx="1" type="body"/>
          </p:nvPr>
        </p:nvSpPr>
        <p:spPr>
          <a:xfrm>
            <a:off x="564851" y="1822724"/>
            <a:ext cx="11169200" cy="37592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r>
              <a:rPr lang="en" sz="3200"/>
              <a:t>What are your expectations </a:t>
            </a:r>
            <a:endParaRPr sz="3200"/>
          </a:p>
          <a:p>
            <a:pPr indent="0" lvl="0" marL="0" rtl="0" algn="ctr">
              <a:lnSpc>
                <a:spcPct val="100000"/>
              </a:lnSpc>
              <a:spcBef>
                <a:spcPts val="0"/>
              </a:spcBef>
              <a:spcAft>
                <a:spcPts val="0"/>
              </a:spcAft>
              <a:buSzPts val="1100"/>
              <a:buNone/>
            </a:pPr>
            <a:r>
              <a:rPr lang="en" sz="3200"/>
              <a:t>regarding membership in BNI?</a:t>
            </a:r>
            <a:endParaRPr sz="3200"/>
          </a:p>
        </p:txBody>
      </p:sp>
      <p:pic>
        <p:nvPicPr>
          <p:cNvPr id="1033" name="Google Shape;1033;p53" title="check mark | Free SVG"/>
          <p:cNvPicPr preferRelativeResize="0"/>
          <p:nvPr/>
        </p:nvPicPr>
        <p:blipFill rotWithShape="1">
          <a:blip r:embed="rId4">
            <a:alphaModFix/>
          </a:blip>
          <a:srcRect b="0" l="0" r="0" t="0"/>
          <a:stretch/>
        </p:blipFill>
        <p:spPr>
          <a:xfrm>
            <a:off x="2599834" y="1822731"/>
            <a:ext cx="633935" cy="633904"/>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pic>
        <p:nvPicPr>
          <p:cNvPr id="1038" name="Google Shape;1038;p54"/>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1039" name="Google Shape;1039;p54"/>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Questions?</a:t>
            </a:r>
            <a:endParaRPr b="1" sz="4667">
              <a:solidFill>
                <a:srgbClr val="CC0000"/>
              </a:solidFill>
            </a:endParaRPr>
          </a:p>
        </p:txBody>
      </p:sp>
      <p:sp>
        <p:nvSpPr>
          <p:cNvPr id="1040" name="Google Shape;1040;p54"/>
          <p:cNvSpPr txBox="1"/>
          <p:nvPr>
            <p:ph idx="1" type="body"/>
          </p:nvPr>
        </p:nvSpPr>
        <p:spPr>
          <a:xfrm>
            <a:off x="565251" y="1457500"/>
            <a:ext cx="11169200" cy="41240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r>
              <a:rPr lang="en" sz="3200"/>
              <a:t>What reservations or questions do </a:t>
            </a:r>
            <a:endParaRPr sz="3200"/>
          </a:p>
          <a:p>
            <a:pPr indent="0" lvl="0" marL="0" rtl="0" algn="ctr">
              <a:lnSpc>
                <a:spcPct val="100000"/>
              </a:lnSpc>
              <a:spcBef>
                <a:spcPts val="0"/>
              </a:spcBef>
              <a:spcAft>
                <a:spcPts val="0"/>
              </a:spcAft>
              <a:buSzPts val="1100"/>
              <a:buNone/>
            </a:pPr>
            <a:r>
              <a:rPr lang="en" sz="3200"/>
              <a:t>you have regarding membership in BNI?</a:t>
            </a:r>
            <a:endParaRPr sz="3200"/>
          </a:p>
        </p:txBody>
      </p:sp>
      <p:pic>
        <p:nvPicPr>
          <p:cNvPr id="1041" name="Google Shape;1041;p54" title="check mark | Free SVG"/>
          <p:cNvPicPr preferRelativeResize="0"/>
          <p:nvPr/>
        </p:nvPicPr>
        <p:blipFill rotWithShape="1">
          <a:blip r:embed="rId4">
            <a:alphaModFix/>
          </a:blip>
          <a:srcRect b="0" l="0" r="0" t="0"/>
          <a:stretch/>
        </p:blipFill>
        <p:spPr>
          <a:xfrm>
            <a:off x="2185667" y="1372231"/>
            <a:ext cx="633935" cy="633904"/>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pic>
        <p:nvPicPr>
          <p:cNvPr id="1046" name="Google Shape;1046;p55"/>
          <p:cNvPicPr preferRelativeResize="0"/>
          <p:nvPr/>
        </p:nvPicPr>
        <p:blipFill rotWithShape="1">
          <a:blip r:embed="rId3">
            <a:alphaModFix/>
          </a:blip>
          <a:srcRect b="0" l="0" r="0" t="0"/>
          <a:stretch/>
        </p:blipFill>
        <p:spPr>
          <a:xfrm>
            <a:off x="10616400" y="5827320"/>
            <a:ext cx="1362240" cy="939960"/>
          </a:xfrm>
          <a:prstGeom prst="rect">
            <a:avLst/>
          </a:prstGeom>
          <a:noFill/>
          <a:ln>
            <a:noFill/>
          </a:ln>
        </p:spPr>
      </p:pic>
      <p:sp>
        <p:nvSpPr>
          <p:cNvPr id="1047" name="Google Shape;1047;p55"/>
          <p:cNvSpPr txBox="1"/>
          <p:nvPr>
            <p:ph type="title"/>
          </p:nvPr>
        </p:nvSpPr>
        <p:spPr>
          <a:xfrm>
            <a:off x="565560" y="6480"/>
            <a:ext cx="11168800" cy="1056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r>
              <a:rPr b="1" lang="en" sz="4667">
                <a:solidFill>
                  <a:srgbClr val="CC0000"/>
                </a:solidFill>
              </a:rPr>
              <a:t>BNI Membership and Chapter Dues</a:t>
            </a:r>
            <a:endParaRPr b="1" sz="4667">
              <a:solidFill>
                <a:srgbClr val="CC0000"/>
              </a:solidFill>
            </a:endParaRPr>
          </a:p>
        </p:txBody>
      </p:sp>
      <p:sp>
        <p:nvSpPr>
          <p:cNvPr id="1048" name="Google Shape;1048;p55"/>
          <p:cNvSpPr txBox="1"/>
          <p:nvPr>
            <p:ph idx="1" type="body"/>
          </p:nvPr>
        </p:nvSpPr>
        <p:spPr>
          <a:xfrm>
            <a:off x="1457700" y="1281237"/>
            <a:ext cx="10276400" cy="43008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Clr>
                <a:schemeClr val="dk1"/>
              </a:buClr>
              <a:buSzPts val="800"/>
              <a:buNone/>
            </a:pPr>
            <a:r>
              <a:rPr lang="en" sz="2667">
                <a:solidFill>
                  <a:schemeClr val="dk1"/>
                </a:solidFill>
              </a:rPr>
              <a:t>Upon approval you will receive a payment link. Please make payment within 24 hours </a:t>
            </a:r>
            <a:endParaRPr sz="2667">
              <a:solidFill>
                <a:schemeClr val="dk1"/>
              </a:solidFill>
            </a:endParaRPr>
          </a:p>
          <a:p>
            <a:pPr indent="0" lvl="0" marL="0" rtl="0" algn="just">
              <a:lnSpc>
                <a:spcPct val="100000"/>
              </a:lnSpc>
              <a:spcBef>
                <a:spcPts val="0"/>
              </a:spcBef>
              <a:spcAft>
                <a:spcPts val="0"/>
              </a:spcAft>
              <a:buClr>
                <a:schemeClr val="dk1"/>
              </a:buClr>
              <a:buSzPts val="800"/>
              <a:buNone/>
            </a:pPr>
            <a:r>
              <a:rPr lang="en" sz="2667">
                <a:solidFill>
                  <a:schemeClr val="dk1"/>
                </a:solidFill>
              </a:rPr>
              <a:t>~ $898 for a 1-Year membership (Good Rate) </a:t>
            </a:r>
            <a:endParaRPr sz="2667">
              <a:solidFill>
                <a:schemeClr val="dk1"/>
              </a:solidFill>
            </a:endParaRPr>
          </a:p>
          <a:p>
            <a:pPr indent="0" lvl="0" marL="0" rtl="0" algn="just">
              <a:lnSpc>
                <a:spcPct val="100000"/>
              </a:lnSpc>
              <a:spcBef>
                <a:spcPts val="0"/>
              </a:spcBef>
              <a:spcAft>
                <a:spcPts val="0"/>
              </a:spcAft>
              <a:buClr>
                <a:schemeClr val="dk1"/>
              </a:buClr>
              <a:buSzPts val="800"/>
              <a:buNone/>
            </a:pPr>
            <a:r>
              <a:rPr lang="en" sz="2667">
                <a:solidFill>
                  <a:schemeClr val="dk1"/>
                </a:solidFill>
              </a:rPr>
              <a:t>~ $1,349 for 2 years (Better Rate) </a:t>
            </a:r>
            <a:endParaRPr sz="2667">
              <a:solidFill>
                <a:schemeClr val="dk1"/>
              </a:solidFill>
            </a:endParaRPr>
          </a:p>
          <a:p>
            <a:pPr indent="0" lvl="0" marL="0" rtl="0" algn="just">
              <a:lnSpc>
                <a:spcPct val="100000"/>
              </a:lnSpc>
              <a:spcBef>
                <a:spcPts val="0"/>
              </a:spcBef>
              <a:spcAft>
                <a:spcPts val="0"/>
              </a:spcAft>
              <a:buClr>
                <a:schemeClr val="dk1"/>
              </a:buClr>
              <a:buSzPts val="800"/>
              <a:buNone/>
            </a:pPr>
            <a:r>
              <a:rPr lang="en" sz="2667">
                <a:solidFill>
                  <a:schemeClr val="dk1"/>
                </a:solidFill>
              </a:rPr>
              <a:t>~ Monthly payment option: First month payment $371, followed by $72 a month for next 11 months. </a:t>
            </a:r>
            <a:endParaRPr sz="2667">
              <a:solidFill>
                <a:schemeClr val="dk1"/>
              </a:solidFill>
            </a:endParaRPr>
          </a:p>
          <a:p>
            <a:pPr indent="0" lvl="0" marL="0" rtl="0" algn="just">
              <a:lnSpc>
                <a:spcPct val="100000"/>
              </a:lnSpc>
              <a:spcBef>
                <a:spcPts val="0"/>
              </a:spcBef>
              <a:spcAft>
                <a:spcPts val="0"/>
              </a:spcAft>
              <a:buClr>
                <a:schemeClr val="dk1"/>
              </a:buClr>
              <a:buSzPts val="800"/>
              <a:buNone/>
            </a:pPr>
            <a:r>
              <a:t/>
            </a:r>
            <a:endParaRPr sz="2667">
              <a:solidFill>
                <a:schemeClr val="dk1"/>
              </a:solidFill>
            </a:endParaRPr>
          </a:p>
          <a:p>
            <a:pPr indent="0" lvl="0" marL="0" rtl="0" algn="just">
              <a:lnSpc>
                <a:spcPct val="100000"/>
              </a:lnSpc>
              <a:spcBef>
                <a:spcPts val="0"/>
              </a:spcBef>
              <a:spcAft>
                <a:spcPts val="0"/>
              </a:spcAft>
              <a:buClr>
                <a:schemeClr val="dk1"/>
              </a:buClr>
              <a:buSzPts val="800"/>
              <a:buNone/>
            </a:pPr>
            <a:r>
              <a:rPr lang="en" sz="2667">
                <a:solidFill>
                  <a:schemeClr val="dk1"/>
                </a:solidFill>
              </a:rPr>
              <a:t>Chapter/Room Dues are $20/month. If paying by check, make payable to BNI Hoosier Chapter, and submit to the Secretary/Treasurer at your first meeting. </a:t>
            </a:r>
            <a:endParaRPr sz="2267">
              <a:solidFill>
                <a:schemeClr val="dk1"/>
              </a:solidFill>
            </a:endParaRPr>
          </a:p>
          <a:p>
            <a:pPr indent="0" lvl="0" marL="0" rtl="0" algn="l">
              <a:lnSpc>
                <a:spcPct val="100000"/>
              </a:lnSpc>
              <a:spcBef>
                <a:spcPts val="0"/>
              </a:spcBef>
              <a:spcAft>
                <a:spcPts val="0"/>
              </a:spcAft>
              <a:buSzPts val="1100"/>
              <a:buNone/>
            </a:pPr>
            <a:r>
              <a:t/>
            </a:r>
            <a:endParaRPr sz="2267"/>
          </a:p>
        </p:txBody>
      </p:sp>
      <p:pic>
        <p:nvPicPr>
          <p:cNvPr id="1049" name="Google Shape;1049;p55" title="check mark | Free SVG"/>
          <p:cNvPicPr preferRelativeResize="0"/>
          <p:nvPr/>
        </p:nvPicPr>
        <p:blipFill rotWithShape="1">
          <a:blip r:embed="rId4">
            <a:alphaModFix/>
          </a:blip>
          <a:srcRect b="0" l="0" r="0" t="0"/>
          <a:stretch/>
        </p:blipFill>
        <p:spPr>
          <a:xfrm>
            <a:off x="814601" y="1232195"/>
            <a:ext cx="497535" cy="497535"/>
          </a:xfrm>
          <a:prstGeom prst="rect">
            <a:avLst/>
          </a:prstGeom>
          <a:noFill/>
          <a:ln>
            <a:noFill/>
          </a:ln>
        </p:spPr>
      </p:pic>
      <p:pic>
        <p:nvPicPr>
          <p:cNvPr id="1050" name="Google Shape;1050;p55" title="check mark | Free SVG"/>
          <p:cNvPicPr preferRelativeResize="0"/>
          <p:nvPr/>
        </p:nvPicPr>
        <p:blipFill rotWithShape="1">
          <a:blip r:embed="rId4">
            <a:alphaModFix/>
          </a:blip>
          <a:srcRect b="0" l="0" r="0" t="0"/>
          <a:stretch/>
        </p:blipFill>
        <p:spPr>
          <a:xfrm>
            <a:off x="678901" y="4106828"/>
            <a:ext cx="497535" cy="497533"/>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g30c50e85ee0_0_14"/>
          <p:cNvSpPr/>
          <p:nvPr/>
        </p:nvSpPr>
        <p:spPr>
          <a:xfrm>
            <a:off x="0" y="4485503"/>
            <a:ext cx="12191700" cy="109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000"/>
              <a:buFont typeface="Arial"/>
              <a:buNone/>
            </a:pPr>
            <a:r>
              <a:rPr b="1" i="0" lang="en" sz="6000" u="none" cap="none" strike="noStrike">
                <a:solidFill>
                  <a:srgbClr val="1A1918"/>
                </a:solidFill>
                <a:latin typeface="Arial"/>
                <a:ea typeface="Arial"/>
                <a:cs typeface="Arial"/>
                <a:sym typeface="Arial"/>
              </a:rPr>
              <a:t>Membership Committee </a:t>
            </a:r>
            <a:br>
              <a:rPr b="1" i="0" lang="en" sz="6000" u="none" cap="none" strike="noStrike">
                <a:solidFill>
                  <a:srgbClr val="1A1918"/>
                </a:solidFill>
                <a:latin typeface="Arial"/>
                <a:ea typeface="Arial"/>
                <a:cs typeface="Arial"/>
                <a:sym typeface="Arial"/>
              </a:rPr>
            </a:br>
            <a:r>
              <a:rPr b="1" i="0" lang="en" sz="6000" u="none" cap="none" strike="noStrike">
                <a:solidFill>
                  <a:srgbClr val="1A1918"/>
                </a:solidFill>
                <a:latin typeface="Arial"/>
                <a:ea typeface="Arial"/>
                <a:cs typeface="Arial"/>
                <a:sym typeface="Arial"/>
              </a:rPr>
              <a:t>Training</a:t>
            </a:r>
            <a:endParaRPr b="0" i="0" sz="6000" u="none" cap="none" strike="noStrike">
              <a:solidFill>
                <a:srgbClr val="000000"/>
              </a:solidFill>
              <a:latin typeface="Arial"/>
              <a:ea typeface="Arial"/>
              <a:cs typeface="Arial"/>
              <a:sym typeface="Arial"/>
            </a:endParaRPr>
          </a:p>
        </p:txBody>
      </p:sp>
      <p:sp>
        <p:nvSpPr>
          <p:cNvPr id="1056" name="Google Shape;1056;g30c50e85ee0_0_14"/>
          <p:cNvSpPr/>
          <p:nvPr/>
        </p:nvSpPr>
        <p:spPr>
          <a:xfrm>
            <a:off x="1702585" y="3526415"/>
            <a:ext cx="8659500" cy="62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t/>
            </a:r>
            <a:endParaRPr b="0" i="0" sz="4400" u="none" cap="none" strike="noStrike">
              <a:solidFill>
                <a:srgbClr val="000000"/>
              </a:solidFill>
              <a:latin typeface="Arial"/>
              <a:ea typeface="Arial"/>
              <a:cs typeface="Arial"/>
              <a:sym typeface="Arial"/>
            </a:endParaRPr>
          </a:p>
        </p:txBody>
      </p:sp>
      <p:sp>
        <p:nvSpPr>
          <p:cNvPr id="1057" name="Google Shape;1057;g30c50e85ee0_0_14"/>
          <p:cNvSpPr/>
          <p:nvPr/>
        </p:nvSpPr>
        <p:spPr>
          <a:xfrm>
            <a:off x="0" y="5500080"/>
            <a:ext cx="12191700" cy="1588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4800"/>
              <a:buFont typeface="Arial"/>
              <a:buNone/>
            </a:pPr>
            <a:r>
              <a:t/>
            </a:r>
            <a:endParaRPr b="0" i="0" sz="4800" u="none" cap="none" strike="noStrike">
              <a:solidFill>
                <a:srgbClr val="000000"/>
              </a:solidFill>
              <a:latin typeface="Arial"/>
              <a:ea typeface="Arial"/>
              <a:cs typeface="Arial"/>
              <a:sym typeface="Arial"/>
            </a:endParaRPr>
          </a:p>
        </p:txBody>
      </p:sp>
      <p:pic>
        <p:nvPicPr>
          <p:cNvPr id="1058" name="Google Shape;1058;g30c50e85ee0_0_14"/>
          <p:cNvPicPr preferRelativeResize="0"/>
          <p:nvPr/>
        </p:nvPicPr>
        <p:blipFill rotWithShape="1">
          <a:blip r:embed="rId3">
            <a:alphaModFix/>
          </a:blip>
          <a:srcRect b="0" l="0" r="0" t="0"/>
          <a:stretch/>
        </p:blipFill>
        <p:spPr>
          <a:xfrm>
            <a:off x="3552467" y="688200"/>
            <a:ext cx="5546693" cy="312001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g30c50e85ee0_0_129"/>
          <p:cNvSpPr/>
          <p:nvPr/>
        </p:nvSpPr>
        <p:spPr>
          <a:xfrm>
            <a:off x="3200400" y="396781"/>
            <a:ext cx="8534400" cy="646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300"/>
              <a:buFont typeface="Arial"/>
              <a:buNone/>
            </a:pPr>
            <a:r>
              <a:rPr b="0" i="0" lang="en" sz="4300" u="none" cap="none" strike="noStrike">
                <a:solidFill>
                  <a:srgbClr val="C00000"/>
                </a:solidFill>
                <a:latin typeface="Arial"/>
                <a:ea typeface="Arial"/>
                <a:cs typeface="Arial"/>
                <a:sym typeface="Arial"/>
              </a:rPr>
              <a:t>AGENDA</a:t>
            </a:r>
            <a:endParaRPr b="0" i="0" sz="2000" u="none" cap="none" strike="noStrike">
              <a:solidFill>
                <a:srgbClr val="C00000"/>
              </a:solidFill>
              <a:latin typeface="Arial"/>
              <a:ea typeface="Arial"/>
              <a:cs typeface="Arial"/>
              <a:sym typeface="Arial"/>
            </a:endParaRPr>
          </a:p>
        </p:txBody>
      </p:sp>
      <p:pic>
        <p:nvPicPr>
          <p:cNvPr id="1064" name="Google Shape;1064;g30c50e85ee0_0_129"/>
          <p:cNvPicPr preferRelativeResize="0"/>
          <p:nvPr/>
        </p:nvPicPr>
        <p:blipFill rotWithShape="1">
          <a:blip r:embed="rId3">
            <a:alphaModFix/>
          </a:blip>
          <a:srcRect b="0" l="0" r="0" t="0"/>
          <a:stretch/>
        </p:blipFill>
        <p:spPr>
          <a:xfrm>
            <a:off x="362226" y="345314"/>
            <a:ext cx="2182190" cy="841702"/>
          </a:xfrm>
          <a:prstGeom prst="rect">
            <a:avLst/>
          </a:prstGeom>
          <a:noFill/>
          <a:ln>
            <a:noFill/>
          </a:ln>
        </p:spPr>
      </p:pic>
      <p:sp>
        <p:nvSpPr>
          <p:cNvPr id="1065" name="Google Shape;1065;g30c50e85ee0_0_129"/>
          <p:cNvSpPr txBox="1"/>
          <p:nvPr/>
        </p:nvSpPr>
        <p:spPr>
          <a:xfrm>
            <a:off x="322725" y="1640550"/>
            <a:ext cx="5916300" cy="4424700"/>
          </a:xfrm>
          <a:prstGeom prst="rect">
            <a:avLst/>
          </a:prstGeom>
          <a:noFill/>
          <a:ln>
            <a:noFill/>
          </a:ln>
        </p:spPr>
        <p:txBody>
          <a:bodyPr anchorCtr="0" anchor="t" bIns="45700" lIns="91425" spcFirstLastPara="1" rIns="91425" wrap="square" tIns="45700">
            <a:spAutoFit/>
          </a:bodyPr>
          <a:lstStyle/>
          <a:p>
            <a:pPr indent="-368300" lvl="0" marL="457200" marR="0" rtl="0" algn="l">
              <a:lnSpc>
                <a:spcPct val="115000"/>
              </a:lnSpc>
              <a:spcBef>
                <a:spcPts val="1100"/>
              </a:spcBef>
              <a:spcAft>
                <a:spcPts val="0"/>
              </a:spcAft>
              <a:buClr>
                <a:schemeClr val="dk1"/>
              </a:buClr>
              <a:buSzPts val="2400"/>
              <a:buFont typeface="Calibri"/>
              <a:buChar char="●"/>
            </a:pPr>
            <a:r>
              <a:rPr b="0" i="0" lang="en" sz="2400" u="none" cap="none" strike="noStrike">
                <a:solidFill>
                  <a:schemeClr val="dk1"/>
                </a:solidFill>
                <a:latin typeface="Arial"/>
                <a:ea typeface="Arial"/>
                <a:cs typeface="Arial"/>
                <a:sym typeface="Arial"/>
              </a:rPr>
              <a:t>Participation and Goal Planning</a:t>
            </a:r>
            <a:endParaRPr b="0" i="0" sz="2400" u="none" cap="none" strike="noStrike">
              <a:solidFill>
                <a:schemeClr val="dk1"/>
              </a:solidFill>
              <a:latin typeface="Arial"/>
              <a:ea typeface="Arial"/>
              <a:cs typeface="Arial"/>
              <a:sym typeface="Arial"/>
            </a:endParaRPr>
          </a:p>
          <a:p>
            <a:pPr indent="-368300" lvl="0" marL="457200" marR="0" rtl="0" algn="l">
              <a:lnSpc>
                <a:spcPct val="115000"/>
              </a:lnSpc>
              <a:spcBef>
                <a:spcPts val="1100"/>
              </a:spcBef>
              <a:spcAft>
                <a:spcPts val="0"/>
              </a:spcAft>
              <a:buClr>
                <a:schemeClr val="dk1"/>
              </a:buClr>
              <a:buSzPts val="2400"/>
              <a:buFont typeface="Arial"/>
              <a:buChar char="●"/>
            </a:pPr>
            <a:r>
              <a:rPr b="0" i="0" lang="en" sz="2400" u="none" cap="none" strike="noStrike">
                <a:solidFill>
                  <a:schemeClr val="dk1"/>
                </a:solidFill>
                <a:latin typeface="Arial"/>
                <a:ea typeface="Arial"/>
                <a:cs typeface="Arial"/>
                <a:sym typeface="Arial"/>
              </a:rPr>
              <a:t>Part 1: Quality Assurance Chair - Applications</a:t>
            </a:r>
            <a:endParaRPr b="0" i="0" sz="2400" u="none" cap="none" strike="noStrike">
              <a:solidFill>
                <a:schemeClr val="dk1"/>
              </a:solidFill>
              <a:latin typeface="Arial"/>
              <a:ea typeface="Arial"/>
              <a:cs typeface="Arial"/>
              <a:sym typeface="Arial"/>
            </a:endParaRPr>
          </a:p>
          <a:p>
            <a:pPr indent="-368300" lvl="0" marL="457200" marR="0" rtl="0" algn="l">
              <a:lnSpc>
                <a:spcPct val="115000"/>
              </a:lnSpc>
              <a:spcBef>
                <a:spcPts val="1100"/>
              </a:spcBef>
              <a:spcAft>
                <a:spcPts val="0"/>
              </a:spcAft>
              <a:buClr>
                <a:schemeClr val="dk1"/>
              </a:buClr>
              <a:buSzPts val="2400"/>
              <a:buFont typeface="Arial"/>
              <a:buChar char="●"/>
            </a:pPr>
            <a:r>
              <a:rPr b="0" i="0" lang="en" sz="2400" u="none" cap="none" strike="noStrike">
                <a:solidFill>
                  <a:schemeClr val="dk1"/>
                </a:solidFill>
                <a:latin typeface="Arial"/>
                <a:ea typeface="Arial"/>
                <a:cs typeface="Arial"/>
                <a:sym typeface="Arial"/>
              </a:rPr>
              <a:t>Part 2: Community Builder Chair - Attendance/Growth</a:t>
            </a:r>
            <a:endParaRPr b="0" i="0" sz="2400" u="none" cap="none" strike="noStrike">
              <a:solidFill>
                <a:schemeClr val="dk1"/>
              </a:solidFill>
              <a:latin typeface="Arial"/>
              <a:ea typeface="Arial"/>
              <a:cs typeface="Arial"/>
              <a:sym typeface="Arial"/>
            </a:endParaRPr>
          </a:p>
          <a:p>
            <a:pPr indent="-368300" lvl="0" marL="457200" marR="0" rtl="0" algn="l">
              <a:lnSpc>
                <a:spcPct val="115000"/>
              </a:lnSpc>
              <a:spcBef>
                <a:spcPts val="1100"/>
              </a:spcBef>
              <a:spcAft>
                <a:spcPts val="0"/>
              </a:spcAft>
              <a:buClr>
                <a:schemeClr val="dk1"/>
              </a:buClr>
              <a:buSzPts val="2400"/>
              <a:buFont typeface="Arial"/>
              <a:buChar char="●"/>
            </a:pPr>
            <a:r>
              <a:rPr b="0" i="0" lang="en" sz="2400" u="none" cap="none" strike="noStrike">
                <a:solidFill>
                  <a:schemeClr val="dk1"/>
                </a:solidFill>
                <a:latin typeface="Arial"/>
                <a:ea typeface="Arial"/>
                <a:cs typeface="Arial"/>
                <a:sym typeface="Arial"/>
              </a:rPr>
              <a:t>Part 3: Member Engagement Chair - Participation</a:t>
            </a:r>
            <a:endParaRPr b="0" i="0" sz="2400" u="none" cap="none" strike="noStrike">
              <a:solidFill>
                <a:schemeClr val="dk1"/>
              </a:solidFill>
              <a:latin typeface="Arial"/>
              <a:ea typeface="Arial"/>
              <a:cs typeface="Arial"/>
              <a:sym typeface="Arial"/>
            </a:endParaRPr>
          </a:p>
          <a:p>
            <a:pPr indent="-368300" lvl="0" marL="457200" marR="0" rtl="0" algn="l">
              <a:lnSpc>
                <a:spcPct val="115000"/>
              </a:lnSpc>
              <a:spcBef>
                <a:spcPts val="1100"/>
              </a:spcBef>
              <a:spcAft>
                <a:spcPts val="0"/>
              </a:spcAft>
              <a:buClr>
                <a:schemeClr val="dk1"/>
              </a:buClr>
              <a:buSzPts val="2400"/>
              <a:buFont typeface="Arial"/>
              <a:buChar char="●"/>
            </a:pPr>
            <a:r>
              <a:rPr b="0" i="0" lang="en" sz="2400" u="none" cap="none" strike="noStrike">
                <a:solidFill>
                  <a:schemeClr val="dk1"/>
                </a:solidFill>
                <a:latin typeface="Arial"/>
                <a:ea typeface="Arial"/>
                <a:cs typeface="Arial"/>
                <a:sym typeface="Arial"/>
              </a:rPr>
              <a:t>Part 4: Member Relations Chair - Conflict/Resolution</a:t>
            </a:r>
            <a:endParaRPr b="0" i="0" sz="2400" u="none" cap="none" strike="noStrike">
              <a:solidFill>
                <a:schemeClr val="dk1"/>
              </a:solidFill>
              <a:latin typeface="Arial"/>
              <a:ea typeface="Arial"/>
              <a:cs typeface="Arial"/>
              <a:sym typeface="Arial"/>
            </a:endParaRPr>
          </a:p>
        </p:txBody>
      </p:sp>
      <p:cxnSp>
        <p:nvCxnSpPr>
          <p:cNvPr id="1066" name="Google Shape;1066;g30c50e85ee0_0_129"/>
          <p:cNvCxnSpPr/>
          <p:nvPr/>
        </p:nvCxnSpPr>
        <p:spPr>
          <a:xfrm rot="10800000">
            <a:off x="2803275" y="301250"/>
            <a:ext cx="0" cy="903600"/>
          </a:xfrm>
          <a:prstGeom prst="straightConnector1">
            <a:avLst/>
          </a:prstGeom>
          <a:noFill/>
          <a:ln cap="flat" cmpd="sng" w="28575">
            <a:solidFill>
              <a:srgbClr val="C00000"/>
            </a:solidFill>
            <a:prstDash val="solid"/>
            <a:round/>
            <a:headEnd len="sm" w="sm" type="none"/>
            <a:tailEnd len="sm" w="sm" type="none"/>
          </a:ln>
        </p:spPr>
      </p:cxnSp>
      <p:pic>
        <p:nvPicPr>
          <p:cNvPr id="1067" name="Google Shape;1067;g30c50e85ee0_0_129"/>
          <p:cNvPicPr preferRelativeResize="0"/>
          <p:nvPr/>
        </p:nvPicPr>
        <p:blipFill rotWithShape="1">
          <a:blip r:embed="rId4">
            <a:alphaModFix/>
          </a:blip>
          <a:srcRect b="0" l="15507" r="14605" t="2085"/>
          <a:stretch/>
        </p:blipFill>
        <p:spPr>
          <a:xfrm>
            <a:off x="6239075" y="0"/>
            <a:ext cx="5952928" cy="5560000"/>
          </a:xfrm>
          <a:prstGeom prst="rect">
            <a:avLst/>
          </a:prstGeom>
          <a:noFill/>
          <a:ln>
            <a:noFill/>
          </a:ln>
          <a:effectLst>
            <a:outerShdw blurRad="292100" rotWithShape="0" algn="tl" dir="2700000" dist="139700">
              <a:srgbClr val="333333">
                <a:alpha val="9411"/>
              </a:srgbClr>
            </a:outerShdw>
          </a:effectLst>
        </p:spPr>
      </p:pic>
      <p:pic>
        <p:nvPicPr>
          <p:cNvPr id="1068" name="Google Shape;1068;g30c50e85ee0_0_129"/>
          <p:cNvPicPr preferRelativeResize="0"/>
          <p:nvPr/>
        </p:nvPicPr>
        <p:blipFill rotWithShape="1">
          <a:blip r:embed="rId5">
            <a:alphaModFix/>
          </a:blip>
          <a:srcRect b="0" l="0" r="0" t="0"/>
          <a:stretch/>
        </p:blipFill>
        <p:spPr>
          <a:xfrm>
            <a:off x="7497604" y="4393096"/>
            <a:ext cx="4694398" cy="246490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5">
                                            <p:txEl>
                                              <p:pRg end="0" st="0"/>
                                            </p:txEl>
                                          </p:spTgt>
                                        </p:tgtEl>
                                        <p:attrNameLst>
                                          <p:attrName>style.visibility</p:attrName>
                                        </p:attrNameLst>
                                      </p:cBhvr>
                                      <p:to>
                                        <p:strVal val="visible"/>
                                      </p:to>
                                    </p:set>
                                    <p:animEffect filter="fade" transition="in">
                                      <p:cBhvr>
                                        <p:cTn dur="1000"/>
                                        <p:tgtEl>
                                          <p:spTgt spid="106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5">
                                            <p:txEl>
                                              <p:pRg end="1" st="1"/>
                                            </p:txEl>
                                          </p:spTgt>
                                        </p:tgtEl>
                                        <p:attrNameLst>
                                          <p:attrName>style.visibility</p:attrName>
                                        </p:attrNameLst>
                                      </p:cBhvr>
                                      <p:to>
                                        <p:strVal val="visible"/>
                                      </p:to>
                                    </p:set>
                                    <p:animEffect filter="fade" transition="in">
                                      <p:cBhvr>
                                        <p:cTn dur="1000"/>
                                        <p:tgtEl>
                                          <p:spTgt spid="106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5">
                                            <p:txEl>
                                              <p:pRg end="2" st="2"/>
                                            </p:txEl>
                                          </p:spTgt>
                                        </p:tgtEl>
                                        <p:attrNameLst>
                                          <p:attrName>style.visibility</p:attrName>
                                        </p:attrNameLst>
                                      </p:cBhvr>
                                      <p:to>
                                        <p:strVal val="visible"/>
                                      </p:to>
                                    </p:set>
                                    <p:animEffect filter="fade" transition="in">
                                      <p:cBhvr>
                                        <p:cTn dur="1000"/>
                                        <p:tgtEl>
                                          <p:spTgt spid="106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5">
                                            <p:txEl>
                                              <p:pRg end="3" st="3"/>
                                            </p:txEl>
                                          </p:spTgt>
                                        </p:tgtEl>
                                        <p:attrNameLst>
                                          <p:attrName>style.visibility</p:attrName>
                                        </p:attrNameLst>
                                      </p:cBhvr>
                                      <p:to>
                                        <p:strVal val="visible"/>
                                      </p:to>
                                    </p:set>
                                    <p:animEffect filter="fade" transition="in">
                                      <p:cBhvr>
                                        <p:cTn dur="1000"/>
                                        <p:tgtEl>
                                          <p:spTgt spid="106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5">
                                            <p:txEl>
                                              <p:pRg end="4" st="4"/>
                                            </p:txEl>
                                          </p:spTgt>
                                        </p:tgtEl>
                                        <p:attrNameLst>
                                          <p:attrName>style.visibility</p:attrName>
                                        </p:attrNameLst>
                                      </p:cBhvr>
                                      <p:to>
                                        <p:strVal val="visible"/>
                                      </p:to>
                                    </p:set>
                                    <p:animEffect filter="fade" transition="in">
                                      <p:cBhvr>
                                        <p:cTn dur="1000"/>
                                        <p:tgtEl>
                                          <p:spTgt spid="106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g30c50e85ee0_0_248"/>
          <p:cNvSpPr txBox="1"/>
          <p:nvPr/>
        </p:nvSpPr>
        <p:spPr>
          <a:xfrm>
            <a:off x="3781500" y="1144300"/>
            <a:ext cx="4628700" cy="5485200"/>
          </a:xfrm>
          <a:prstGeom prst="rect">
            <a:avLst/>
          </a:prstGeom>
          <a:gradFill>
            <a:gsLst>
              <a:gs pos="0">
                <a:srgbClr val="757070"/>
              </a:gs>
              <a:gs pos="100000">
                <a:srgbClr val="D8D8D8"/>
              </a:gs>
            </a:gsLst>
            <a:lin ang="5400012" scaled="0"/>
          </a:gra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2300" u="none" cap="none" strike="noStrike">
                <a:solidFill>
                  <a:schemeClr val="lt1"/>
                </a:solidFill>
                <a:latin typeface="Arial"/>
                <a:ea typeface="Arial"/>
                <a:cs typeface="Arial"/>
                <a:sym typeface="Arial"/>
              </a:rPr>
              <a:t>PARTICIPATION</a:t>
            </a:r>
            <a:endParaRPr b="1" i="0" sz="2300" u="none" cap="none" strike="noStrike">
              <a:solidFill>
                <a:schemeClr val="lt1"/>
              </a:solidFill>
              <a:latin typeface="Arial"/>
              <a:ea typeface="Arial"/>
              <a:cs typeface="Arial"/>
              <a:sym typeface="Arial"/>
            </a:endParaRPr>
          </a:p>
        </p:txBody>
      </p:sp>
      <p:sp>
        <p:nvSpPr>
          <p:cNvPr id="1074" name="Google Shape;1074;g30c50e85ee0_0_248"/>
          <p:cNvSpPr txBox="1"/>
          <p:nvPr/>
        </p:nvSpPr>
        <p:spPr>
          <a:xfrm>
            <a:off x="0" y="181229"/>
            <a:ext cx="12192000" cy="947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200"/>
              <a:buFont typeface="Arial"/>
              <a:buNone/>
            </a:pPr>
            <a:r>
              <a:rPr b="1" i="0" lang="en" sz="5100" u="none" cap="none" strike="noStrike">
                <a:solidFill>
                  <a:srgbClr val="C00000"/>
                </a:solidFill>
                <a:latin typeface="Arial"/>
                <a:ea typeface="Arial"/>
                <a:cs typeface="Arial"/>
                <a:sym typeface="Arial"/>
              </a:rPr>
              <a:t>Participation</a:t>
            </a:r>
            <a:r>
              <a:rPr b="0" i="0" lang="en" sz="5100" u="none" cap="none" strike="noStrike">
                <a:solidFill>
                  <a:srgbClr val="C00000"/>
                </a:solidFill>
                <a:latin typeface="Arial"/>
                <a:ea typeface="Arial"/>
                <a:cs typeface="Arial"/>
                <a:sym typeface="Arial"/>
              </a:rPr>
              <a:t> Team Flowchart:</a:t>
            </a:r>
            <a:endParaRPr b="0" i="0" sz="5100" u="none" cap="none" strike="noStrike">
              <a:solidFill>
                <a:srgbClr val="000000"/>
              </a:solidFill>
              <a:latin typeface="Arial"/>
              <a:ea typeface="Arial"/>
              <a:cs typeface="Arial"/>
              <a:sym typeface="Arial"/>
            </a:endParaRPr>
          </a:p>
        </p:txBody>
      </p:sp>
      <p:sp>
        <p:nvSpPr>
          <p:cNvPr id="1075" name="Google Shape;1075;g30c50e85ee0_0_248"/>
          <p:cNvSpPr/>
          <p:nvPr/>
        </p:nvSpPr>
        <p:spPr>
          <a:xfrm>
            <a:off x="3902831" y="3764766"/>
            <a:ext cx="4386000" cy="2465100"/>
          </a:xfrm>
          <a:prstGeom prst="rect">
            <a:avLst/>
          </a:prstGeom>
          <a:noFill/>
          <a:ln cap="flat" cmpd="sng" w="381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76" name="Google Shape;1076;g30c50e85ee0_0_248"/>
          <p:cNvSpPr txBox="1"/>
          <p:nvPr/>
        </p:nvSpPr>
        <p:spPr>
          <a:xfrm>
            <a:off x="3902768" y="2274845"/>
            <a:ext cx="4386000" cy="500100"/>
          </a:xfrm>
          <a:prstGeom prst="rect">
            <a:avLst/>
          </a:prstGeom>
          <a:solidFill>
            <a:srgbClr val="C0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2400" u="none" cap="none" strike="noStrike">
                <a:solidFill>
                  <a:schemeClr val="lt1"/>
                </a:solidFill>
                <a:latin typeface="Arial"/>
                <a:ea typeface="Arial"/>
                <a:cs typeface="Arial"/>
                <a:sym typeface="Arial"/>
              </a:rPr>
              <a:t>Vice-President</a:t>
            </a:r>
            <a:endParaRPr b="1" i="0" sz="2400" u="none" cap="none" strike="noStrike">
              <a:solidFill>
                <a:schemeClr val="lt1"/>
              </a:solidFill>
              <a:latin typeface="Arial"/>
              <a:ea typeface="Arial"/>
              <a:cs typeface="Arial"/>
              <a:sym typeface="Arial"/>
            </a:endParaRPr>
          </a:p>
        </p:txBody>
      </p:sp>
      <p:cxnSp>
        <p:nvCxnSpPr>
          <p:cNvPr id="1077" name="Google Shape;1077;g30c50e85ee0_0_248"/>
          <p:cNvCxnSpPr>
            <a:endCxn id="1075" idx="0"/>
          </p:cNvCxnSpPr>
          <p:nvPr/>
        </p:nvCxnSpPr>
        <p:spPr>
          <a:xfrm>
            <a:off x="6095831" y="2787066"/>
            <a:ext cx="0" cy="977700"/>
          </a:xfrm>
          <a:prstGeom prst="straightConnector1">
            <a:avLst/>
          </a:prstGeom>
          <a:noFill/>
          <a:ln cap="flat" cmpd="sng" w="38100">
            <a:solidFill>
              <a:srgbClr val="C00000"/>
            </a:solidFill>
            <a:prstDash val="solid"/>
            <a:round/>
            <a:headEnd len="sm" w="sm" type="none"/>
            <a:tailEnd len="sm" w="sm" type="none"/>
          </a:ln>
        </p:spPr>
      </p:cxnSp>
      <p:sp>
        <p:nvSpPr>
          <p:cNvPr id="1078" name="Google Shape;1078;g30c50e85ee0_0_248"/>
          <p:cNvSpPr txBox="1"/>
          <p:nvPr/>
        </p:nvSpPr>
        <p:spPr>
          <a:xfrm>
            <a:off x="4115957" y="3971899"/>
            <a:ext cx="1857900" cy="885300"/>
          </a:xfrm>
          <a:prstGeom prst="rect">
            <a:avLst/>
          </a:prstGeom>
          <a:solidFill>
            <a:schemeClr val="lt1"/>
          </a:solidFill>
          <a:ln cap="flat" cmpd="sng" w="1905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900" u="none" cap="none" strike="noStrike">
                <a:solidFill>
                  <a:srgbClr val="000000"/>
                </a:solidFill>
                <a:latin typeface="Arial"/>
                <a:ea typeface="Arial"/>
                <a:cs typeface="Arial"/>
                <a:sym typeface="Arial"/>
              </a:rPr>
              <a:t>Mem Comm: </a:t>
            </a:r>
            <a:br>
              <a:rPr b="1" i="0" lang="en" sz="1900" u="none" cap="none" strike="noStrike">
                <a:solidFill>
                  <a:srgbClr val="000000"/>
                </a:solidFill>
                <a:latin typeface="Arial"/>
                <a:ea typeface="Arial"/>
                <a:cs typeface="Arial"/>
                <a:sym typeface="Arial"/>
              </a:rPr>
            </a:br>
            <a:r>
              <a:rPr b="1" i="0" lang="en" sz="1900" u="none" cap="none" strike="noStrike">
                <a:solidFill>
                  <a:srgbClr val="000000"/>
                </a:solidFill>
                <a:latin typeface="Arial"/>
                <a:ea typeface="Arial"/>
                <a:cs typeface="Arial"/>
                <a:sym typeface="Arial"/>
              </a:rPr>
              <a:t>Community Builder</a:t>
            </a:r>
            <a:endParaRPr b="1" i="0" sz="1900" u="none" cap="none" strike="noStrike">
              <a:solidFill>
                <a:srgbClr val="000000"/>
              </a:solidFill>
              <a:latin typeface="Arial"/>
              <a:ea typeface="Arial"/>
              <a:cs typeface="Arial"/>
              <a:sym typeface="Arial"/>
            </a:endParaRPr>
          </a:p>
        </p:txBody>
      </p:sp>
      <p:sp>
        <p:nvSpPr>
          <p:cNvPr id="1079" name="Google Shape;1079;g30c50e85ee0_0_248"/>
          <p:cNvSpPr txBox="1"/>
          <p:nvPr/>
        </p:nvSpPr>
        <p:spPr>
          <a:xfrm>
            <a:off x="6217918" y="3971994"/>
            <a:ext cx="1857900" cy="885300"/>
          </a:xfrm>
          <a:prstGeom prst="rect">
            <a:avLst/>
          </a:prstGeom>
          <a:solidFill>
            <a:schemeClr val="lt1"/>
          </a:solidFill>
          <a:ln cap="flat" cmpd="sng" w="1905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900" u="none" cap="none" strike="noStrike">
                <a:solidFill>
                  <a:srgbClr val="000000"/>
                </a:solidFill>
                <a:latin typeface="Arial"/>
                <a:ea typeface="Arial"/>
                <a:cs typeface="Arial"/>
                <a:sym typeface="Arial"/>
              </a:rPr>
              <a:t>Mem Comm: </a:t>
            </a:r>
            <a:br>
              <a:rPr b="1" i="0" lang="en" sz="1900" u="none" cap="none" strike="noStrike">
                <a:solidFill>
                  <a:srgbClr val="000000"/>
                </a:solidFill>
                <a:latin typeface="Arial"/>
                <a:ea typeface="Arial"/>
                <a:cs typeface="Arial"/>
                <a:sym typeface="Arial"/>
              </a:rPr>
            </a:br>
            <a:r>
              <a:rPr b="1" i="0" lang="en" sz="1900" u="none" cap="none" strike="noStrike">
                <a:solidFill>
                  <a:srgbClr val="000000"/>
                </a:solidFill>
                <a:latin typeface="Arial"/>
                <a:ea typeface="Arial"/>
                <a:cs typeface="Arial"/>
                <a:sym typeface="Arial"/>
              </a:rPr>
              <a:t>Quality Assurance</a:t>
            </a:r>
            <a:endParaRPr b="1" i="0" sz="1900" u="none" cap="none" strike="noStrike">
              <a:solidFill>
                <a:srgbClr val="000000"/>
              </a:solidFill>
              <a:latin typeface="Arial"/>
              <a:ea typeface="Arial"/>
              <a:cs typeface="Arial"/>
              <a:sym typeface="Arial"/>
            </a:endParaRPr>
          </a:p>
        </p:txBody>
      </p:sp>
      <p:sp>
        <p:nvSpPr>
          <p:cNvPr id="1080" name="Google Shape;1080;g30c50e85ee0_0_248"/>
          <p:cNvSpPr txBox="1"/>
          <p:nvPr/>
        </p:nvSpPr>
        <p:spPr>
          <a:xfrm>
            <a:off x="4115943" y="5114816"/>
            <a:ext cx="1857900" cy="885300"/>
          </a:xfrm>
          <a:prstGeom prst="rect">
            <a:avLst/>
          </a:prstGeom>
          <a:solidFill>
            <a:schemeClr val="lt1"/>
          </a:solidFill>
          <a:ln cap="flat" cmpd="sng" w="1905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900" u="none" cap="none" strike="noStrike">
                <a:solidFill>
                  <a:srgbClr val="000000"/>
                </a:solidFill>
                <a:latin typeface="Arial"/>
                <a:ea typeface="Arial"/>
                <a:cs typeface="Arial"/>
                <a:sym typeface="Arial"/>
              </a:rPr>
              <a:t>Mem Comm: </a:t>
            </a:r>
            <a:br>
              <a:rPr b="1" i="0" lang="en" sz="1900" u="none" cap="none" strike="noStrike">
                <a:solidFill>
                  <a:srgbClr val="000000"/>
                </a:solidFill>
                <a:latin typeface="Arial"/>
                <a:ea typeface="Arial"/>
                <a:cs typeface="Arial"/>
                <a:sym typeface="Arial"/>
              </a:rPr>
            </a:br>
            <a:r>
              <a:rPr b="1" i="0" lang="en" sz="1900" u="none" cap="none" strike="noStrike">
                <a:solidFill>
                  <a:srgbClr val="000000"/>
                </a:solidFill>
                <a:latin typeface="Arial"/>
                <a:ea typeface="Arial"/>
                <a:cs typeface="Arial"/>
                <a:sym typeface="Arial"/>
              </a:rPr>
              <a:t>Member Engagement</a:t>
            </a:r>
            <a:endParaRPr b="1" i="0" sz="1900" u="none" cap="none" strike="noStrike">
              <a:solidFill>
                <a:srgbClr val="000000"/>
              </a:solidFill>
              <a:latin typeface="Arial"/>
              <a:ea typeface="Arial"/>
              <a:cs typeface="Arial"/>
              <a:sym typeface="Arial"/>
            </a:endParaRPr>
          </a:p>
        </p:txBody>
      </p:sp>
      <p:sp>
        <p:nvSpPr>
          <p:cNvPr id="1081" name="Google Shape;1081;g30c50e85ee0_0_248"/>
          <p:cNvSpPr txBox="1"/>
          <p:nvPr/>
        </p:nvSpPr>
        <p:spPr>
          <a:xfrm>
            <a:off x="6217904" y="5114911"/>
            <a:ext cx="1857900" cy="885300"/>
          </a:xfrm>
          <a:prstGeom prst="rect">
            <a:avLst/>
          </a:prstGeom>
          <a:solidFill>
            <a:schemeClr val="lt1"/>
          </a:solidFill>
          <a:ln cap="flat" cmpd="sng" w="1905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900" u="none" cap="none" strike="noStrike">
                <a:solidFill>
                  <a:srgbClr val="000000"/>
                </a:solidFill>
                <a:latin typeface="Arial"/>
                <a:ea typeface="Arial"/>
                <a:cs typeface="Arial"/>
                <a:sym typeface="Arial"/>
              </a:rPr>
              <a:t>Mem Comm: </a:t>
            </a:r>
            <a:br>
              <a:rPr b="1" i="0" lang="en" sz="1900" u="none" cap="none" strike="noStrike">
                <a:solidFill>
                  <a:srgbClr val="000000"/>
                </a:solidFill>
                <a:latin typeface="Arial"/>
                <a:ea typeface="Arial"/>
                <a:cs typeface="Arial"/>
                <a:sym typeface="Arial"/>
              </a:rPr>
            </a:br>
            <a:r>
              <a:rPr b="1" i="0" lang="en" sz="1900" u="none" cap="none" strike="noStrike">
                <a:solidFill>
                  <a:srgbClr val="000000"/>
                </a:solidFill>
                <a:latin typeface="Arial"/>
                <a:ea typeface="Arial"/>
                <a:cs typeface="Arial"/>
                <a:sym typeface="Arial"/>
              </a:rPr>
              <a:t>Member Relations</a:t>
            </a:r>
            <a:endParaRPr b="1" i="0" sz="1900" u="none" cap="none" strike="noStrike">
              <a:solidFill>
                <a:srgbClr val="000000"/>
              </a:solidFill>
              <a:latin typeface="Arial"/>
              <a:ea typeface="Arial"/>
              <a:cs typeface="Arial"/>
              <a:sym typeface="Arial"/>
            </a:endParaRPr>
          </a:p>
        </p:txBody>
      </p:sp>
      <p:sp>
        <p:nvSpPr>
          <p:cNvPr id="1082" name="Google Shape;1082;g30c50e85ee0_0_248"/>
          <p:cNvSpPr txBox="1"/>
          <p:nvPr/>
        </p:nvSpPr>
        <p:spPr>
          <a:xfrm>
            <a:off x="7457793" y="2951832"/>
            <a:ext cx="1935600" cy="636000"/>
          </a:xfrm>
          <a:prstGeom prst="rect">
            <a:avLst/>
          </a:prstGeom>
          <a:solidFill>
            <a:schemeClr val="lt1"/>
          </a:solidFill>
          <a:ln cap="flat" cmpd="sng" w="1905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900" u="none" cap="none" strike="noStrike">
                <a:solidFill>
                  <a:srgbClr val="000000"/>
                </a:solidFill>
                <a:latin typeface="Arial"/>
                <a:ea typeface="Arial"/>
                <a:cs typeface="Arial"/>
                <a:sym typeface="Arial"/>
              </a:rPr>
              <a:t>Mentor </a:t>
            </a:r>
            <a:br>
              <a:rPr b="1" i="0" lang="en" sz="1900" u="none" cap="none" strike="noStrike">
                <a:solidFill>
                  <a:srgbClr val="000000"/>
                </a:solidFill>
                <a:latin typeface="Arial"/>
                <a:ea typeface="Arial"/>
                <a:cs typeface="Arial"/>
                <a:sym typeface="Arial"/>
              </a:rPr>
            </a:br>
            <a:r>
              <a:rPr b="1" i="0" lang="en" sz="1900" u="none" cap="none" strike="noStrike">
                <a:solidFill>
                  <a:srgbClr val="000000"/>
                </a:solidFill>
                <a:latin typeface="Arial"/>
                <a:ea typeface="Arial"/>
                <a:cs typeface="Arial"/>
                <a:sym typeface="Arial"/>
              </a:rPr>
              <a:t>Coordinator(s)</a:t>
            </a:r>
            <a:endParaRPr b="1" i="0" sz="1900" u="none" cap="none" strike="noStrike">
              <a:solidFill>
                <a:srgbClr val="000000"/>
              </a:solidFill>
              <a:latin typeface="Arial"/>
              <a:ea typeface="Arial"/>
              <a:cs typeface="Arial"/>
              <a:sym typeface="Arial"/>
            </a:endParaRPr>
          </a:p>
        </p:txBody>
      </p:sp>
      <p:pic>
        <p:nvPicPr>
          <p:cNvPr id="1083" name="Google Shape;1083;g30c50e85ee0_0_248"/>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g30c50e85ee0_0_368"/>
          <p:cNvSpPr/>
          <p:nvPr/>
        </p:nvSpPr>
        <p:spPr>
          <a:xfrm>
            <a:off x="1183175" y="2749650"/>
            <a:ext cx="9825600" cy="195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300"/>
              <a:buFont typeface="Arial"/>
              <a:buNone/>
            </a:pPr>
            <a:r>
              <a:rPr b="1" i="0" lang="en" sz="4300" u="none" cap="none" strike="noStrike">
                <a:solidFill>
                  <a:srgbClr val="CF2030"/>
                </a:solidFill>
                <a:latin typeface="Arial"/>
                <a:ea typeface="Arial"/>
                <a:cs typeface="Arial"/>
                <a:sym typeface="Arial"/>
              </a:rPr>
              <a:t>Why is participation (the Power of One &amp; the Goals) important in BNI?</a:t>
            </a:r>
            <a:endParaRPr b="1" i="0" sz="4300" u="none" cap="none" strike="noStrike">
              <a:solidFill>
                <a:srgbClr val="CF2030"/>
              </a:solidFill>
              <a:latin typeface="Arial"/>
              <a:ea typeface="Arial"/>
              <a:cs typeface="Arial"/>
              <a:sym typeface="Arial"/>
            </a:endParaRPr>
          </a:p>
        </p:txBody>
      </p:sp>
      <p:sp>
        <p:nvSpPr>
          <p:cNvPr id="1089" name="Google Shape;1089;g30c50e85ee0_0_368"/>
          <p:cNvSpPr/>
          <p:nvPr/>
        </p:nvSpPr>
        <p:spPr>
          <a:xfrm>
            <a:off x="2068165" y="4716915"/>
            <a:ext cx="9314100" cy="8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pic>
        <p:nvPicPr>
          <p:cNvPr id="1090" name="Google Shape;1090;g30c50e85ee0_0_368"/>
          <p:cNvPicPr preferRelativeResize="0"/>
          <p:nvPr/>
        </p:nvPicPr>
        <p:blipFill>
          <a:blip r:embed="rId3">
            <a:alphaModFix/>
          </a:blip>
          <a:stretch>
            <a:fillRect/>
          </a:stretch>
        </p:blipFill>
        <p:spPr>
          <a:xfrm>
            <a:off x="10653623" y="5958875"/>
            <a:ext cx="1385026" cy="779074"/>
          </a:xfrm>
          <a:prstGeom prst="rect">
            <a:avLst/>
          </a:prstGeom>
          <a:noFill/>
          <a:ln>
            <a:noFill/>
          </a:ln>
        </p:spPr>
      </p:pic>
      <p:pic>
        <p:nvPicPr>
          <p:cNvPr id="1091" name="Google Shape;1091;g30c50e85ee0_0_368"/>
          <p:cNvPicPr preferRelativeResize="0"/>
          <p:nvPr/>
        </p:nvPicPr>
        <p:blipFill rotWithShape="1">
          <a:blip r:embed="rId4">
            <a:alphaModFix/>
          </a:blip>
          <a:srcRect b="0" l="0" r="0" t="0"/>
          <a:stretch/>
        </p:blipFill>
        <p:spPr>
          <a:xfrm>
            <a:off x="362226" y="332189"/>
            <a:ext cx="2182190" cy="841702"/>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g30c50e85ee0_0_477"/>
          <p:cNvSpPr/>
          <p:nvPr/>
        </p:nvSpPr>
        <p:spPr>
          <a:xfrm>
            <a:off x="1183175" y="2140050"/>
            <a:ext cx="9825600" cy="1185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300"/>
              <a:buFont typeface="Arial"/>
              <a:buNone/>
            </a:pPr>
            <a:r>
              <a:rPr b="1" i="0" lang="en" sz="4300" u="none" cap="none" strike="noStrike">
                <a:solidFill>
                  <a:srgbClr val="CF2030"/>
                </a:solidFill>
                <a:latin typeface="Arial"/>
                <a:ea typeface="Arial"/>
                <a:cs typeface="Arial"/>
                <a:sym typeface="Arial"/>
              </a:rPr>
              <a:t>How do you believe the membership committee affects the participation levels in the chapter?</a:t>
            </a:r>
            <a:endParaRPr b="1" i="0" sz="4300" u="none" cap="none" strike="noStrike">
              <a:solidFill>
                <a:srgbClr val="CF2030"/>
              </a:solidFill>
              <a:latin typeface="Arial"/>
              <a:ea typeface="Arial"/>
              <a:cs typeface="Arial"/>
              <a:sym typeface="Arial"/>
            </a:endParaRPr>
          </a:p>
        </p:txBody>
      </p:sp>
      <p:sp>
        <p:nvSpPr>
          <p:cNvPr id="1097" name="Google Shape;1097;g30c50e85ee0_0_477"/>
          <p:cNvSpPr/>
          <p:nvPr/>
        </p:nvSpPr>
        <p:spPr>
          <a:xfrm>
            <a:off x="2068165" y="4716915"/>
            <a:ext cx="9314100" cy="8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pic>
        <p:nvPicPr>
          <p:cNvPr id="1098" name="Google Shape;1098;g30c50e85ee0_0_477"/>
          <p:cNvPicPr preferRelativeResize="0"/>
          <p:nvPr/>
        </p:nvPicPr>
        <p:blipFill>
          <a:blip r:embed="rId3">
            <a:alphaModFix/>
          </a:blip>
          <a:stretch>
            <a:fillRect/>
          </a:stretch>
        </p:blipFill>
        <p:spPr>
          <a:xfrm>
            <a:off x="10653623" y="5958875"/>
            <a:ext cx="1385026" cy="779074"/>
          </a:xfrm>
          <a:prstGeom prst="rect">
            <a:avLst/>
          </a:prstGeom>
          <a:noFill/>
          <a:ln>
            <a:noFill/>
          </a:ln>
        </p:spPr>
      </p:pic>
      <p:pic>
        <p:nvPicPr>
          <p:cNvPr id="1099" name="Google Shape;1099;g30c50e85ee0_0_477"/>
          <p:cNvPicPr preferRelativeResize="0"/>
          <p:nvPr/>
        </p:nvPicPr>
        <p:blipFill rotWithShape="1">
          <a:blip r:embed="rId4">
            <a:alphaModFix/>
          </a:blip>
          <a:srcRect b="0" l="0" r="0" t="0"/>
          <a:stretch/>
        </p:blipFill>
        <p:spPr>
          <a:xfrm>
            <a:off x="362226" y="332189"/>
            <a:ext cx="2182190" cy="841702"/>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g30c50e85ee0_0_586"/>
          <p:cNvSpPr/>
          <p:nvPr/>
        </p:nvSpPr>
        <p:spPr>
          <a:xfrm>
            <a:off x="241025" y="2597250"/>
            <a:ext cx="11710500" cy="1185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300"/>
              <a:buFont typeface="Arial"/>
              <a:buNone/>
            </a:pPr>
            <a:r>
              <a:rPr b="1" i="0" lang="en" sz="4300" u="none" cap="none" strike="noStrike">
                <a:solidFill>
                  <a:srgbClr val="CF2030"/>
                </a:solidFill>
                <a:latin typeface="Arial"/>
                <a:ea typeface="Arial"/>
                <a:cs typeface="Arial"/>
                <a:sym typeface="Arial"/>
              </a:rPr>
              <a:t>What can the membership committee do to improve the participation in your chapter?</a:t>
            </a:r>
            <a:endParaRPr b="1" i="0" sz="4300" u="none" cap="none" strike="noStrike">
              <a:solidFill>
                <a:srgbClr val="CF2030"/>
              </a:solidFill>
              <a:latin typeface="Arial"/>
              <a:ea typeface="Arial"/>
              <a:cs typeface="Arial"/>
              <a:sym typeface="Arial"/>
            </a:endParaRPr>
          </a:p>
        </p:txBody>
      </p:sp>
      <p:sp>
        <p:nvSpPr>
          <p:cNvPr id="1105" name="Google Shape;1105;g30c50e85ee0_0_586"/>
          <p:cNvSpPr/>
          <p:nvPr/>
        </p:nvSpPr>
        <p:spPr>
          <a:xfrm>
            <a:off x="2068165" y="4716915"/>
            <a:ext cx="9314100" cy="8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pic>
        <p:nvPicPr>
          <p:cNvPr id="1106" name="Google Shape;1106;g30c50e85ee0_0_586"/>
          <p:cNvPicPr preferRelativeResize="0"/>
          <p:nvPr/>
        </p:nvPicPr>
        <p:blipFill>
          <a:blip r:embed="rId3">
            <a:alphaModFix/>
          </a:blip>
          <a:stretch>
            <a:fillRect/>
          </a:stretch>
        </p:blipFill>
        <p:spPr>
          <a:xfrm>
            <a:off x="10653623" y="5958875"/>
            <a:ext cx="1385026" cy="779074"/>
          </a:xfrm>
          <a:prstGeom prst="rect">
            <a:avLst/>
          </a:prstGeom>
          <a:noFill/>
          <a:ln>
            <a:noFill/>
          </a:ln>
        </p:spPr>
      </p:pic>
      <p:pic>
        <p:nvPicPr>
          <p:cNvPr id="1107" name="Google Shape;1107;g30c50e85ee0_0_586"/>
          <p:cNvPicPr preferRelativeResize="0"/>
          <p:nvPr/>
        </p:nvPicPr>
        <p:blipFill rotWithShape="1">
          <a:blip r:embed="rId4">
            <a:alphaModFix/>
          </a:blip>
          <a:srcRect b="0" l="0" r="0" t="0"/>
          <a:stretch/>
        </p:blipFill>
        <p:spPr>
          <a:xfrm>
            <a:off x="362226" y="332189"/>
            <a:ext cx="2182190" cy="841702"/>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g30c50e85ee0_0_695"/>
          <p:cNvSpPr/>
          <p:nvPr/>
        </p:nvSpPr>
        <p:spPr>
          <a:xfrm>
            <a:off x="125" y="562823"/>
            <a:ext cx="12191700" cy="1185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500"/>
              <a:buFont typeface="Arial"/>
              <a:buNone/>
            </a:pPr>
            <a:r>
              <a:rPr b="1" i="0" lang="en" sz="5500" u="none" cap="none" strike="noStrike">
                <a:solidFill>
                  <a:srgbClr val="CF2030"/>
                </a:solidFill>
                <a:latin typeface="Arial"/>
                <a:ea typeface="Arial"/>
                <a:cs typeface="Arial"/>
                <a:sym typeface="Arial"/>
              </a:rPr>
              <a:t>Participation and Goal Planning</a:t>
            </a:r>
            <a:endParaRPr b="0" i="0" sz="5500" u="none" cap="none" strike="noStrike">
              <a:solidFill>
                <a:srgbClr val="000000"/>
              </a:solidFill>
              <a:latin typeface="Arial"/>
              <a:ea typeface="Arial"/>
              <a:cs typeface="Arial"/>
              <a:sym typeface="Arial"/>
            </a:endParaRPr>
          </a:p>
        </p:txBody>
      </p:sp>
      <p:sp>
        <p:nvSpPr>
          <p:cNvPr id="1113" name="Google Shape;1113;g30c50e85ee0_0_695"/>
          <p:cNvSpPr/>
          <p:nvPr/>
        </p:nvSpPr>
        <p:spPr>
          <a:xfrm>
            <a:off x="2068165" y="4716915"/>
            <a:ext cx="9314100" cy="8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114" name="Google Shape;1114;g30c50e85ee0_0_695"/>
          <p:cNvSpPr txBox="1"/>
          <p:nvPr/>
        </p:nvSpPr>
        <p:spPr>
          <a:xfrm>
            <a:off x="887100" y="1748725"/>
            <a:ext cx="10418100" cy="4787100"/>
          </a:xfrm>
          <a:prstGeom prst="rect">
            <a:avLst/>
          </a:prstGeom>
          <a:noFill/>
          <a:ln>
            <a:noFill/>
          </a:ln>
        </p:spPr>
        <p:txBody>
          <a:bodyPr anchorCtr="0" anchor="t" bIns="91425" lIns="91425" spcFirstLastPara="1" rIns="91425" wrap="square" tIns="91425">
            <a:spAutoFit/>
          </a:bodyPr>
          <a:lstStyle/>
          <a:p>
            <a:pPr indent="-361950" lvl="0" marL="457200" marR="0" rtl="0" algn="l">
              <a:lnSpc>
                <a:spcPct val="100000"/>
              </a:lnSpc>
              <a:spcBef>
                <a:spcPts val="0"/>
              </a:spcBef>
              <a:spcAft>
                <a:spcPts val="0"/>
              </a:spcAft>
              <a:buClr>
                <a:srgbClr val="64666A"/>
              </a:buClr>
              <a:buSzPts val="2300"/>
              <a:buFont typeface="Arial"/>
              <a:buAutoNum type="arabicPeriod"/>
            </a:pPr>
            <a:r>
              <a:rPr b="1" i="0" lang="en" sz="2300" u="none" cap="none" strike="noStrike">
                <a:solidFill>
                  <a:srgbClr val="CC0000"/>
                </a:solidFill>
                <a:latin typeface="Arial"/>
                <a:ea typeface="Arial"/>
                <a:cs typeface="Arial"/>
                <a:sym typeface="Arial"/>
              </a:rPr>
              <a:t>Attendance:</a:t>
            </a:r>
            <a:r>
              <a:rPr b="1" i="0" lang="en" sz="2300" u="none" cap="none" strike="noStrike">
                <a:solidFill>
                  <a:srgbClr val="64666A"/>
                </a:solidFill>
                <a:latin typeface="Arial"/>
                <a:ea typeface="Arial"/>
                <a:cs typeface="Arial"/>
                <a:sym typeface="Arial"/>
              </a:rPr>
              <a:t> </a:t>
            </a:r>
            <a:r>
              <a:rPr b="1" i="0" lang="en" sz="2300" u="none" cap="none" strike="noStrike">
                <a:solidFill>
                  <a:schemeClr val="dk1"/>
                </a:solidFill>
                <a:latin typeface="Arial"/>
                <a:ea typeface="Arial"/>
                <a:cs typeface="Arial"/>
                <a:sym typeface="Arial"/>
              </a:rPr>
              <a:t>You must be present to win!</a:t>
            </a:r>
            <a:br>
              <a:rPr b="1" i="0" lang="en" sz="2300" u="none" cap="none" strike="noStrike">
                <a:solidFill>
                  <a:srgbClr val="64666A"/>
                </a:solidFill>
                <a:latin typeface="Arial"/>
                <a:ea typeface="Arial"/>
                <a:cs typeface="Arial"/>
                <a:sym typeface="Arial"/>
              </a:rPr>
            </a:br>
            <a:r>
              <a:rPr b="0" i="1" lang="en" sz="2300" u="none" cap="none" strike="noStrike">
                <a:solidFill>
                  <a:srgbClr val="64666A"/>
                </a:solidFill>
                <a:latin typeface="Arial"/>
                <a:ea typeface="Arial"/>
                <a:cs typeface="Arial"/>
                <a:sym typeface="Arial"/>
              </a:rPr>
              <a:t>The membership committee wants to focus on keeping the attendance policy, knowing that this is closest correlation to Closed Business!</a:t>
            </a:r>
            <a:endParaRPr b="0" i="1" sz="2300" u="none" cap="none" strike="noStrike">
              <a:solidFill>
                <a:srgbClr val="64666A"/>
              </a:solidFill>
              <a:latin typeface="Arial"/>
              <a:ea typeface="Arial"/>
              <a:cs typeface="Arial"/>
              <a:sym typeface="Arial"/>
            </a:endParaRPr>
          </a:p>
          <a:p>
            <a:pPr indent="-361950" lvl="0" marL="457200" marR="0" rtl="0" algn="l">
              <a:lnSpc>
                <a:spcPct val="100000"/>
              </a:lnSpc>
              <a:spcBef>
                <a:spcPts val="0"/>
              </a:spcBef>
              <a:spcAft>
                <a:spcPts val="0"/>
              </a:spcAft>
              <a:buClr>
                <a:srgbClr val="64666A"/>
              </a:buClr>
              <a:buSzPts val="2300"/>
              <a:buFont typeface="Arial"/>
              <a:buAutoNum type="arabicPeriod"/>
            </a:pPr>
            <a:r>
              <a:rPr b="1" i="0" lang="en" sz="2300" u="none" cap="none" strike="noStrike">
                <a:solidFill>
                  <a:srgbClr val="CC0000"/>
                </a:solidFill>
                <a:latin typeface="Arial"/>
                <a:ea typeface="Arial"/>
                <a:cs typeface="Arial"/>
                <a:sym typeface="Arial"/>
              </a:rPr>
              <a:t>One to Ones:</a:t>
            </a:r>
            <a:r>
              <a:rPr b="1" i="0" lang="en" sz="2300" u="none" cap="none" strike="noStrike">
                <a:solidFill>
                  <a:srgbClr val="64666A"/>
                </a:solidFill>
                <a:latin typeface="Arial"/>
                <a:ea typeface="Arial"/>
                <a:cs typeface="Arial"/>
                <a:sym typeface="Arial"/>
              </a:rPr>
              <a:t> </a:t>
            </a:r>
            <a:r>
              <a:rPr b="1" i="0" lang="en" sz="2300" u="none" cap="none" strike="noStrike">
                <a:solidFill>
                  <a:srgbClr val="333333"/>
                </a:solidFill>
                <a:latin typeface="Arial"/>
                <a:ea typeface="Arial"/>
                <a:cs typeface="Arial"/>
                <a:sym typeface="Arial"/>
              </a:rPr>
              <a:t>This is the key building block to trust.</a:t>
            </a:r>
            <a:br>
              <a:rPr b="1" i="0" lang="en" sz="2300" u="none" cap="none" strike="noStrike">
                <a:solidFill>
                  <a:srgbClr val="64666A"/>
                </a:solidFill>
                <a:latin typeface="Arial"/>
                <a:ea typeface="Arial"/>
                <a:cs typeface="Arial"/>
                <a:sym typeface="Arial"/>
              </a:rPr>
            </a:br>
            <a:r>
              <a:rPr b="0" i="1" lang="en" sz="2300" u="none" cap="none" strike="noStrike">
                <a:solidFill>
                  <a:srgbClr val="64666A"/>
                </a:solidFill>
                <a:latin typeface="Arial"/>
                <a:ea typeface="Arial"/>
                <a:cs typeface="Arial"/>
                <a:sym typeface="Arial"/>
              </a:rPr>
              <a:t>Membership Committee should monitor this area to help foster trust.</a:t>
            </a:r>
            <a:endParaRPr b="1" i="0" sz="2300" u="none" cap="none" strike="noStrike">
              <a:solidFill>
                <a:srgbClr val="64666A"/>
              </a:solidFill>
              <a:latin typeface="Arial"/>
              <a:ea typeface="Arial"/>
              <a:cs typeface="Arial"/>
              <a:sym typeface="Arial"/>
            </a:endParaRPr>
          </a:p>
          <a:p>
            <a:pPr indent="-361950" lvl="0" marL="457200" marR="0" rtl="0" algn="l">
              <a:lnSpc>
                <a:spcPct val="100000"/>
              </a:lnSpc>
              <a:spcBef>
                <a:spcPts val="0"/>
              </a:spcBef>
              <a:spcAft>
                <a:spcPts val="0"/>
              </a:spcAft>
              <a:buClr>
                <a:srgbClr val="64666A"/>
              </a:buClr>
              <a:buSzPts val="2300"/>
              <a:buFont typeface="Arial"/>
              <a:buAutoNum type="arabicPeriod"/>
            </a:pPr>
            <a:r>
              <a:rPr b="1" i="0" lang="en" sz="2300" u="none" cap="none" strike="noStrike">
                <a:solidFill>
                  <a:srgbClr val="CC0000"/>
                </a:solidFill>
                <a:latin typeface="Arial"/>
                <a:ea typeface="Arial"/>
                <a:cs typeface="Arial"/>
                <a:sym typeface="Arial"/>
              </a:rPr>
              <a:t>Chapter Education:</a:t>
            </a:r>
            <a:r>
              <a:rPr b="1" i="0" lang="en" sz="2300" u="none" cap="none" strike="noStrike">
                <a:solidFill>
                  <a:srgbClr val="64666A"/>
                </a:solidFill>
                <a:latin typeface="Arial"/>
                <a:ea typeface="Arial"/>
                <a:cs typeface="Arial"/>
                <a:sym typeface="Arial"/>
              </a:rPr>
              <a:t> </a:t>
            </a:r>
            <a:r>
              <a:rPr b="1" i="0" lang="en" sz="2300" u="none" cap="none" strike="noStrike">
                <a:solidFill>
                  <a:schemeClr val="dk1"/>
                </a:solidFill>
                <a:latin typeface="Arial"/>
                <a:ea typeface="Arial"/>
                <a:cs typeface="Arial"/>
                <a:sym typeface="Arial"/>
              </a:rPr>
              <a:t>If we aren’t learning are we growing?</a:t>
            </a:r>
            <a:br>
              <a:rPr b="1" i="0" lang="en" sz="2300" u="none" cap="none" strike="noStrike">
                <a:solidFill>
                  <a:srgbClr val="64666A"/>
                </a:solidFill>
                <a:latin typeface="Arial"/>
                <a:ea typeface="Arial"/>
                <a:cs typeface="Arial"/>
                <a:sym typeface="Arial"/>
              </a:rPr>
            </a:br>
            <a:r>
              <a:rPr b="0" i="1" lang="en" sz="2300" u="none" cap="none" strike="noStrike">
                <a:solidFill>
                  <a:srgbClr val="64666A"/>
                </a:solidFill>
                <a:latin typeface="Arial"/>
                <a:ea typeface="Arial"/>
                <a:cs typeface="Arial"/>
                <a:sym typeface="Arial"/>
              </a:rPr>
              <a:t>Membership Committee is focused on the participation aspect of chapter education. The team should provide guidance to the EC to expand the chapter’s overall continued learning.</a:t>
            </a:r>
            <a:endParaRPr b="1" i="0" sz="2300" u="none" cap="none" strike="noStrike">
              <a:solidFill>
                <a:srgbClr val="64666A"/>
              </a:solidFill>
              <a:latin typeface="Arial"/>
              <a:ea typeface="Arial"/>
              <a:cs typeface="Arial"/>
              <a:sym typeface="Arial"/>
            </a:endParaRPr>
          </a:p>
          <a:p>
            <a:pPr indent="-361950" lvl="0" marL="457200" marR="0" rtl="0" algn="l">
              <a:lnSpc>
                <a:spcPct val="100000"/>
              </a:lnSpc>
              <a:spcBef>
                <a:spcPts val="0"/>
              </a:spcBef>
              <a:spcAft>
                <a:spcPts val="0"/>
              </a:spcAft>
              <a:buClr>
                <a:srgbClr val="64666A"/>
              </a:buClr>
              <a:buSzPts val="2300"/>
              <a:buFont typeface="Arial"/>
              <a:buAutoNum type="arabicPeriod"/>
            </a:pPr>
            <a:r>
              <a:rPr b="1" i="0" lang="en" sz="2300" u="none" cap="none" strike="noStrike">
                <a:solidFill>
                  <a:srgbClr val="CC0000"/>
                </a:solidFill>
                <a:latin typeface="Arial"/>
                <a:ea typeface="Arial"/>
                <a:cs typeface="Arial"/>
                <a:sym typeface="Arial"/>
              </a:rPr>
              <a:t>Participation Activities:</a:t>
            </a:r>
            <a:r>
              <a:rPr b="1" i="0" lang="en" sz="2300" u="none" cap="none" strike="noStrike">
                <a:solidFill>
                  <a:srgbClr val="64666A"/>
                </a:solidFill>
                <a:latin typeface="Arial"/>
                <a:ea typeface="Arial"/>
                <a:cs typeface="Arial"/>
                <a:sym typeface="Arial"/>
              </a:rPr>
              <a:t> </a:t>
            </a:r>
            <a:r>
              <a:rPr b="1" i="0" lang="en" sz="2300" u="none" cap="none" strike="noStrike">
                <a:solidFill>
                  <a:schemeClr val="dk1"/>
                </a:solidFill>
                <a:latin typeface="Arial"/>
                <a:ea typeface="Arial"/>
                <a:cs typeface="Arial"/>
                <a:sym typeface="Arial"/>
              </a:rPr>
              <a:t>These are focused on helping the chapter hit it’s goals</a:t>
            </a:r>
            <a:br>
              <a:rPr b="1" i="0" lang="en" sz="2300" u="none" cap="none" strike="noStrike">
                <a:solidFill>
                  <a:schemeClr val="dk1"/>
                </a:solidFill>
                <a:latin typeface="Arial"/>
                <a:ea typeface="Arial"/>
                <a:cs typeface="Arial"/>
                <a:sym typeface="Arial"/>
              </a:rPr>
            </a:br>
            <a:r>
              <a:rPr b="0" i="1" lang="en" sz="2300" u="none" cap="none" strike="noStrike">
                <a:solidFill>
                  <a:srgbClr val="64666A"/>
                </a:solidFill>
                <a:latin typeface="Arial"/>
                <a:ea typeface="Arial"/>
                <a:cs typeface="Arial"/>
                <a:sym typeface="Arial"/>
              </a:rPr>
              <a:t>These activities are specifically focused on making the goals happen. Choose the activities that best help you reach the goals.</a:t>
            </a:r>
            <a:endParaRPr b="0" i="0" sz="1300" u="none" cap="none" strike="noStrike">
              <a:solidFill>
                <a:srgbClr val="000000"/>
              </a:solidFill>
              <a:latin typeface="Arial"/>
              <a:ea typeface="Arial"/>
              <a:cs typeface="Arial"/>
              <a:sym typeface="Arial"/>
            </a:endParaRPr>
          </a:p>
        </p:txBody>
      </p:sp>
      <p:pic>
        <p:nvPicPr>
          <p:cNvPr id="1115" name="Google Shape;1115;g30c50e85ee0_0_695"/>
          <p:cNvPicPr preferRelativeResize="0"/>
          <p:nvPr/>
        </p:nvPicPr>
        <p:blipFill>
          <a:blip r:embed="rId3">
            <a:alphaModFix/>
          </a:blip>
          <a:stretch>
            <a:fillRect/>
          </a:stretch>
        </p:blipFill>
        <p:spPr>
          <a:xfrm>
            <a:off x="10653623" y="5958875"/>
            <a:ext cx="1385026" cy="7790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BNI Colors">
      <a:dk1>
        <a:srgbClr val="000000"/>
      </a:dk1>
      <a:lt1>
        <a:srgbClr val="FFFFFF"/>
      </a:lt1>
      <a:dk2>
        <a:srgbClr val="CF2030"/>
      </a:dk2>
      <a:lt2>
        <a:srgbClr val="64666A"/>
      </a:lt2>
      <a:accent1>
        <a:srgbClr val="C8C8C8"/>
      </a:accent1>
      <a:accent2>
        <a:srgbClr val="F3F3F3"/>
      </a:accent2>
      <a:accent3>
        <a:srgbClr val="FFFFFF"/>
      </a:accent3>
      <a:accent4>
        <a:srgbClr val="FFFFFF"/>
      </a:accent4>
      <a:accent5>
        <a:srgbClr val="FFFFFF"/>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2023-08-25T00:52:04Z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2022-10-11T00:00:00Z</vt:filetime>
  </property>
  <property fmtid="{D5CDD505-2E9C-101B-9397-08002B2CF9AE}" pid="3" name="Creator">
    <vt:lpwstr>Keynote</vt:lpwstr>
  </property>
  <property fmtid="{D5CDD505-2E9C-101B-9397-08002B2CF9AE}" pid="4" name="LastSaved">
    <vt:filetime>2023-08-25T00:00:00Z</vt:filetime>
  </property>
  <property fmtid="{D5CDD505-2E9C-101B-9397-08002B2CF9AE}" pid="5" name="Producer">
    <vt:lpwstr>macOS Version 12.6 (Build 21G115) Quartz PDFContext</vt:lpwstr>
  </property>
</Properties>
</file>